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8475-D2BC-4466-99E3-CCC923363E82}" type="datetimeFigureOut">
              <a:rPr lang="en-US" smtClean="0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EC87-6EB2-453C-8D84-04947FC09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8600"/>
            <a:ext cx="9067800" cy="6400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1600" b="1" u="sng" dirty="0" smtClean="0">
                <a:solidFill>
                  <a:schemeClr val="tx1"/>
                </a:solidFill>
              </a:rPr>
              <a:t>Soldering issues/vocabulary: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saw-</a:t>
            </a:r>
            <a:r>
              <a:rPr lang="en-US" sz="1600" dirty="0" err="1" smtClean="0">
                <a:solidFill>
                  <a:schemeClr val="tx1"/>
                </a:solidFill>
              </a:rPr>
              <a:t>der</a:t>
            </a:r>
            <a:r>
              <a:rPr lang="en-US" sz="1600" dirty="0" smtClean="0">
                <a:solidFill>
                  <a:schemeClr val="tx1"/>
                </a:solidFill>
              </a:rPr>
              <a:t>  (the “l” is silent)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solder</a:t>
            </a:r>
            <a:r>
              <a:rPr lang="en-US" sz="1600" dirty="0" smtClean="0">
                <a:solidFill>
                  <a:schemeClr val="tx1"/>
                </a:solidFill>
              </a:rPr>
              <a:t> – what is it?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essentially it is metallic hot-glue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“</a:t>
            </a:r>
            <a:r>
              <a:rPr lang="en-US" sz="1200" b="1" dirty="0" smtClean="0">
                <a:solidFill>
                  <a:schemeClr val="tx1"/>
                </a:solidFill>
              </a:rPr>
              <a:t>radio solder</a:t>
            </a:r>
            <a:r>
              <a:rPr lang="en-US" sz="1200" dirty="0" smtClean="0">
                <a:solidFill>
                  <a:schemeClr val="tx1"/>
                </a:solidFill>
              </a:rPr>
              <a:t>” is for making electrical connections (avoid counting on solder joints for structural support)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one can also solder together copper plumbing fixtures (using a propane torch and different kinds of solder – called “</a:t>
            </a:r>
            <a:r>
              <a:rPr lang="en-US" sz="1200" b="1" dirty="0" smtClean="0">
                <a:solidFill>
                  <a:schemeClr val="tx1"/>
                </a:solidFill>
              </a:rPr>
              <a:t>sweating</a:t>
            </a:r>
            <a:r>
              <a:rPr lang="en-US" sz="1200" dirty="0" smtClean="0">
                <a:solidFill>
                  <a:schemeClr val="tx1"/>
                </a:solidFill>
              </a:rPr>
              <a:t>” pipes together)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  safety – soldering involves working with hot liquid metal – be aware!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 the soldering iron, solder, and the components get hot and </a:t>
            </a:r>
            <a:r>
              <a:rPr lang="en-US" sz="1200" u="sng" dirty="0" smtClean="0">
                <a:solidFill>
                  <a:schemeClr val="tx1"/>
                </a:solidFill>
              </a:rPr>
              <a:t>stay hot</a:t>
            </a:r>
            <a:r>
              <a:rPr lang="en-US" sz="1200" dirty="0" smtClean="0">
                <a:solidFill>
                  <a:schemeClr val="tx1"/>
                </a:solidFill>
              </a:rPr>
              <a:t> (for a while)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 when a liquid, solder can splash – the comic recommends doing this (perhaps in jest)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cover up, especially eyes and exposed skin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if you get burned, treat it (and report it)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</a:rPr>
              <a:t>rosen</a:t>
            </a:r>
            <a:r>
              <a:rPr lang="en-US" sz="1600" b="1" dirty="0" smtClean="0">
                <a:solidFill>
                  <a:schemeClr val="tx1"/>
                </a:solidFill>
              </a:rPr>
              <a:t>-core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lead-free</a:t>
            </a:r>
            <a:r>
              <a:rPr lang="en-US" sz="1600" dirty="0" smtClean="0">
                <a:solidFill>
                  <a:schemeClr val="tx1"/>
                </a:solidFill>
              </a:rPr>
              <a:t> solder -- lead-free sounds healthier but it has a higher melting temperature and worse chemicals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solder comes in various diameters – we’ll usually use 0.025” or 0.032” diameter solder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solder wire is flexible, not brittle – good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solder wire conducts heat – beware!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use a </a:t>
            </a:r>
            <a:r>
              <a:rPr lang="en-US" sz="1600" b="1" dirty="0" smtClean="0">
                <a:solidFill>
                  <a:schemeClr val="tx1"/>
                </a:solidFill>
              </a:rPr>
              <a:t>soldering iron</a:t>
            </a:r>
            <a:r>
              <a:rPr lang="en-US" sz="1600" dirty="0" smtClean="0">
                <a:solidFill>
                  <a:schemeClr val="tx1"/>
                </a:solidFill>
              </a:rPr>
              <a:t> to melt the solder – ours are adjustable temperature – keep setting mid-range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</a:rPr>
              <a:t>tip tinning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</a:rPr>
              <a:t>tip cleaning</a:t>
            </a:r>
            <a:r>
              <a:rPr lang="en-US" sz="1600" dirty="0" smtClean="0">
                <a:solidFill>
                  <a:schemeClr val="tx1"/>
                </a:solidFill>
              </a:rPr>
              <a:t> (wet sponge or metal sponge) – keep tip of iron shiny, but not drippy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component </a:t>
            </a:r>
            <a:r>
              <a:rPr lang="en-US" sz="1600" b="1" dirty="0" smtClean="0">
                <a:solidFill>
                  <a:schemeClr val="tx1"/>
                </a:solidFill>
              </a:rPr>
              <a:t>pre-tinning</a:t>
            </a:r>
            <a:r>
              <a:rPr lang="en-US" sz="1600" dirty="0" smtClean="0">
                <a:solidFill>
                  <a:schemeClr val="tx1"/>
                </a:solidFill>
              </a:rPr>
              <a:t> (before connecting) – especially stranded wire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key idea: don’t melt the solder on the iron and try to apply it to components – instead, heat the component and let it melt the solder – the solder will only spread as far as the surface is metal and is hot enough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let solder </a:t>
            </a:r>
            <a:r>
              <a:rPr lang="en-US" sz="1600" b="1" dirty="0" smtClean="0">
                <a:solidFill>
                  <a:schemeClr val="tx1"/>
                </a:solidFill>
              </a:rPr>
              <a:t>flow</a:t>
            </a:r>
            <a:r>
              <a:rPr lang="en-US" sz="1600" dirty="0" smtClean="0">
                <a:solidFill>
                  <a:schemeClr val="tx1"/>
                </a:solidFill>
              </a:rPr>
              <a:t> (AKA </a:t>
            </a:r>
            <a:r>
              <a:rPr lang="en-US" sz="1600" b="1" dirty="0" smtClean="0">
                <a:solidFill>
                  <a:schemeClr val="tx1"/>
                </a:solidFill>
              </a:rPr>
              <a:t>flash</a:t>
            </a:r>
            <a:r>
              <a:rPr lang="en-US" sz="1600" dirty="0" smtClean="0">
                <a:solidFill>
                  <a:schemeClr val="tx1"/>
                </a:solidFill>
              </a:rPr>
              <a:t>) over </a:t>
            </a:r>
            <a:r>
              <a:rPr lang="en-US" sz="1600" b="1" dirty="0" smtClean="0">
                <a:solidFill>
                  <a:schemeClr val="tx1"/>
                </a:solidFill>
              </a:rPr>
              <a:t>soldering pads</a:t>
            </a:r>
            <a:r>
              <a:rPr lang="en-US" sz="1600" dirty="0" smtClean="0">
                <a:solidFill>
                  <a:schemeClr val="tx1"/>
                </a:solidFill>
              </a:rPr>
              <a:t> and make </a:t>
            </a:r>
            <a:r>
              <a:rPr lang="en-US" sz="1600" b="1" dirty="0" smtClean="0">
                <a:solidFill>
                  <a:schemeClr val="tx1"/>
                </a:solidFill>
              </a:rPr>
              <a:t>fillets</a:t>
            </a:r>
            <a:r>
              <a:rPr lang="en-US" sz="1600" dirty="0" smtClean="0">
                <a:solidFill>
                  <a:schemeClr val="tx1"/>
                </a:solidFill>
              </a:rPr>
              <a:t> around wires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  if  need be  you can “</a:t>
            </a:r>
            <a:r>
              <a:rPr lang="en-US" sz="1200" b="1" dirty="0" smtClean="0">
                <a:solidFill>
                  <a:schemeClr val="tx1"/>
                </a:solidFill>
              </a:rPr>
              <a:t>rework</a:t>
            </a:r>
            <a:r>
              <a:rPr lang="en-US" sz="1200" dirty="0" smtClean="0">
                <a:solidFill>
                  <a:schemeClr val="tx1"/>
                </a:solidFill>
              </a:rPr>
              <a:t>” (i.e. move around) solder with a hot iron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pcb</a:t>
            </a:r>
            <a:r>
              <a:rPr lang="en-US" sz="1600" b="1" dirty="0" smtClean="0">
                <a:solidFill>
                  <a:schemeClr val="tx1"/>
                </a:solidFill>
              </a:rPr>
              <a:t> – printed circuit board </a:t>
            </a:r>
            <a:r>
              <a:rPr lang="en-US" sz="1600" dirty="0" smtClean="0">
                <a:solidFill>
                  <a:schemeClr val="tx1"/>
                </a:solidFill>
              </a:rPr>
              <a:t>has holes and soldering pads for component connection plus surface (and/or subsurface) wires called </a:t>
            </a:r>
            <a:r>
              <a:rPr lang="en-US" sz="1600" b="1" dirty="0" smtClean="0">
                <a:solidFill>
                  <a:schemeClr val="tx1"/>
                </a:solidFill>
              </a:rPr>
              <a:t>traces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don’t apply so much solder that it forms a </a:t>
            </a:r>
            <a:r>
              <a:rPr lang="en-US" sz="1600" b="1" dirty="0" smtClean="0">
                <a:solidFill>
                  <a:schemeClr val="tx1"/>
                </a:solidFill>
              </a:rPr>
              <a:t>solder bridge</a:t>
            </a:r>
            <a:r>
              <a:rPr lang="en-US" sz="1600" dirty="0" smtClean="0">
                <a:solidFill>
                  <a:schemeClr val="tx1"/>
                </a:solidFill>
              </a:rPr>
              <a:t> over any plastic areas on the </a:t>
            </a:r>
            <a:r>
              <a:rPr lang="en-US" sz="1600" dirty="0" err="1" smtClean="0">
                <a:solidFill>
                  <a:schemeClr val="tx1"/>
                </a:solidFill>
              </a:rPr>
              <a:t>pcb</a:t>
            </a:r>
            <a:r>
              <a:rPr lang="en-US" sz="1600" dirty="0" smtClean="0">
                <a:solidFill>
                  <a:schemeClr val="tx1"/>
                </a:solidFill>
              </a:rPr>
              <a:t> and touches another trace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clip off excess </a:t>
            </a:r>
            <a:r>
              <a:rPr lang="en-US" sz="1600" b="1" dirty="0" smtClean="0">
                <a:solidFill>
                  <a:schemeClr val="tx1"/>
                </a:solidFill>
              </a:rPr>
              <a:t>leads</a:t>
            </a:r>
            <a:r>
              <a:rPr lang="en-US" sz="1600" dirty="0" smtClean="0">
                <a:solidFill>
                  <a:schemeClr val="tx1"/>
                </a:solidFill>
              </a:rPr>
              <a:t> when done (hold leads or at least cover with a hand so they don’t fly across the room!)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remove excess solder with a </a:t>
            </a:r>
            <a:r>
              <a:rPr lang="en-US" sz="1600" b="1" dirty="0" err="1" smtClean="0">
                <a:solidFill>
                  <a:schemeClr val="tx1"/>
                </a:solidFill>
              </a:rPr>
              <a:t>desoldering</a:t>
            </a:r>
            <a:r>
              <a:rPr lang="en-US" sz="1600" b="1" dirty="0" smtClean="0">
                <a:solidFill>
                  <a:schemeClr val="tx1"/>
                </a:solidFill>
              </a:rPr>
              <a:t> braid</a:t>
            </a:r>
            <a:r>
              <a:rPr lang="en-US" sz="1600" dirty="0" smtClean="0">
                <a:solidFill>
                  <a:schemeClr val="tx1"/>
                </a:solidFill>
              </a:rPr>
              <a:t> (which likes solder more than the </a:t>
            </a:r>
            <a:r>
              <a:rPr lang="en-US" sz="1600" dirty="0" err="1" smtClean="0">
                <a:solidFill>
                  <a:schemeClr val="tx1"/>
                </a:solidFill>
              </a:rPr>
              <a:t>pcb</a:t>
            </a:r>
            <a:r>
              <a:rPr lang="en-US" sz="1600" dirty="0" smtClean="0">
                <a:solidFill>
                  <a:schemeClr val="tx1"/>
                </a:solidFill>
              </a:rPr>
              <a:t>) or with a </a:t>
            </a:r>
            <a:r>
              <a:rPr lang="en-US" sz="1600" b="1" dirty="0" smtClean="0">
                <a:solidFill>
                  <a:schemeClr val="tx1"/>
                </a:solidFill>
              </a:rPr>
              <a:t>solder-sucker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learn to strip (insulation off) wires with a </a:t>
            </a:r>
            <a:r>
              <a:rPr lang="en-US" sz="1600" b="1" dirty="0" smtClean="0">
                <a:solidFill>
                  <a:schemeClr val="tx1"/>
                </a:solidFill>
              </a:rPr>
              <a:t>wire stripper</a:t>
            </a:r>
            <a:r>
              <a:rPr lang="en-US" sz="1600" dirty="0" smtClean="0">
                <a:solidFill>
                  <a:schemeClr val="tx1"/>
                </a:solidFill>
              </a:rPr>
              <a:t> – use 22-gauge solid wire for </a:t>
            </a:r>
            <a:r>
              <a:rPr lang="en-US" sz="1600" b="1" dirty="0" smtClean="0">
                <a:solidFill>
                  <a:schemeClr val="tx1"/>
                </a:solidFill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</a:rPr>
              <a:t>solderless</a:t>
            </a:r>
            <a:r>
              <a:rPr lang="en-US" sz="1600" b="1" dirty="0" smtClean="0">
                <a:solidFill>
                  <a:schemeClr val="tx1"/>
                </a:solidFill>
              </a:rPr>
              <a:t>) breadboards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use the </a:t>
            </a:r>
            <a:r>
              <a:rPr lang="en-US" sz="1600" b="1" dirty="0" smtClean="0">
                <a:solidFill>
                  <a:schemeClr val="tx1"/>
                </a:solidFill>
              </a:rPr>
              <a:t>helping-hands</a:t>
            </a:r>
            <a:r>
              <a:rPr lang="en-US" sz="1600" dirty="0" smtClean="0">
                <a:solidFill>
                  <a:schemeClr val="tx1"/>
                </a:solidFill>
              </a:rPr>
              <a:t> to hold components – your hands will hold the iron and the solder wire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learn to be quick – some electronic components, especially </a:t>
            </a:r>
            <a:r>
              <a:rPr lang="en-US" sz="1600" b="1" dirty="0" smtClean="0">
                <a:solidFill>
                  <a:schemeClr val="tx1"/>
                </a:solidFill>
              </a:rPr>
              <a:t>ICs (chips)</a:t>
            </a:r>
            <a:r>
              <a:rPr lang="en-US" sz="1600" dirty="0" smtClean="0">
                <a:solidFill>
                  <a:schemeClr val="tx1"/>
                </a:solidFill>
              </a:rPr>
              <a:t>, can be damaged if they get too hot for too long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especially when soldering </a:t>
            </a:r>
            <a:r>
              <a:rPr lang="en-US" sz="1600" b="1" dirty="0" smtClean="0">
                <a:solidFill>
                  <a:schemeClr val="tx1"/>
                </a:solidFill>
              </a:rPr>
              <a:t>headers</a:t>
            </a:r>
            <a:r>
              <a:rPr lang="en-US" sz="1600" dirty="0" smtClean="0">
                <a:solidFill>
                  <a:schemeClr val="tx1"/>
                </a:solidFill>
              </a:rPr>
              <a:t>, use the helping hands to </a:t>
            </a:r>
            <a:r>
              <a:rPr lang="en-US" sz="1600" b="1" dirty="0" smtClean="0">
                <a:solidFill>
                  <a:schemeClr val="tx1"/>
                </a:solidFill>
              </a:rPr>
              <a:t>heat-sink</a:t>
            </a:r>
            <a:r>
              <a:rPr lang="en-US" sz="1600" dirty="0" smtClean="0">
                <a:solidFill>
                  <a:schemeClr val="tx1"/>
                </a:solidFill>
              </a:rPr>
              <a:t> the pins so the plastic doesn’t melt</a:t>
            </a:r>
          </a:p>
          <a:p>
            <a:pPr algn="l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cover exposed metal with </a:t>
            </a:r>
            <a:r>
              <a:rPr lang="en-US" sz="1600" b="1" dirty="0" smtClean="0">
                <a:solidFill>
                  <a:schemeClr val="tx1"/>
                </a:solidFill>
              </a:rPr>
              <a:t>electrical tape</a:t>
            </a:r>
            <a:r>
              <a:rPr lang="en-US" sz="1600" dirty="0" smtClean="0">
                <a:solidFill>
                  <a:schemeClr val="tx1"/>
                </a:solidFill>
              </a:rPr>
              <a:t> or </a:t>
            </a:r>
            <a:r>
              <a:rPr lang="en-US" sz="1600" b="1" dirty="0" smtClean="0">
                <a:solidFill>
                  <a:schemeClr val="tx1"/>
                </a:solidFill>
              </a:rPr>
              <a:t>shrink-wrap</a:t>
            </a:r>
            <a:r>
              <a:rPr lang="en-US" sz="1600" dirty="0" smtClean="0">
                <a:solidFill>
                  <a:schemeClr val="tx1"/>
                </a:solidFill>
              </a:rPr>
              <a:t> (might have to put that on in advance; don’t get it hot too soon)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541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1002 – High-Altitude Ballooning Announcements Feb. 5, 2014</dc:title>
  <dc:creator>flate001</dc:creator>
  <cp:lastModifiedBy>flate001</cp:lastModifiedBy>
  <cp:revision>14</cp:revision>
  <dcterms:created xsi:type="dcterms:W3CDTF">2014-02-05T16:51:07Z</dcterms:created>
  <dcterms:modified xsi:type="dcterms:W3CDTF">2014-02-05T19:06:56Z</dcterms:modified>
</cp:coreProperties>
</file>