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3300"/>
    <a:srgbClr val="CC3399"/>
    <a:srgbClr val="003399"/>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94646" autoAdjust="0"/>
  </p:normalViewPr>
  <p:slideViewPr>
    <p:cSldViewPr>
      <p:cViewPr varScale="1">
        <p:scale>
          <a:sx n="59" d="100"/>
          <a:sy n="59" d="100"/>
        </p:scale>
        <p:origin x="-10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D80544-8A94-4527-B4F7-B84B3CC4C62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55E5E-9CCE-4CA6-AF48-55A62A66DAC1}" type="slidenum">
              <a:rPr lang="en-US" smtClean="0"/>
              <a:t>‹#›</a:t>
            </a:fld>
            <a:endParaRPr lang="en-US"/>
          </a:p>
        </p:txBody>
      </p:sp>
    </p:spTree>
    <p:extLst>
      <p:ext uri="{BB962C8B-B14F-4D97-AF65-F5344CB8AC3E}">
        <p14:creationId xmlns:p14="http://schemas.microsoft.com/office/powerpoint/2010/main" val="3574735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80544-8A94-4527-B4F7-B84B3CC4C62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55E5E-9CCE-4CA6-AF48-55A62A66DAC1}" type="slidenum">
              <a:rPr lang="en-US" smtClean="0"/>
              <a:t>‹#›</a:t>
            </a:fld>
            <a:endParaRPr lang="en-US"/>
          </a:p>
        </p:txBody>
      </p:sp>
    </p:spTree>
    <p:extLst>
      <p:ext uri="{BB962C8B-B14F-4D97-AF65-F5344CB8AC3E}">
        <p14:creationId xmlns:p14="http://schemas.microsoft.com/office/powerpoint/2010/main" val="3801001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80544-8A94-4527-B4F7-B84B3CC4C62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55E5E-9CCE-4CA6-AF48-55A62A66DAC1}" type="slidenum">
              <a:rPr lang="en-US" smtClean="0"/>
              <a:t>‹#›</a:t>
            </a:fld>
            <a:endParaRPr lang="en-US"/>
          </a:p>
        </p:txBody>
      </p:sp>
    </p:spTree>
    <p:extLst>
      <p:ext uri="{BB962C8B-B14F-4D97-AF65-F5344CB8AC3E}">
        <p14:creationId xmlns:p14="http://schemas.microsoft.com/office/powerpoint/2010/main" val="220889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80544-8A94-4527-B4F7-B84B3CC4C62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55E5E-9CCE-4CA6-AF48-55A62A66DAC1}" type="slidenum">
              <a:rPr lang="en-US" smtClean="0"/>
              <a:t>‹#›</a:t>
            </a:fld>
            <a:endParaRPr lang="en-US"/>
          </a:p>
        </p:txBody>
      </p:sp>
    </p:spTree>
    <p:extLst>
      <p:ext uri="{BB962C8B-B14F-4D97-AF65-F5344CB8AC3E}">
        <p14:creationId xmlns:p14="http://schemas.microsoft.com/office/powerpoint/2010/main" val="1100179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80544-8A94-4527-B4F7-B84B3CC4C62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55E5E-9CCE-4CA6-AF48-55A62A66DAC1}" type="slidenum">
              <a:rPr lang="en-US" smtClean="0"/>
              <a:t>‹#›</a:t>
            </a:fld>
            <a:endParaRPr lang="en-US"/>
          </a:p>
        </p:txBody>
      </p:sp>
    </p:spTree>
    <p:extLst>
      <p:ext uri="{BB962C8B-B14F-4D97-AF65-F5344CB8AC3E}">
        <p14:creationId xmlns:p14="http://schemas.microsoft.com/office/powerpoint/2010/main" val="244834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D80544-8A94-4527-B4F7-B84B3CC4C62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655E5E-9CCE-4CA6-AF48-55A62A66DAC1}" type="slidenum">
              <a:rPr lang="en-US" smtClean="0"/>
              <a:t>‹#›</a:t>
            </a:fld>
            <a:endParaRPr lang="en-US"/>
          </a:p>
        </p:txBody>
      </p:sp>
    </p:spTree>
    <p:extLst>
      <p:ext uri="{BB962C8B-B14F-4D97-AF65-F5344CB8AC3E}">
        <p14:creationId xmlns:p14="http://schemas.microsoft.com/office/powerpoint/2010/main" val="336008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D80544-8A94-4527-B4F7-B84B3CC4C624}"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655E5E-9CCE-4CA6-AF48-55A62A66DAC1}" type="slidenum">
              <a:rPr lang="en-US" smtClean="0"/>
              <a:t>‹#›</a:t>
            </a:fld>
            <a:endParaRPr lang="en-US"/>
          </a:p>
        </p:txBody>
      </p:sp>
    </p:spTree>
    <p:extLst>
      <p:ext uri="{BB962C8B-B14F-4D97-AF65-F5344CB8AC3E}">
        <p14:creationId xmlns:p14="http://schemas.microsoft.com/office/powerpoint/2010/main" val="88464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D80544-8A94-4527-B4F7-B84B3CC4C624}"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655E5E-9CCE-4CA6-AF48-55A62A66DAC1}" type="slidenum">
              <a:rPr lang="en-US" smtClean="0"/>
              <a:t>‹#›</a:t>
            </a:fld>
            <a:endParaRPr lang="en-US"/>
          </a:p>
        </p:txBody>
      </p:sp>
    </p:spTree>
    <p:extLst>
      <p:ext uri="{BB962C8B-B14F-4D97-AF65-F5344CB8AC3E}">
        <p14:creationId xmlns:p14="http://schemas.microsoft.com/office/powerpoint/2010/main" val="3718667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80544-8A94-4527-B4F7-B84B3CC4C624}"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655E5E-9CCE-4CA6-AF48-55A62A66DAC1}" type="slidenum">
              <a:rPr lang="en-US" smtClean="0"/>
              <a:t>‹#›</a:t>
            </a:fld>
            <a:endParaRPr lang="en-US"/>
          </a:p>
        </p:txBody>
      </p:sp>
    </p:spTree>
    <p:extLst>
      <p:ext uri="{BB962C8B-B14F-4D97-AF65-F5344CB8AC3E}">
        <p14:creationId xmlns:p14="http://schemas.microsoft.com/office/powerpoint/2010/main" val="211738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80544-8A94-4527-B4F7-B84B3CC4C62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655E5E-9CCE-4CA6-AF48-55A62A66DAC1}" type="slidenum">
              <a:rPr lang="en-US" smtClean="0"/>
              <a:t>‹#›</a:t>
            </a:fld>
            <a:endParaRPr lang="en-US"/>
          </a:p>
        </p:txBody>
      </p:sp>
    </p:spTree>
    <p:extLst>
      <p:ext uri="{BB962C8B-B14F-4D97-AF65-F5344CB8AC3E}">
        <p14:creationId xmlns:p14="http://schemas.microsoft.com/office/powerpoint/2010/main" val="1934071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80544-8A94-4527-B4F7-B84B3CC4C62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655E5E-9CCE-4CA6-AF48-55A62A66DAC1}" type="slidenum">
              <a:rPr lang="en-US" smtClean="0"/>
              <a:t>‹#›</a:t>
            </a:fld>
            <a:endParaRPr lang="en-US"/>
          </a:p>
        </p:txBody>
      </p:sp>
    </p:spTree>
    <p:extLst>
      <p:ext uri="{BB962C8B-B14F-4D97-AF65-F5344CB8AC3E}">
        <p14:creationId xmlns:p14="http://schemas.microsoft.com/office/powerpoint/2010/main" val="345621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80544-8A94-4527-B4F7-B84B3CC4C624}" type="datetimeFigureOut">
              <a:rPr lang="en-US" smtClean="0"/>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55E5E-9CCE-4CA6-AF48-55A62A66DAC1}" type="slidenum">
              <a:rPr lang="en-US" smtClean="0"/>
              <a:t>‹#›</a:t>
            </a:fld>
            <a:endParaRPr lang="en-US"/>
          </a:p>
        </p:txBody>
      </p:sp>
    </p:spTree>
    <p:extLst>
      <p:ext uri="{BB962C8B-B14F-4D97-AF65-F5344CB8AC3E}">
        <p14:creationId xmlns:p14="http://schemas.microsoft.com/office/powerpoint/2010/main" val="1723659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egne135@umn.edu" TargetMode="External"/><Relationship Id="rId2" Type="http://schemas.openxmlformats.org/officeDocument/2006/relationships/hyperlink" Target="mailto:flate001@umn.edu" TargetMode="Externa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mailto:pratt268@umn.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
            <a:ext cx="7772400" cy="1295400"/>
          </a:xfrm>
        </p:spPr>
        <p:txBody>
          <a:bodyPr>
            <a:normAutofit/>
          </a:bodyPr>
          <a:lstStyle/>
          <a:p>
            <a:r>
              <a:rPr lang="en-US" sz="2400" b="1" i="1" dirty="0" smtClean="0">
                <a:solidFill>
                  <a:srgbClr val="002060"/>
                </a:solidFill>
              </a:rPr>
              <a:t>NASA’s MN Space Grant Consortium (</a:t>
            </a:r>
            <a:r>
              <a:rPr lang="en-US" sz="2400" b="1" i="1" dirty="0" err="1" smtClean="0">
                <a:solidFill>
                  <a:srgbClr val="002060"/>
                </a:solidFill>
              </a:rPr>
              <a:t>MnSGC</a:t>
            </a:r>
            <a:r>
              <a:rPr lang="en-US" sz="2400" b="1" i="1" dirty="0" smtClean="0">
                <a:solidFill>
                  <a:srgbClr val="002060"/>
                </a:solidFill>
              </a:rPr>
              <a:t>)</a:t>
            </a:r>
            <a:br>
              <a:rPr lang="en-US" sz="2400" b="1" i="1" dirty="0" smtClean="0">
                <a:solidFill>
                  <a:srgbClr val="002060"/>
                </a:solidFill>
              </a:rPr>
            </a:br>
            <a:r>
              <a:rPr lang="en-US" sz="2400" b="1" i="1" dirty="0" smtClean="0">
                <a:solidFill>
                  <a:srgbClr val="002060"/>
                </a:solidFill>
              </a:rPr>
              <a:t>Community College </a:t>
            </a:r>
            <a:r>
              <a:rPr lang="en-US" sz="2400" b="1" i="1" dirty="0" err="1" smtClean="0">
                <a:solidFill>
                  <a:srgbClr val="002060"/>
                </a:solidFill>
              </a:rPr>
              <a:t>Quadcopter</a:t>
            </a:r>
            <a:r>
              <a:rPr lang="en-US" sz="2400" b="1" i="1" dirty="0" smtClean="0">
                <a:solidFill>
                  <a:srgbClr val="002060"/>
                </a:solidFill>
              </a:rPr>
              <a:t> Initiative</a:t>
            </a:r>
            <a:endParaRPr lang="en-US" sz="2400" b="1" i="1" dirty="0">
              <a:solidFill>
                <a:srgbClr val="002060"/>
              </a:solidFill>
            </a:endParaRPr>
          </a:p>
        </p:txBody>
      </p:sp>
      <p:sp>
        <p:nvSpPr>
          <p:cNvPr id="3" name="Subtitle 2"/>
          <p:cNvSpPr>
            <a:spLocks noGrp="1"/>
          </p:cNvSpPr>
          <p:nvPr>
            <p:ph type="subTitle" idx="1"/>
          </p:nvPr>
        </p:nvSpPr>
        <p:spPr>
          <a:xfrm>
            <a:off x="457200" y="4191000"/>
            <a:ext cx="7952628" cy="2438400"/>
          </a:xfrm>
        </p:spPr>
        <p:txBody>
          <a:bodyPr>
            <a:normAutofit lnSpcReduction="10000"/>
          </a:bodyPr>
          <a:lstStyle/>
          <a:p>
            <a:r>
              <a:rPr lang="en-US" sz="2400" b="1" dirty="0" err="1" smtClean="0">
                <a:solidFill>
                  <a:srgbClr val="0070C0"/>
                </a:solidFill>
              </a:rPr>
              <a:t>MnSGC</a:t>
            </a:r>
            <a:r>
              <a:rPr lang="en-US" sz="2400" b="1" dirty="0" smtClean="0">
                <a:solidFill>
                  <a:srgbClr val="0070C0"/>
                </a:solidFill>
              </a:rPr>
              <a:t> / U of MN Contacts</a:t>
            </a:r>
          </a:p>
          <a:p>
            <a:pPr marL="342900" indent="-342900" algn="l">
              <a:spcBef>
                <a:spcPts val="0"/>
              </a:spcBef>
              <a:buFont typeface="Arial" panose="020B0604020202020204" pitchFamily="34" charset="0"/>
              <a:buChar char="•"/>
            </a:pPr>
            <a:r>
              <a:rPr lang="en-US" sz="2400" dirty="0" smtClean="0">
                <a:solidFill>
                  <a:srgbClr val="0070C0"/>
                </a:solidFill>
              </a:rPr>
              <a:t>Professor James </a:t>
            </a:r>
            <a:r>
              <a:rPr lang="en-US" sz="2400" dirty="0" err="1" smtClean="0">
                <a:solidFill>
                  <a:srgbClr val="0070C0"/>
                </a:solidFill>
              </a:rPr>
              <a:t>Flaten</a:t>
            </a:r>
            <a:r>
              <a:rPr lang="en-US" sz="2400" dirty="0" smtClean="0">
                <a:solidFill>
                  <a:srgbClr val="0070C0"/>
                </a:solidFill>
              </a:rPr>
              <a:t>, </a:t>
            </a:r>
            <a:r>
              <a:rPr lang="en-US" sz="2400" dirty="0" err="1" smtClean="0">
                <a:solidFill>
                  <a:srgbClr val="0070C0"/>
                </a:solidFill>
              </a:rPr>
              <a:t>MnSGC</a:t>
            </a:r>
            <a:r>
              <a:rPr lang="en-US" sz="2400" dirty="0" smtClean="0">
                <a:solidFill>
                  <a:srgbClr val="0070C0"/>
                </a:solidFill>
              </a:rPr>
              <a:t> Associate Director, U of MN Aerospace Engineering Department, </a:t>
            </a:r>
            <a:r>
              <a:rPr lang="en-US" sz="2400" dirty="0" smtClean="0">
                <a:solidFill>
                  <a:srgbClr val="0070C0"/>
                </a:solidFill>
                <a:hlinkClick r:id="rId2"/>
              </a:rPr>
              <a:t>flate001@umn.edu</a:t>
            </a:r>
            <a:endParaRPr lang="en-US" sz="2400" dirty="0" smtClean="0">
              <a:solidFill>
                <a:srgbClr val="0070C0"/>
              </a:solidFill>
            </a:endParaRPr>
          </a:p>
          <a:p>
            <a:pPr marL="342900" indent="-342900" algn="l">
              <a:spcBef>
                <a:spcPts val="0"/>
              </a:spcBef>
              <a:buFont typeface="Arial" panose="020B0604020202020204" pitchFamily="34" charset="0"/>
              <a:buChar char="•"/>
            </a:pPr>
            <a:r>
              <a:rPr lang="en-US" sz="2400" dirty="0" smtClean="0">
                <a:solidFill>
                  <a:srgbClr val="0070C0"/>
                </a:solidFill>
              </a:rPr>
              <a:t>Stephanie Wegner, U of MN aerospace 2</a:t>
            </a:r>
            <a:r>
              <a:rPr lang="en-US" sz="2400" baseline="30000" dirty="0" smtClean="0">
                <a:solidFill>
                  <a:srgbClr val="0070C0"/>
                </a:solidFill>
              </a:rPr>
              <a:t>nd</a:t>
            </a:r>
            <a:r>
              <a:rPr lang="en-US" sz="2400" dirty="0" smtClean="0">
                <a:solidFill>
                  <a:srgbClr val="0070C0"/>
                </a:solidFill>
              </a:rPr>
              <a:t>-year student, </a:t>
            </a:r>
            <a:r>
              <a:rPr lang="en-US" sz="2400" dirty="0" smtClean="0">
                <a:solidFill>
                  <a:srgbClr val="0070C0"/>
                </a:solidFill>
                <a:hlinkClick r:id="rId3"/>
              </a:rPr>
              <a:t>wegne135@umn.edu</a:t>
            </a:r>
            <a:endParaRPr lang="en-US" sz="2400" dirty="0" smtClean="0">
              <a:solidFill>
                <a:srgbClr val="0070C0"/>
              </a:solidFill>
            </a:endParaRPr>
          </a:p>
          <a:p>
            <a:pPr marL="342900" indent="-342900" algn="l">
              <a:spcBef>
                <a:spcPts val="0"/>
              </a:spcBef>
              <a:buFont typeface="Arial" panose="020B0604020202020204" pitchFamily="34" charset="0"/>
              <a:buChar char="•"/>
            </a:pPr>
            <a:r>
              <a:rPr lang="en-US" sz="2400" dirty="0" smtClean="0">
                <a:solidFill>
                  <a:srgbClr val="0070C0"/>
                </a:solidFill>
              </a:rPr>
              <a:t>Alex Pratt, U of MN aerospace 2</a:t>
            </a:r>
            <a:r>
              <a:rPr lang="en-US" sz="2400" baseline="30000" dirty="0" smtClean="0">
                <a:solidFill>
                  <a:srgbClr val="0070C0"/>
                </a:solidFill>
              </a:rPr>
              <a:t>nd</a:t>
            </a:r>
            <a:r>
              <a:rPr lang="en-US" sz="2400" dirty="0" smtClean="0">
                <a:solidFill>
                  <a:srgbClr val="0070C0"/>
                </a:solidFill>
              </a:rPr>
              <a:t>-year student, </a:t>
            </a:r>
            <a:r>
              <a:rPr lang="en-US" sz="2400" dirty="0" smtClean="0">
                <a:solidFill>
                  <a:srgbClr val="0070C0"/>
                </a:solidFill>
                <a:hlinkClick r:id="rId4"/>
              </a:rPr>
              <a:t>pratt268@umn.edu</a:t>
            </a:r>
            <a:endParaRPr lang="en-US" sz="2400" dirty="0" smtClean="0">
              <a:solidFill>
                <a:srgbClr val="0070C0"/>
              </a:solidFill>
            </a:endParaRPr>
          </a:p>
        </p:txBody>
      </p:sp>
      <p:sp>
        <p:nvSpPr>
          <p:cNvPr id="4" name="Subtitle 2"/>
          <p:cNvSpPr txBox="1">
            <a:spLocks/>
          </p:cNvSpPr>
          <p:nvPr/>
        </p:nvSpPr>
        <p:spPr>
          <a:xfrm>
            <a:off x="457200" y="1524000"/>
            <a:ext cx="8305800" cy="2438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400" b="1" dirty="0" smtClean="0">
                <a:solidFill>
                  <a:srgbClr val="00B050"/>
                </a:solidFill>
              </a:rPr>
              <a:t>Participating Institutions</a:t>
            </a:r>
          </a:p>
          <a:p>
            <a:pPr marL="342900" indent="-342900" algn="l">
              <a:spcBef>
                <a:spcPts val="0"/>
              </a:spcBef>
              <a:buFont typeface="Arial" panose="020B0604020202020204" pitchFamily="34" charset="0"/>
              <a:buChar char="•"/>
            </a:pPr>
            <a:r>
              <a:rPr lang="en-US" sz="2400" dirty="0" smtClean="0">
                <a:solidFill>
                  <a:srgbClr val="00B050"/>
                </a:solidFill>
              </a:rPr>
              <a:t>Central Lakes College, Brainerd</a:t>
            </a:r>
          </a:p>
          <a:p>
            <a:pPr marL="342900" indent="-342900" algn="l">
              <a:spcBef>
                <a:spcPts val="0"/>
              </a:spcBef>
              <a:buFont typeface="Arial" panose="020B0604020202020204" pitchFamily="34" charset="0"/>
              <a:buChar char="•"/>
            </a:pPr>
            <a:r>
              <a:rPr lang="en-US" sz="2400" dirty="0" smtClean="0">
                <a:solidFill>
                  <a:srgbClr val="00B050"/>
                </a:solidFill>
              </a:rPr>
              <a:t>Century College, White Bear Lake (2 teams)</a:t>
            </a:r>
          </a:p>
          <a:p>
            <a:pPr marL="342900" indent="-342900" algn="l">
              <a:spcBef>
                <a:spcPts val="0"/>
              </a:spcBef>
              <a:buFont typeface="Arial" panose="020B0604020202020204" pitchFamily="34" charset="0"/>
              <a:buChar char="•"/>
            </a:pPr>
            <a:r>
              <a:rPr lang="en-US" sz="2400" dirty="0" smtClean="0">
                <a:solidFill>
                  <a:srgbClr val="00B050"/>
                </a:solidFill>
              </a:rPr>
              <a:t>Fond du Lac Tribal and Community College, </a:t>
            </a:r>
            <a:r>
              <a:rPr lang="en-US" sz="2400" dirty="0" err="1" smtClean="0">
                <a:solidFill>
                  <a:srgbClr val="00B050"/>
                </a:solidFill>
              </a:rPr>
              <a:t>Cloquet</a:t>
            </a:r>
            <a:r>
              <a:rPr lang="en-US" sz="2400" dirty="0" smtClean="0">
                <a:solidFill>
                  <a:srgbClr val="00B050"/>
                </a:solidFill>
              </a:rPr>
              <a:t> (2 teams)</a:t>
            </a:r>
          </a:p>
          <a:p>
            <a:pPr marL="342900" indent="-342900" algn="l">
              <a:spcBef>
                <a:spcPts val="0"/>
              </a:spcBef>
              <a:buFont typeface="Arial" panose="020B0604020202020204" pitchFamily="34" charset="0"/>
              <a:buChar char="•"/>
            </a:pPr>
            <a:r>
              <a:rPr lang="en-US" sz="2400" dirty="0" smtClean="0">
                <a:solidFill>
                  <a:srgbClr val="00B050"/>
                </a:solidFill>
              </a:rPr>
              <a:t>Itasca Community College, Grand Rapids</a:t>
            </a:r>
          </a:p>
          <a:p>
            <a:pPr marL="342900" indent="-342900" algn="l">
              <a:spcBef>
                <a:spcPts val="0"/>
              </a:spcBef>
              <a:buFont typeface="Arial" panose="020B0604020202020204" pitchFamily="34" charset="0"/>
              <a:buChar char="•"/>
            </a:pPr>
            <a:r>
              <a:rPr lang="en-US" sz="2400" dirty="0" smtClean="0">
                <a:solidFill>
                  <a:srgbClr val="00B050"/>
                </a:solidFill>
              </a:rPr>
              <a:t>MN West Community and Technical College, Worthington</a:t>
            </a:r>
            <a:endParaRPr lang="en-US" sz="2400" dirty="0">
              <a:solidFill>
                <a:srgbClr val="00B050"/>
              </a:solidFill>
            </a:endParaRPr>
          </a:p>
        </p:txBody>
      </p:sp>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63" y="57149"/>
            <a:ext cx="1877375" cy="1695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4" descr="h:\wnt\desktop\My Briefcase\Space Grant workspace\MnSGC stationery\MnSGCLogoSca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75657" y="19049"/>
            <a:ext cx="1468343" cy="1733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851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
            <a:ext cx="7772400" cy="1295400"/>
          </a:xfrm>
        </p:spPr>
        <p:txBody>
          <a:bodyPr>
            <a:normAutofit/>
          </a:bodyPr>
          <a:lstStyle/>
          <a:p>
            <a:r>
              <a:rPr lang="en-US" sz="2400" b="1" i="1" dirty="0" smtClean="0">
                <a:solidFill>
                  <a:srgbClr val="002060"/>
                </a:solidFill>
              </a:rPr>
              <a:t>NASA’s MN Space Grant Consortium (</a:t>
            </a:r>
            <a:r>
              <a:rPr lang="en-US" sz="2400" b="1" i="1" dirty="0" err="1" smtClean="0">
                <a:solidFill>
                  <a:srgbClr val="002060"/>
                </a:solidFill>
              </a:rPr>
              <a:t>MnSGC</a:t>
            </a:r>
            <a:r>
              <a:rPr lang="en-US" sz="2400" b="1" i="1" dirty="0" smtClean="0">
                <a:solidFill>
                  <a:srgbClr val="002060"/>
                </a:solidFill>
              </a:rPr>
              <a:t>)</a:t>
            </a:r>
            <a:br>
              <a:rPr lang="en-US" sz="2400" b="1" i="1" dirty="0" smtClean="0">
                <a:solidFill>
                  <a:srgbClr val="002060"/>
                </a:solidFill>
              </a:rPr>
            </a:br>
            <a:r>
              <a:rPr lang="en-US" sz="2400" b="1" i="1" dirty="0" smtClean="0">
                <a:solidFill>
                  <a:srgbClr val="002060"/>
                </a:solidFill>
              </a:rPr>
              <a:t>Community College </a:t>
            </a:r>
            <a:r>
              <a:rPr lang="en-US" sz="2400" b="1" i="1" dirty="0" err="1" smtClean="0">
                <a:solidFill>
                  <a:srgbClr val="002060"/>
                </a:solidFill>
              </a:rPr>
              <a:t>Quadcopter</a:t>
            </a:r>
            <a:r>
              <a:rPr lang="en-US" sz="2400" b="1" i="1" dirty="0" smtClean="0">
                <a:solidFill>
                  <a:srgbClr val="002060"/>
                </a:solidFill>
              </a:rPr>
              <a:t> Initiative</a:t>
            </a:r>
            <a:endParaRPr lang="en-US" sz="2400" b="1" i="1" dirty="0">
              <a:solidFill>
                <a:srgbClr val="002060"/>
              </a:solidFill>
            </a:endParaRPr>
          </a:p>
        </p:txBody>
      </p:sp>
      <p:sp>
        <p:nvSpPr>
          <p:cNvPr id="4" name="Subtitle 2"/>
          <p:cNvSpPr txBox="1">
            <a:spLocks/>
          </p:cNvSpPr>
          <p:nvPr/>
        </p:nvSpPr>
        <p:spPr>
          <a:xfrm>
            <a:off x="381000" y="1447800"/>
            <a:ext cx="8305800" cy="31242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600" b="1" dirty="0" smtClean="0">
                <a:solidFill>
                  <a:schemeClr val="bg1">
                    <a:lumMod val="50000"/>
                  </a:schemeClr>
                </a:solidFill>
              </a:rPr>
              <a:t>Underlying goals of the program</a:t>
            </a:r>
          </a:p>
          <a:p>
            <a:r>
              <a:rPr lang="en-US" sz="2200" b="1" dirty="0" smtClean="0">
                <a:solidFill>
                  <a:schemeClr val="bg1">
                    <a:lumMod val="50000"/>
                  </a:schemeClr>
                </a:solidFill>
              </a:rPr>
              <a:t>(STEM stands for “Science, Technology, Engineering, &amp; Mathematics”</a:t>
            </a:r>
          </a:p>
          <a:p>
            <a:endParaRPr lang="en-US" sz="900" b="1" dirty="0" smtClean="0">
              <a:solidFill>
                <a:schemeClr val="bg1">
                  <a:lumMod val="50000"/>
                </a:schemeClr>
              </a:solidFill>
            </a:endParaRPr>
          </a:p>
          <a:p>
            <a:pPr marL="342900" indent="-342900" algn="l">
              <a:spcBef>
                <a:spcPts val="0"/>
              </a:spcBef>
              <a:buFont typeface="Arial" panose="020B0604020202020204" pitchFamily="34" charset="0"/>
              <a:buChar char="•"/>
            </a:pPr>
            <a:r>
              <a:rPr lang="en-US" sz="2600" dirty="0">
                <a:solidFill>
                  <a:schemeClr val="bg1">
                    <a:lumMod val="50000"/>
                  </a:schemeClr>
                </a:solidFill>
              </a:rPr>
              <a:t>I</a:t>
            </a:r>
            <a:r>
              <a:rPr lang="en-US" sz="2600" dirty="0" smtClean="0">
                <a:solidFill>
                  <a:schemeClr val="bg1">
                    <a:lumMod val="50000"/>
                  </a:schemeClr>
                </a:solidFill>
              </a:rPr>
              <a:t>ncrease </a:t>
            </a:r>
            <a:r>
              <a:rPr lang="en-US" sz="2600" dirty="0">
                <a:solidFill>
                  <a:schemeClr val="bg1">
                    <a:lumMod val="50000"/>
                  </a:schemeClr>
                </a:solidFill>
              </a:rPr>
              <a:t>the number of community college students who graduate with STEM degrees </a:t>
            </a:r>
            <a:r>
              <a:rPr lang="en-US" sz="2600" dirty="0" smtClean="0">
                <a:solidFill>
                  <a:schemeClr val="bg1">
                    <a:lumMod val="50000"/>
                  </a:schemeClr>
                </a:solidFill>
              </a:rPr>
              <a:t>and get jobs in STEM areas or </a:t>
            </a:r>
            <a:r>
              <a:rPr lang="en-US" sz="2600" dirty="0">
                <a:solidFill>
                  <a:schemeClr val="bg1">
                    <a:lumMod val="50000"/>
                  </a:schemeClr>
                </a:solidFill>
              </a:rPr>
              <a:t>transfer to STEM programs at </a:t>
            </a:r>
            <a:r>
              <a:rPr lang="en-US" sz="2600" dirty="0" smtClean="0">
                <a:solidFill>
                  <a:schemeClr val="bg1">
                    <a:lumMod val="50000"/>
                  </a:schemeClr>
                </a:solidFill>
              </a:rPr>
              <a:t>four-year institutions</a:t>
            </a:r>
          </a:p>
          <a:p>
            <a:pPr algn="l">
              <a:spcBef>
                <a:spcPts val="0"/>
              </a:spcBef>
            </a:pPr>
            <a:endParaRPr lang="en-US" sz="900" dirty="0" smtClean="0">
              <a:solidFill>
                <a:schemeClr val="bg1">
                  <a:lumMod val="50000"/>
                </a:schemeClr>
              </a:solidFill>
            </a:endParaRPr>
          </a:p>
          <a:p>
            <a:pPr marL="342900" indent="-342900" algn="l">
              <a:spcBef>
                <a:spcPts val="0"/>
              </a:spcBef>
              <a:buFont typeface="Arial" panose="020B0604020202020204" pitchFamily="34" charset="0"/>
              <a:buChar char="•"/>
            </a:pPr>
            <a:r>
              <a:rPr lang="en-US" sz="2600" dirty="0">
                <a:solidFill>
                  <a:schemeClr val="bg1">
                    <a:lumMod val="50000"/>
                  </a:schemeClr>
                </a:solidFill>
              </a:rPr>
              <a:t>I</a:t>
            </a:r>
            <a:r>
              <a:rPr lang="en-US" sz="2600" dirty="0" smtClean="0">
                <a:solidFill>
                  <a:schemeClr val="bg1">
                    <a:lumMod val="50000"/>
                  </a:schemeClr>
                </a:solidFill>
              </a:rPr>
              <a:t>ncrease </a:t>
            </a:r>
            <a:r>
              <a:rPr lang="en-US" sz="2600" dirty="0">
                <a:solidFill>
                  <a:schemeClr val="bg1">
                    <a:lumMod val="50000"/>
                  </a:schemeClr>
                </a:solidFill>
              </a:rPr>
              <a:t>the ability of community college faculty members to deliver aerospace-related content in areas of interest to </a:t>
            </a:r>
            <a:r>
              <a:rPr lang="en-US" sz="2600" dirty="0" smtClean="0">
                <a:solidFill>
                  <a:schemeClr val="bg1">
                    <a:lumMod val="50000"/>
                  </a:schemeClr>
                </a:solidFill>
              </a:rPr>
              <a:t>NASA</a:t>
            </a:r>
          </a:p>
          <a:p>
            <a:pPr algn="l">
              <a:spcBef>
                <a:spcPts val="0"/>
              </a:spcBef>
            </a:pPr>
            <a:endParaRPr lang="en-US" sz="900" dirty="0" smtClean="0">
              <a:solidFill>
                <a:schemeClr val="bg1">
                  <a:lumMod val="50000"/>
                </a:schemeClr>
              </a:solidFill>
            </a:endParaRPr>
          </a:p>
          <a:p>
            <a:pPr marL="342900" indent="-342900" algn="l">
              <a:spcBef>
                <a:spcPts val="0"/>
              </a:spcBef>
              <a:buFont typeface="Arial" panose="020B0604020202020204" pitchFamily="34" charset="0"/>
              <a:buChar char="•"/>
            </a:pPr>
            <a:r>
              <a:rPr lang="en-US" sz="2600" dirty="0">
                <a:solidFill>
                  <a:schemeClr val="bg1">
                    <a:lumMod val="50000"/>
                  </a:schemeClr>
                </a:solidFill>
              </a:rPr>
              <a:t>E</a:t>
            </a:r>
            <a:r>
              <a:rPr lang="en-US" sz="2600" dirty="0" smtClean="0">
                <a:solidFill>
                  <a:schemeClr val="bg1">
                    <a:lumMod val="50000"/>
                  </a:schemeClr>
                </a:solidFill>
              </a:rPr>
              <a:t>nhance </a:t>
            </a:r>
            <a:r>
              <a:rPr lang="en-US" sz="2600" dirty="0">
                <a:solidFill>
                  <a:schemeClr val="bg1">
                    <a:lumMod val="50000"/>
                  </a:schemeClr>
                </a:solidFill>
              </a:rPr>
              <a:t>the diversity of students pursing STEM education at Minnesota community colleges</a:t>
            </a:r>
            <a:r>
              <a:rPr lang="en-US" sz="2600" dirty="0" smtClean="0">
                <a:solidFill>
                  <a:schemeClr val="bg1">
                    <a:lumMod val="50000"/>
                  </a:schemeClr>
                </a:solidFill>
              </a:rPr>
              <a:t>.</a:t>
            </a:r>
            <a:endParaRPr lang="en-US" sz="2600" dirty="0">
              <a:solidFill>
                <a:schemeClr val="bg1">
                  <a:lumMod val="50000"/>
                </a:schemeClr>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57149"/>
            <a:ext cx="1877375" cy="1695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4" descr="h:\wnt\desktop\My Briefcase\Space Grant workspace\MnSGC stationery\MnSGCLogoSc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5657" y="19049"/>
            <a:ext cx="1468343" cy="1733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381000" y="4495800"/>
            <a:ext cx="8305800" cy="23622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10000"/>
              </a:lnSpc>
              <a:spcBef>
                <a:spcPts val="0"/>
              </a:spcBef>
            </a:pPr>
            <a:r>
              <a:rPr lang="en-US" sz="3100" b="1" dirty="0" smtClean="0">
                <a:solidFill>
                  <a:schemeClr val="accent6">
                    <a:lumMod val="50000"/>
                  </a:schemeClr>
                </a:solidFill>
              </a:rPr>
              <a:t>The bottom line</a:t>
            </a:r>
          </a:p>
          <a:p>
            <a:pPr>
              <a:lnSpc>
                <a:spcPct val="110000"/>
              </a:lnSpc>
              <a:spcBef>
                <a:spcPts val="0"/>
              </a:spcBef>
            </a:pPr>
            <a:endParaRPr lang="en-US" sz="1100" b="1" dirty="0" smtClean="0">
              <a:solidFill>
                <a:schemeClr val="accent6">
                  <a:lumMod val="50000"/>
                </a:schemeClr>
              </a:solidFill>
            </a:endParaRPr>
          </a:p>
          <a:p>
            <a:pPr marL="457200" indent="-457200" algn="l">
              <a:lnSpc>
                <a:spcPct val="110000"/>
              </a:lnSpc>
              <a:spcBef>
                <a:spcPts val="0"/>
              </a:spcBef>
              <a:buFont typeface="Arial" panose="020B0604020202020204" pitchFamily="34" charset="0"/>
              <a:buChar char="•"/>
            </a:pPr>
            <a:r>
              <a:rPr lang="en-US" sz="3100" dirty="0" smtClean="0">
                <a:solidFill>
                  <a:schemeClr val="accent6">
                    <a:lumMod val="50000"/>
                  </a:schemeClr>
                </a:solidFill>
              </a:rPr>
              <a:t>We hope that in this program you will </a:t>
            </a:r>
            <a:r>
              <a:rPr lang="en-US" sz="3100" u="sng" dirty="0" smtClean="0">
                <a:solidFill>
                  <a:schemeClr val="accent6">
                    <a:lumMod val="50000"/>
                  </a:schemeClr>
                </a:solidFill>
              </a:rPr>
              <a:t>learn lots</a:t>
            </a:r>
            <a:r>
              <a:rPr lang="en-US" sz="3100" dirty="0" smtClean="0">
                <a:solidFill>
                  <a:schemeClr val="accent6">
                    <a:lumMod val="50000"/>
                  </a:schemeClr>
                </a:solidFill>
              </a:rPr>
              <a:t>, </a:t>
            </a:r>
            <a:r>
              <a:rPr lang="en-US" sz="3100" u="sng" dirty="0" smtClean="0">
                <a:solidFill>
                  <a:schemeClr val="accent6">
                    <a:lumMod val="50000"/>
                  </a:schemeClr>
                </a:solidFill>
              </a:rPr>
              <a:t>have fun</a:t>
            </a:r>
            <a:r>
              <a:rPr lang="en-US" sz="3100" dirty="0" smtClean="0">
                <a:solidFill>
                  <a:schemeClr val="accent6">
                    <a:lumMod val="50000"/>
                  </a:schemeClr>
                </a:solidFill>
              </a:rPr>
              <a:t>, and be even more motivated to </a:t>
            </a:r>
            <a:r>
              <a:rPr lang="en-US" sz="3100" u="sng" dirty="0" smtClean="0">
                <a:solidFill>
                  <a:schemeClr val="accent6">
                    <a:lumMod val="50000"/>
                  </a:schemeClr>
                </a:solidFill>
              </a:rPr>
              <a:t>stay in STEM</a:t>
            </a:r>
            <a:r>
              <a:rPr lang="en-US" sz="3100" dirty="0" smtClean="0">
                <a:solidFill>
                  <a:schemeClr val="accent6">
                    <a:lumMod val="50000"/>
                  </a:schemeClr>
                </a:solidFill>
              </a:rPr>
              <a:t> after completing your current course of students, going into to a STEM job or else further studies in a STEM area.</a:t>
            </a:r>
          </a:p>
          <a:p>
            <a:pPr algn="l">
              <a:lnSpc>
                <a:spcPct val="110000"/>
              </a:lnSpc>
              <a:spcBef>
                <a:spcPts val="0"/>
              </a:spcBef>
            </a:pPr>
            <a:endParaRPr lang="en-US" sz="1100" dirty="0" smtClean="0">
              <a:solidFill>
                <a:schemeClr val="accent6">
                  <a:lumMod val="50000"/>
                </a:schemeClr>
              </a:solidFill>
            </a:endParaRPr>
          </a:p>
          <a:p>
            <a:pPr marL="457200" indent="-457200" algn="l">
              <a:lnSpc>
                <a:spcPct val="110000"/>
              </a:lnSpc>
              <a:spcBef>
                <a:spcPts val="0"/>
              </a:spcBef>
              <a:buFont typeface="Arial" panose="020B0604020202020204" pitchFamily="34" charset="0"/>
              <a:buChar char="•"/>
            </a:pPr>
            <a:r>
              <a:rPr lang="en-US" sz="3100" dirty="0" smtClean="0">
                <a:solidFill>
                  <a:schemeClr val="accent6">
                    <a:lumMod val="50000"/>
                  </a:schemeClr>
                </a:solidFill>
              </a:rPr>
              <a:t>Work with us, and with each other, to go even farther in STEM!</a:t>
            </a:r>
          </a:p>
        </p:txBody>
      </p:sp>
    </p:spTree>
    <p:extLst>
      <p:ext uri="{BB962C8B-B14F-4D97-AF65-F5344CB8AC3E}">
        <p14:creationId xmlns:p14="http://schemas.microsoft.com/office/powerpoint/2010/main" val="269232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76200"/>
            <a:ext cx="83058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400" b="1" dirty="0" smtClean="0">
                <a:solidFill>
                  <a:schemeClr val="tx1"/>
                </a:solidFill>
              </a:rPr>
              <a:t>Overview of how the Competition/Challenge will work</a:t>
            </a:r>
          </a:p>
        </p:txBody>
      </p:sp>
      <p:sp>
        <p:nvSpPr>
          <p:cNvPr id="7" name="Subtitle 2"/>
          <p:cNvSpPr txBox="1">
            <a:spLocks/>
          </p:cNvSpPr>
          <p:nvPr/>
        </p:nvSpPr>
        <p:spPr>
          <a:xfrm>
            <a:off x="304800" y="457200"/>
            <a:ext cx="20574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400" b="1" dirty="0" smtClean="0">
                <a:solidFill>
                  <a:schemeClr val="tx1"/>
                </a:solidFill>
              </a:rPr>
              <a:t>Fall semester</a:t>
            </a:r>
          </a:p>
        </p:txBody>
      </p:sp>
      <p:sp>
        <p:nvSpPr>
          <p:cNvPr id="8" name="Subtitle 2"/>
          <p:cNvSpPr txBox="1">
            <a:spLocks/>
          </p:cNvSpPr>
          <p:nvPr/>
        </p:nvSpPr>
        <p:spPr>
          <a:xfrm>
            <a:off x="304800" y="3657600"/>
            <a:ext cx="2743200" cy="457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400" b="1" dirty="0" smtClean="0">
                <a:solidFill>
                  <a:schemeClr val="tx1"/>
                </a:solidFill>
              </a:rPr>
              <a:t>Spring semester</a:t>
            </a:r>
          </a:p>
        </p:txBody>
      </p:sp>
      <p:sp>
        <p:nvSpPr>
          <p:cNvPr id="9" name="Subtitle 2"/>
          <p:cNvSpPr txBox="1">
            <a:spLocks/>
          </p:cNvSpPr>
          <p:nvPr/>
        </p:nvSpPr>
        <p:spPr>
          <a:xfrm>
            <a:off x="609600" y="1981200"/>
            <a:ext cx="35052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B050"/>
                </a:solidFill>
              </a:rPr>
              <a:t>Build an ELEV-8 </a:t>
            </a:r>
            <a:r>
              <a:rPr lang="en-US" sz="1600" dirty="0" err="1" smtClean="0">
                <a:solidFill>
                  <a:srgbClr val="00B050"/>
                </a:solidFill>
              </a:rPr>
              <a:t>quadcopter</a:t>
            </a:r>
            <a:r>
              <a:rPr lang="en-US" sz="1600" dirty="0" smtClean="0">
                <a:solidFill>
                  <a:srgbClr val="00B050"/>
                </a:solidFill>
              </a:rPr>
              <a:t> kit</a:t>
            </a:r>
          </a:p>
        </p:txBody>
      </p:sp>
      <p:sp>
        <p:nvSpPr>
          <p:cNvPr id="10" name="Subtitle 2"/>
          <p:cNvSpPr txBox="1">
            <a:spLocks/>
          </p:cNvSpPr>
          <p:nvPr/>
        </p:nvSpPr>
        <p:spPr>
          <a:xfrm>
            <a:off x="609600" y="2743200"/>
            <a:ext cx="54864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a:solidFill>
                  <a:srgbClr val="00B050"/>
                </a:solidFill>
              </a:rPr>
              <a:t>D</a:t>
            </a:r>
            <a:r>
              <a:rPr lang="en-US" sz="1600" dirty="0" smtClean="0">
                <a:solidFill>
                  <a:srgbClr val="00B050"/>
                </a:solidFill>
              </a:rPr>
              <a:t>esign modifications to accomplish competition goals</a:t>
            </a:r>
          </a:p>
        </p:txBody>
      </p:sp>
      <p:sp>
        <p:nvSpPr>
          <p:cNvPr id="11" name="Subtitle 2"/>
          <p:cNvSpPr txBox="1">
            <a:spLocks/>
          </p:cNvSpPr>
          <p:nvPr/>
        </p:nvSpPr>
        <p:spPr>
          <a:xfrm>
            <a:off x="609600" y="1219200"/>
            <a:ext cx="35052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B050"/>
                </a:solidFill>
              </a:rPr>
              <a:t>Attend “Kick-off” (training)</a:t>
            </a:r>
          </a:p>
        </p:txBody>
      </p:sp>
      <p:sp>
        <p:nvSpPr>
          <p:cNvPr id="12" name="Subtitle 2"/>
          <p:cNvSpPr txBox="1">
            <a:spLocks/>
          </p:cNvSpPr>
          <p:nvPr/>
        </p:nvSpPr>
        <p:spPr>
          <a:xfrm>
            <a:off x="609600" y="4038600"/>
            <a:ext cx="58674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B050"/>
                </a:solidFill>
              </a:rPr>
              <a:t>Implement and test modifications to accomplish competition goals</a:t>
            </a:r>
          </a:p>
        </p:txBody>
      </p:sp>
      <p:sp>
        <p:nvSpPr>
          <p:cNvPr id="13" name="Subtitle 2"/>
          <p:cNvSpPr txBox="1">
            <a:spLocks/>
          </p:cNvSpPr>
          <p:nvPr/>
        </p:nvSpPr>
        <p:spPr>
          <a:xfrm>
            <a:off x="609600" y="5334000"/>
            <a:ext cx="57150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B050"/>
                </a:solidFill>
              </a:rPr>
              <a:t>Demonstrate </a:t>
            </a:r>
            <a:r>
              <a:rPr lang="en-US" sz="1600" dirty="0" err="1" smtClean="0">
                <a:solidFill>
                  <a:srgbClr val="00B050"/>
                </a:solidFill>
              </a:rPr>
              <a:t>quadcopter</a:t>
            </a:r>
            <a:r>
              <a:rPr lang="en-US" sz="1600" dirty="0" smtClean="0">
                <a:solidFill>
                  <a:srgbClr val="00B050"/>
                </a:solidFill>
              </a:rPr>
              <a:t> capabilities at competition in April 2015</a:t>
            </a:r>
          </a:p>
        </p:txBody>
      </p:sp>
      <p:sp>
        <p:nvSpPr>
          <p:cNvPr id="14" name="Subtitle 2"/>
          <p:cNvSpPr txBox="1">
            <a:spLocks/>
          </p:cNvSpPr>
          <p:nvPr/>
        </p:nvSpPr>
        <p:spPr>
          <a:xfrm>
            <a:off x="762000" y="1447800"/>
            <a:ext cx="16002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Learn to solder</a:t>
            </a:r>
          </a:p>
        </p:txBody>
      </p:sp>
      <p:sp>
        <p:nvSpPr>
          <p:cNvPr id="15" name="Subtitle 2"/>
          <p:cNvSpPr txBox="1">
            <a:spLocks/>
          </p:cNvSpPr>
          <p:nvPr/>
        </p:nvSpPr>
        <p:spPr>
          <a:xfrm>
            <a:off x="762000" y="1676400"/>
            <a:ext cx="41148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Learn to program Arduino microcontrollers</a:t>
            </a:r>
          </a:p>
        </p:txBody>
      </p:sp>
      <p:sp>
        <p:nvSpPr>
          <p:cNvPr id="16" name="Subtitle 2"/>
          <p:cNvSpPr txBox="1">
            <a:spLocks/>
          </p:cNvSpPr>
          <p:nvPr/>
        </p:nvSpPr>
        <p:spPr>
          <a:xfrm>
            <a:off x="4953000" y="1447800"/>
            <a:ext cx="26670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Learn to use CAD software</a:t>
            </a:r>
          </a:p>
        </p:txBody>
      </p:sp>
      <p:sp>
        <p:nvSpPr>
          <p:cNvPr id="17" name="Subtitle 2"/>
          <p:cNvSpPr txBox="1">
            <a:spLocks/>
          </p:cNvSpPr>
          <p:nvPr/>
        </p:nvSpPr>
        <p:spPr>
          <a:xfrm>
            <a:off x="4953000" y="1676400"/>
            <a:ext cx="34290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Learn to do 3D printing / laser cutting</a:t>
            </a:r>
          </a:p>
        </p:txBody>
      </p:sp>
      <p:sp>
        <p:nvSpPr>
          <p:cNvPr id="18" name="Subtitle 2"/>
          <p:cNvSpPr txBox="1">
            <a:spLocks/>
          </p:cNvSpPr>
          <p:nvPr/>
        </p:nvSpPr>
        <p:spPr>
          <a:xfrm>
            <a:off x="762000" y="2209800"/>
            <a:ext cx="4724400" cy="38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Design, CAD, build, install rotor protection on ELEV-8</a:t>
            </a:r>
          </a:p>
        </p:txBody>
      </p:sp>
      <p:sp>
        <p:nvSpPr>
          <p:cNvPr id="19" name="Subtitle 2"/>
          <p:cNvSpPr txBox="1">
            <a:spLocks/>
          </p:cNvSpPr>
          <p:nvPr/>
        </p:nvSpPr>
        <p:spPr>
          <a:xfrm>
            <a:off x="762000" y="2438400"/>
            <a:ext cx="76200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Learn to fly </a:t>
            </a:r>
            <a:r>
              <a:rPr lang="en-US" sz="1600" dirty="0" err="1" smtClean="0">
                <a:solidFill>
                  <a:srgbClr val="0070C0"/>
                </a:solidFill>
              </a:rPr>
              <a:t>quadcopters</a:t>
            </a:r>
            <a:r>
              <a:rPr lang="en-US" sz="1600" dirty="0" smtClean="0">
                <a:solidFill>
                  <a:srgbClr val="0070C0"/>
                </a:solidFill>
              </a:rPr>
              <a:t>, possibly starting with toys, possibly using simulation software</a:t>
            </a:r>
          </a:p>
        </p:txBody>
      </p:sp>
      <p:sp>
        <p:nvSpPr>
          <p:cNvPr id="20" name="Subtitle 2"/>
          <p:cNvSpPr txBox="1">
            <a:spLocks/>
          </p:cNvSpPr>
          <p:nvPr/>
        </p:nvSpPr>
        <p:spPr>
          <a:xfrm>
            <a:off x="762000" y="2971800"/>
            <a:ext cx="74676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Write Preliminary Design Review (PDR): ELEV-8 progress, plans for accomplishing goals</a:t>
            </a:r>
          </a:p>
        </p:txBody>
      </p:sp>
      <p:sp>
        <p:nvSpPr>
          <p:cNvPr id="21" name="Subtitle 2"/>
          <p:cNvSpPr txBox="1">
            <a:spLocks/>
          </p:cNvSpPr>
          <p:nvPr/>
        </p:nvSpPr>
        <p:spPr>
          <a:xfrm>
            <a:off x="762000" y="3200400"/>
            <a:ext cx="37338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Fall “Educational Enhancement” event</a:t>
            </a:r>
          </a:p>
        </p:txBody>
      </p:sp>
      <p:sp>
        <p:nvSpPr>
          <p:cNvPr id="22" name="Subtitle 2"/>
          <p:cNvSpPr txBox="1">
            <a:spLocks/>
          </p:cNvSpPr>
          <p:nvPr/>
        </p:nvSpPr>
        <p:spPr>
          <a:xfrm>
            <a:off x="762000" y="4495800"/>
            <a:ext cx="37338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Spring “Educational Enhancement” event</a:t>
            </a:r>
          </a:p>
        </p:txBody>
      </p:sp>
      <p:sp>
        <p:nvSpPr>
          <p:cNvPr id="23" name="Subtitle 2"/>
          <p:cNvSpPr txBox="1">
            <a:spLocks/>
          </p:cNvSpPr>
          <p:nvPr/>
        </p:nvSpPr>
        <p:spPr>
          <a:xfrm>
            <a:off x="762000" y="4724400"/>
            <a:ext cx="60198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“On-campus” and “off-campus” outreach event (at least one of each)</a:t>
            </a:r>
          </a:p>
        </p:txBody>
      </p:sp>
      <p:sp>
        <p:nvSpPr>
          <p:cNvPr id="24" name="Subtitle 2"/>
          <p:cNvSpPr txBox="1">
            <a:spLocks/>
          </p:cNvSpPr>
          <p:nvPr/>
        </p:nvSpPr>
        <p:spPr>
          <a:xfrm>
            <a:off x="762000" y="4267200"/>
            <a:ext cx="61722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Mid-program in-person interviews (assessment) with Professor </a:t>
            </a:r>
            <a:r>
              <a:rPr lang="en-US" sz="1600" dirty="0" err="1" smtClean="0">
                <a:solidFill>
                  <a:srgbClr val="0070C0"/>
                </a:solidFill>
              </a:rPr>
              <a:t>Flaten</a:t>
            </a:r>
            <a:endParaRPr lang="en-US" sz="1600" dirty="0" smtClean="0">
              <a:solidFill>
                <a:srgbClr val="0070C0"/>
              </a:solidFill>
            </a:endParaRPr>
          </a:p>
        </p:txBody>
      </p:sp>
      <p:sp>
        <p:nvSpPr>
          <p:cNvPr id="25" name="Subtitle 2"/>
          <p:cNvSpPr txBox="1">
            <a:spLocks/>
          </p:cNvSpPr>
          <p:nvPr/>
        </p:nvSpPr>
        <p:spPr>
          <a:xfrm>
            <a:off x="762000" y="4953000"/>
            <a:ext cx="68580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Write Critical Design Review(CDR): update on ELEV-8 modifications and testing</a:t>
            </a:r>
          </a:p>
        </p:txBody>
      </p:sp>
      <p:sp>
        <p:nvSpPr>
          <p:cNvPr id="26" name="Subtitle 2"/>
          <p:cNvSpPr txBox="1">
            <a:spLocks/>
          </p:cNvSpPr>
          <p:nvPr/>
        </p:nvSpPr>
        <p:spPr>
          <a:xfrm>
            <a:off x="762000" y="5562600"/>
            <a:ext cx="74676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Oral Flight-Readiness Review(FRR): modified ELEV-8, test results</a:t>
            </a:r>
          </a:p>
        </p:txBody>
      </p:sp>
      <p:sp>
        <p:nvSpPr>
          <p:cNvPr id="27" name="Subtitle 2"/>
          <p:cNvSpPr txBox="1">
            <a:spLocks/>
          </p:cNvSpPr>
          <p:nvPr/>
        </p:nvSpPr>
        <p:spPr>
          <a:xfrm>
            <a:off x="762000" y="5791200"/>
            <a:ext cx="80772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Write Post-competition Final Report: present competition results (e.g. maps, sensor data, etc.)</a:t>
            </a:r>
          </a:p>
        </p:txBody>
      </p:sp>
      <p:sp>
        <p:nvSpPr>
          <p:cNvPr id="28" name="Subtitle 2"/>
          <p:cNvSpPr txBox="1">
            <a:spLocks/>
          </p:cNvSpPr>
          <p:nvPr/>
        </p:nvSpPr>
        <p:spPr>
          <a:xfrm>
            <a:off x="762000" y="914400"/>
            <a:ext cx="18669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Pre-program survey</a:t>
            </a:r>
          </a:p>
        </p:txBody>
      </p:sp>
      <p:sp>
        <p:nvSpPr>
          <p:cNvPr id="29" name="Subtitle 2"/>
          <p:cNvSpPr txBox="1">
            <a:spLocks/>
          </p:cNvSpPr>
          <p:nvPr/>
        </p:nvSpPr>
        <p:spPr>
          <a:xfrm>
            <a:off x="762000" y="6019800"/>
            <a:ext cx="20574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Post-program survey</a:t>
            </a:r>
          </a:p>
        </p:txBody>
      </p:sp>
      <p:sp>
        <p:nvSpPr>
          <p:cNvPr id="30" name="Subtitle 2"/>
          <p:cNvSpPr txBox="1">
            <a:spLocks/>
          </p:cNvSpPr>
          <p:nvPr/>
        </p:nvSpPr>
        <p:spPr>
          <a:xfrm>
            <a:off x="762000" y="6248400"/>
            <a:ext cx="80010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rgbClr val="0070C0"/>
                </a:solidFill>
              </a:rPr>
              <a:t>NASA longitudinal  tracking through “first step” (beyond current institution)</a:t>
            </a:r>
          </a:p>
        </p:txBody>
      </p:sp>
    </p:spTree>
    <p:extLst>
      <p:ext uri="{BB962C8B-B14F-4D97-AF65-F5344CB8AC3E}">
        <p14:creationId xmlns:p14="http://schemas.microsoft.com/office/powerpoint/2010/main" val="373435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52400"/>
            <a:ext cx="8305800" cy="1143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en-US" sz="2400" b="1" dirty="0" smtClean="0">
                <a:solidFill>
                  <a:schemeClr val="tx1"/>
                </a:solidFill>
              </a:rPr>
              <a:t>Competition/Challenge Goals</a:t>
            </a:r>
          </a:p>
          <a:p>
            <a:pPr>
              <a:spcBef>
                <a:spcPts val="0"/>
              </a:spcBef>
            </a:pPr>
            <a:r>
              <a:rPr lang="en-US" sz="2400" b="1" dirty="0" smtClean="0">
                <a:solidFill>
                  <a:schemeClr val="tx1"/>
                </a:solidFill>
              </a:rPr>
              <a:t>(in addition to building the ELEV-8 kit</a:t>
            </a:r>
          </a:p>
          <a:p>
            <a:pPr>
              <a:spcBef>
                <a:spcPts val="0"/>
              </a:spcBef>
            </a:pPr>
            <a:r>
              <a:rPr lang="en-US" sz="2400" b="1" dirty="0" smtClean="0">
                <a:solidFill>
                  <a:schemeClr val="tx1"/>
                </a:solidFill>
              </a:rPr>
              <a:t>and generating required reports)</a:t>
            </a:r>
          </a:p>
        </p:txBody>
      </p:sp>
      <p:sp>
        <p:nvSpPr>
          <p:cNvPr id="11" name="Subtitle 2"/>
          <p:cNvSpPr txBox="1">
            <a:spLocks/>
          </p:cNvSpPr>
          <p:nvPr/>
        </p:nvSpPr>
        <p:spPr>
          <a:xfrm>
            <a:off x="381000" y="1600200"/>
            <a:ext cx="83820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chemeClr val="tx1"/>
                </a:solidFill>
              </a:rPr>
              <a:t>10%     </a:t>
            </a:r>
            <a:r>
              <a:rPr lang="en-US" sz="1600" b="1" dirty="0" smtClean="0">
                <a:solidFill>
                  <a:schemeClr val="tx1"/>
                </a:solidFill>
              </a:rPr>
              <a:t>Video</a:t>
            </a:r>
            <a:r>
              <a:rPr lang="en-US" sz="1600" dirty="0" smtClean="0">
                <a:solidFill>
                  <a:schemeClr val="tx1"/>
                </a:solidFill>
              </a:rPr>
              <a:t>:  1-2 minutes long, to possibly post on YouTube, peer-rated at the April competition</a:t>
            </a:r>
          </a:p>
        </p:txBody>
      </p:sp>
      <p:sp>
        <p:nvSpPr>
          <p:cNvPr id="18" name="Subtitle 2"/>
          <p:cNvSpPr txBox="1">
            <a:spLocks/>
          </p:cNvSpPr>
          <p:nvPr/>
        </p:nvSpPr>
        <p:spPr>
          <a:xfrm>
            <a:off x="381000" y="2057400"/>
            <a:ext cx="82296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chemeClr val="tx1"/>
                </a:solidFill>
              </a:rPr>
              <a:t>10%     </a:t>
            </a:r>
            <a:r>
              <a:rPr lang="en-US" sz="1600" b="1" dirty="0" smtClean="0">
                <a:solidFill>
                  <a:schemeClr val="tx1"/>
                </a:solidFill>
              </a:rPr>
              <a:t>Rotor protection</a:t>
            </a:r>
            <a:r>
              <a:rPr lang="en-US" sz="1600" dirty="0" smtClean="0">
                <a:solidFill>
                  <a:schemeClr val="tx1"/>
                </a:solidFill>
              </a:rPr>
              <a:t>:  CAD-drawn (at least), required while learning to fly ELEV-8 </a:t>
            </a:r>
            <a:r>
              <a:rPr lang="en-US" sz="1600" dirty="0" err="1" smtClean="0">
                <a:solidFill>
                  <a:schemeClr val="tx1"/>
                </a:solidFill>
              </a:rPr>
              <a:t>quadcopter</a:t>
            </a:r>
            <a:endParaRPr lang="en-US" sz="1600" dirty="0" smtClean="0">
              <a:solidFill>
                <a:schemeClr val="tx1"/>
              </a:solidFill>
            </a:endParaRPr>
          </a:p>
        </p:txBody>
      </p:sp>
      <p:sp>
        <p:nvSpPr>
          <p:cNvPr id="19" name="Subtitle 2"/>
          <p:cNvSpPr txBox="1">
            <a:spLocks/>
          </p:cNvSpPr>
          <p:nvPr/>
        </p:nvSpPr>
        <p:spPr>
          <a:xfrm>
            <a:off x="381000" y="2514600"/>
            <a:ext cx="81534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chemeClr val="tx1"/>
                </a:solidFill>
              </a:rPr>
              <a:t>10%     </a:t>
            </a:r>
            <a:r>
              <a:rPr lang="en-US" sz="1600" b="1" dirty="0" smtClean="0">
                <a:solidFill>
                  <a:schemeClr val="tx1"/>
                </a:solidFill>
              </a:rPr>
              <a:t>Multi-pilot</a:t>
            </a:r>
            <a:r>
              <a:rPr lang="en-US" sz="1600" dirty="0" smtClean="0">
                <a:solidFill>
                  <a:schemeClr val="tx1"/>
                </a:solidFill>
              </a:rPr>
              <a:t>:  at least 3 team members must demonstrate basic flying skills, </a:t>
            </a:r>
            <a:r>
              <a:rPr lang="en-US" sz="1600" u="sng" dirty="0" smtClean="0">
                <a:solidFill>
                  <a:schemeClr val="tx1"/>
                </a:solidFill>
              </a:rPr>
              <a:t>not timed</a:t>
            </a:r>
          </a:p>
        </p:txBody>
      </p:sp>
      <p:sp>
        <p:nvSpPr>
          <p:cNvPr id="20" name="Subtitle 2"/>
          <p:cNvSpPr txBox="1">
            <a:spLocks/>
          </p:cNvSpPr>
          <p:nvPr/>
        </p:nvSpPr>
        <p:spPr>
          <a:xfrm>
            <a:off x="381000" y="2971800"/>
            <a:ext cx="82296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chemeClr val="tx1"/>
                </a:solidFill>
              </a:rPr>
              <a:t>10%     </a:t>
            </a:r>
            <a:r>
              <a:rPr lang="en-US" sz="1600" b="1" dirty="0" smtClean="0">
                <a:solidFill>
                  <a:schemeClr val="tx1"/>
                </a:solidFill>
              </a:rPr>
              <a:t>Camera mount</a:t>
            </a:r>
            <a:r>
              <a:rPr lang="en-US" sz="1600" dirty="0" smtClean="0">
                <a:solidFill>
                  <a:schemeClr val="tx1"/>
                </a:solidFill>
              </a:rPr>
              <a:t>:  CAD-drawn, must use 3-D printing or laser cutting, out view &amp; down view</a:t>
            </a:r>
          </a:p>
        </p:txBody>
      </p:sp>
      <p:sp>
        <p:nvSpPr>
          <p:cNvPr id="21" name="Subtitle 2"/>
          <p:cNvSpPr txBox="1">
            <a:spLocks/>
          </p:cNvSpPr>
          <p:nvPr/>
        </p:nvSpPr>
        <p:spPr>
          <a:xfrm>
            <a:off x="381000" y="3429000"/>
            <a:ext cx="8534400" cy="30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chemeClr val="tx1"/>
                </a:solidFill>
              </a:rPr>
              <a:t>10%     </a:t>
            </a:r>
            <a:r>
              <a:rPr lang="en-US" sz="1600" b="1" dirty="0" smtClean="0">
                <a:solidFill>
                  <a:schemeClr val="tx1"/>
                </a:solidFill>
              </a:rPr>
              <a:t>Close-up imaging</a:t>
            </a:r>
            <a:r>
              <a:rPr lang="en-US" sz="1600" dirty="0" smtClean="0">
                <a:solidFill>
                  <a:schemeClr val="tx1"/>
                </a:solidFill>
              </a:rPr>
              <a:t>:  take images (while in flight) of targets on horizontal and vertical surfaces</a:t>
            </a:r>
          </a:p>
        </p:txBody>
      </p:sp>
      <p:sp>
        <p:nvSpPr>
          <p:cNvPr id="22" name="Subtitle 2"/>
          <p:cNvSpPr txBox="1">
            <a:spLocks/>
          </p:cNvSpPr>
          <p:nvPr/>
        </p:nvSpPr>
        <p:spPr>
          <a:xfrm>
            <a:off x="381000" y="3886200"/>
            <a:ext cx="8382000" cy="1295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600" dirty="0" smtClean="0">
                <a:solidFill>
                  <a:schemeClr val="tx1"/>
                </a:solidFill>
              </a:rPr>
              <a:t>40%     </a:t>
            </a:r>
            <a:r>
              <a:rPr lang="en-US" sz="1600" b="1" dirty="0" smtClean="0">
                <a:solidFill>
                  <a:schemeClr val="tx1"/>
                </a:solidFill>
              </a:rPr>
              <a:t>Exploration</a:t>
            </a:r>
            <a:r>
              <a:rPr lang="en-US" sz="1600" dirty="0" smtClean="0">
                <a:solidFill>
                  <a:schemeClr val="tx1"/>
                </a:solidFill>
              </a:rPr>
              <a:t>:  explore a region (about 5m x 5m; </a:t>
            </a:r>
            <a:r>
              <a:rPr lang="en-US" sz="1600" u="sng" dirty="0" smtClean="0">
                <a:solidFill>
                  <a:schemeClr val="tx1"/>
                </a:solidFill>
              </a:rPr>
              <a:t>timed</a:t>
            </a:r>
            <a:r>
              <a:rPr lang="en-US" sz="1600" dirty="0" smtClean="0">
                <a:solidFill>
                  <a:schemeClr val="tx1"/>
                </a:solidFill>
              </a:rPr>
              <a:t> ~10 minutes), take photos to generate maps (including elevations, real units), use Arduino-based sensors and SD-card logging to measure base values and anomalies in physical parameters (air pressure, air temperature, relative humidity, surface temperature of ground targets, magnetic field, etc.), plus sample return from fluid (water) or granular (sand/soil) targets; do as many things (well) as possible; allowed to swap out equipment</a:t>
            </a:r>
          </a:p>
        </p:txBody>
      </p:sp>
      <p:sp>
        <p:nvSpPr>
          <p:cNvPr id="23" name="Subtitle 2"/>
          <p:cNvSpPr txBox="1">
            <a:spLocks/>
          </p:cNvSpPr>
          <p:nvPr/>
        </p:nvSpPr>
        <p:spPr>
          <a:xfrm>
            <a:off x="381000" y="5295900"/>
            <a:ext cx="8534400" cy="5715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1600" dirty="0" smtClean="0">
                <a:solidFill>
                  <a:schemeClr val="tx1"/>
                </a:solidFill>
              </a:rPr>
              <a:t>10%     </a:t>
            </a:r>
            <a:r>
              <a:rPr lang="en-US" sz="1600" b="1" dirty="0" smtClean="0">
                <a:solidFill>
                  <a:schemeClr val="tx1"/>
                </a:solidFill>
              </a:rPr>
              <a:t>Unique capability</a:t>
            </a:r>
            <a:r>
              <a:rPr lang="en-US" sz="1600" dirty="0" smtClean="0">
                <a:solidFill>
                  <a:schemeClr val="tx1"/>
                </a:solidFill>
              </a:rPr>
              <a:t>:  implement and demonstrate at least one unique capability, allowed to</a:t>
            </a:r>
          </a:p>
          <a:p>
            <a:pPr algn="l">
              <a:spcBef>
                <a:spcPts val="0"/>
              </a:spcBef>
            </a:pPr>
            <a:r>
              <a:rPr lang="en-US" sz="1600" dirty="0" smtClean="0">
                <a:solidFill>
                  <a:schemeClr val="tx1"/>
                </a:solidFill>
              </a:rPr>
              <a:t>(but not required to) help accomplish other goals, must involve flying, may be swapped equipment</a:t>
            </a:r>
          </a:p>
        </p:txBody>
      </p:sp>
    </p:spTree>
    <p:extLst>
      <p:ext uri="{BB962C8B-B14F-4D97-AF65-F5344CB8AC3E}">
        <p14:creationId xmlns:p14="http://schemas.microsoft.com/office/powerpoint/2010/main" val="200651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52400"/>
            <a:ext cx="8305800" cy="1143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en-US" sz="2400" b="1" dirty="0" smtClean="0">
                <a:solidFill>
                  <a:schemeClr val="tx1"/>
                </a:solidFill>
              </a:rPr>
              <a:t>Competition/Challenge Timeline</a:t>
            </a:r>
          </a:p>
          <a:p>
            <a:pPr>
              <a:spcBef>
                <a:spcPts val="0"/>
              </a:spcBef>
            </a:pPr>
            <a:r>
              <a:rPr lang="en-US" sz="2400" b="1" dirty="0" smtClean="0">
                <a:solidFill>
                  <a:schemeClr val="tx1"/>
                </a:solidFill>
              </a:rPr>
              <a:t>(generic, as described in the funded proposal)</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081088"/>
            <a:ext cx="7270202" cy="554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3662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52400"/>
            <a:ext cx="8305800" cy="5715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en-US" sz="2400" b="1" dirty="0" err="1" smtClean="0">
                <a:solidFill>
                  <a:schemeClr val="tx1"/>
                </a:solidFill>
              </a:rPr>
              <a:t>Quadcopter</a:t>
            </a:r>
            <a:r>
              <a:rPr lang="en-US" sz="2400" b="1" smtClean="0">
                <a:solidFill>
                  <a:schemeClr val="tx1"/>
                </a:solidFill>
              </a:rPr>
              <a:t> Competition/Challenge </a:t>
            </a:r>
            <a:r>
              <a:rPr lang="en-US" sz="2400" b="1" dirty="0">
                <a:solidFill>
                  <a:schemeClr val="tx1"/>
                </a:solidFill>
              </a:rPr>
              <a:t>t</a:t>
            </a:r>
            <a:r>
              <a:rPr lang="en-US" sz="2400" b="1" dirty="0" smtClean="0">
                <a:solidFill>
                  <a:schemeClr val="tx1"/>
                </a:solidFill>
              </a:rPr>
              <a:t>entative dates</a:t>
            </a:r>
          </a:p>
        </p:txBody>
      </p:sp>
      <p:sp>
        <p:nvSpPr>
          <p:cNvPr id="5" name="Subtitle 2"/>
          <p:cNvSpPr txBox="1">
            <a:spLocks/>
          </p:cNvSpPr>
          <p:nvPr/>
        </p:nvSpPr>
        <p:spPr>
          <a:xfrm>
            <a:off x="304800" y="685800"/>
            <a:ext cx="8610600" cy="6172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indent="-342900" algn="l">
              <a:spcBef>
                <a:spcPts val="0"/>
              </a:spcBef>
              <a:buFont typeface="Arial" panose="020B0604020202020204" pitchFamily="34" charset="0"/>
              <a:buChar char="•"/>
            </a:pPr>
            <a:r>
              <a:rPr lang="en-US" sz="2000" u="sng" dirty="0" smtClean="0">
                <a:solidFill>
                  <a:srgbClr val="00B0F0"/>
                </a:solidFill>
              </a:rPr>
              <a:t>Sept. 6-7, 2014</a:t>
            </a:r>
            <a:r>
              <a:rPr lang="en-US" sz="2000" dirty="0" smtClean="0">
                <a:solidFill>
                  <a:srgbClr val="00B0F0"/>
                </a:solidFill>
              </a:rPr>
              <a:t>:  Adviser training at Fond du Lac Tribal and Comm. College</a:t>
            </a:r>
          </a:p>
          <a:p>
            <a:pPr indent="-342900" algn="l">
              <a:spcBef>
                <a:spcPts val="0"/>
              </a:spcBef>
              <a:buFont typeface="Arial" panose="020B0604020202020204" pitchFamily="34" charset="0"/>
              <a:buChar char="•"/>
            </a:pPr>
            <a:r>
              <a:rPr lang="en-US" sz="2000" u="sng" dirty="0">
                <a:solidFill>
                  <a:srgbClr val="00B0F0"/>
                </a:solidFill>
              </a:rPr>
              <a:t>Monday, Oct. 13, 2014</a:t>
            </a:r>
            <a:r>
              <a:rPr lang="en-US" sz="2000" dirty="0">
                <a:solidFill>
                  <a:srgbClr val="00B0F0"/>
                </a:solidFill>
              </a:rPr>
              <a:t>:  All-team “Kick-off” </a:t>
            </a:r>
            <a:r>
              <a:rPr lang="en-US" sz="2000" dirty="0" smtClean="0">
                <a:solidFill>
                  <a:srgbClr val="00B0F0"/>
                </a:solidFill>
              </a:rPr>
              <a:t>training </a:t>
            </a:r>
            <a:r>
              <a:rPr lang="en-US" sz="2000" dirty="0">
                <a:solidFill>
                  <a:srgbClr val="00B0F0"/>
                </a:solidFill>
              </a:rPr>
              <a:t>at Century </a:t>
            </a:r>
            <a:r>
              <a:rPr lang="en-US" sz="2000" dirty="0" smtClean="0">
                <a:solidFill>
                  <a:srgbClr val="00B0F0"/>
                </a:solidFill>
              </a:rPr>
              <a:t>College</a:t>
            </a:r>
          </a:p>
          <a:p>
            <a:pPr algn="l">
              <a:spcBef>
                <a:spcPts val="0"/>
              </a:spcBef>
            </a:pPr>
            <a:endParaRPr lang="en-US" sz="800" dirty="0">
              <a:solidFill>
                <a:schemeClr val="tx1"/>
              </a:solidFill>
            </a:endParaRPr>
          </a:p>
          <a:p>
            <a:pPr indent="-342900" algn="l">
              <a:spcBef>
                <a:spcPts val="0"/>
              </a:spcBef>
              <a:buFont typeface="Arial" panose="020B0604020202020204" pitchFamily="34" charset="0"/>
              <a:buChar char="•"/>
            </a:pPr>
            <a:r>
              <a:rPr lang="en-US" sz="2000" dirty="0" smtClean="0">
                <a:solidFill>
                  <a:srgbClr val="99CC00"/>
                </a:solidFill>
              </a:rPr>
              <a:t>Monthly all-team </a:t>
            </a:r>
            <a:r>
              <a:rPr lang="en-US" sz="2000" dirty="0" err="1" smtClean="0">
                <a:solidFill>
                  <a:srgbClr val="99CC00"/>
                </a:solidFill>
              </a:rPr>
              <a:t>telecons</a:t>
            </a:r>
            <a:r>
              <a:rPr lang="en-US" sz="2000" dirty="0" smtClean="0">
                <a:solidFill>
                  <a:srgbClr val="99CC00"/>
                </a:solidFill>
              </a:rPr>
              <a:t> (dates and times TBA)</a:t>
            </a:r>
          </a:p>
          <a:p>
            <a:pPr indent="-342900" algn="l">
              <a:spcBef>
                <a:spcPts val="0"/>
              </a:spcBef>
              <a:buFont typeface="Arial" panose="020B0604020202020204" pitchFamily="34" charset="0"/>
              <a:buChar char="•"/>
            </a:pPr>
            <a:r>
              <a:rPr lang="en-US" sz="2000" dirty="0" smtClean="0">
                <a:solidFill>
                  <a:srgbClr val="99CC00"/>
                </a:solidFill>
              </a:rPr>
              <a:t>Bi-weekly individual team </a:t>
            </a:r>
            <a:r>
              <a:rPr lang="en-US" sz="2000" dirty="0" err="1" smtClean="0">
                <a:solidFill>
                  <a:srgbClr val="99CC00"/>
                </a:solidFill>
              </a:rPr>
              <a:t>telecons</a:t>
            </a:r>
            <a:r>
              <a:rPr lang="en-US" sz="2000" dirty="0" smtClean="0">
                <a:solidFill>
                  <a:srgbClr val="99CC00"/>
                </a:solidFill>
              </a:rPr>
              <a:t> (dates and time TBA)</a:t>
            </a:r>
          </a:p>
          <a:p>
            <a:pPr indent="-342900" algn="l">
              <a:spcBef>
                <a:spcPts val="0"/>
              </a:spcBef>
              <a:buFont typeface="Arial" panose="020B0604020202020204" pitchFamily="34" charset="0"/>
              <a:buChar char="•"/>
            </a:pPr>
            <a:r>
              <a:rPr lang="en-US" sz="2000" dirty="0">
                <a:solidFill>
                  <a:schemeClr val="bg1">
                    <a:lumMod val="50000"/>
                  </a:schemeClr>
                </a:solidFill>
              </a:rPr>
              <a:t>Build ELEV-8, learn to fly it with rotor protection; no later than PDR due date</a:t>
            </a:r>
          </a:p>
          <a:p>
            <a:pPr indent="-342900" algn="l">
              <a:spcBef>
                <a:spcPts val="0"/>
              </a:spcBef>
              <a:buFont typeface="Arial" panose="020B0604020202020204" pitchFamily="34" charset="0"/>
              <a:buChar char="•"/>
            </a:pPr>
            <a:r>
              <a:rPr lang="en-US" sz="2000" dirty="0" smtClean="0">
                <a:solidFill>
                  <a:schemeClr val="bg1">
                    <a:lumMod val="50000"/>
                  </a:schemeClr>
                </a:solidFill>
              </a:rPr>
              <a:t>Fall enhancement activities (select date(s) yourself)</a:t>
            </a:r>
          </a:p>
          <a:p>
            <a:pPr indent="-342900" algn="l">
              <a:spcBef>
                <a:spcPts val="0"/>
              </a:spcBef>
              <a:buFont typeface="Arial" panose="020B0604020202020204" pitchFamily="34" charset="0"/>
              <a:buChar char="•"/>
            </a:pPr>
            <a:r>
              <a:rPr lang="en-US" sz="2000" u="sng" dirty="0" smtClean="0">
                <a:solidFill>
                  <a:srgbClr val="FF33CC"/>
                </a:solidFill>
              </a:rPr>
              <a:t>Tuesday, Dec. 23, 2014</a:t>
            </a:r>
            <a:r>
              <a:rPr lang="en-US" sz="2000" dirty="0" smtClean="0">
                <a:solidFill>
                  <a:srgbClr val="FF33CC"/>
                </a:solidFill>
              </a:rPr>
              <a:t>:  </a:t>
            </a:r>
            <a:r>
              <a:rPr lang="en-US" sz="2000" b="1" dirty="0" smtClean="0">
                <a:solidFill>
                  <a:srgbClr val="FF33CC"/>
                </a:solidFill>
              </a:rPr>
              <a:t>Preliminary Design Review (PDR) due</a:t>
            </a:r>
          </a:p>
          <a:p>
            <a:pPr algn="l">
              <a:spcBef>
                <a:spcPts val="0"/>
              </a:spcBef>
            </a:pPr>
            <a:endParaRPr lang="en-US" sz="800" dirty="0" smtClean="0">
              <a:solidFill>
                <a:schemeClr val="tx1"/>
              </a:solidFill>
            </a:endParaRPr>
          </a:p>
          <a:p>
            <a:pPr indent="-342900" algn="l">
              <a:spcBef>
                <a:spcPts val="0"/>
              </a:spcBef>
              <a:buFont typeface="Arial" panose="020B0604020202020204" pitchFamily="34" charset="0"/>
              <a:buChar char="•"/>
            </a:pPr>
            <a:r>
              <a:rPr lang="en-US" sz="2000" dirty="0" smtClean="0">
                <a:solidFill>
                  <a:srgbClr val="C00000"/>
                </a:solidFill>
              </a:rPr>
              <a:t>Mid-program evaluation interviews (late Jan. or mid-Feb. 2015, dates TBA)</a:t>
            </a:r>
          </a:p>
          <a:p>
            <a:pPr indent="-342900" algn="l">
              <a:spcBef>
                <a:spcPts val="0"/>
              </a:spcBef>
              <a:buFont typeface="Arial" panose="020B0604020202020204" pitchFamily="34" charset="0"/>
              <a:buChar char="•"/>
            </a:pPr>
            <a:r>
              <a:rPr lang="en-US" sz="2000" dirty="0" smtClean="0">
                <a:solidFill>
                  <a:schemeClr val="bg1">
                    <a:lumMod val="50000"/>
                  </a:schemeClr>
                </a:solidFill>
              </a:rPr>
              <a:t>Spring </a:t>
            </a:r>
            <a:r>
              <a:rPr lang="en-US" sz="2000" dirty="0">
                <a:solidFill>
                  <a:schemeClr val="bg1">
                    <a:lumMod val="50000"/>
                  </a:schemeClr>
                </a:solidFill>
              </a:rPr>
              <a:t>enhancement activities (select </a:t>
            </a:r>
            <a:r>
              <a:rPr lang="en-US" sz="2000" dirty="0" smtClean="0">
                <a:solidFill>
                  <a:schemeClr val="bg1">
                    <a:lumMod val="50000"/>
                  </a:schemeClr>
                </a:solidFill>
              </a:rPr>
              <a:t>date(s) </a:t>
            </a:r>
            <a:r>
              <a:rPr lang="en-US" sz="2000" dirty="0">
                <a:solidFill>
                  <a:schemeClr val="bg1">
                    <a:lumMod val="50000"/>
                  </a:schemeClr>
                </a:solidFill>
              </a:rPr>
              <a:t>yourself)</a:t>
            </a:r>
          </a:p>
          <a:p>
            <a:pPr indent="-342900" algn="l">
              <a:spcBef>
                <a:spcPts val="0"/>
              </a:spcBef>
              <a:buFont typeface="Arial" panose="020B0604020202020204" pitchFamily="34" charset="0"/>
              <a:buChar char="•"/>
            </a:pPr>
            <a:r>
              <a:rPr lang="en-US" sz="2000" dirty="0">
                <a:solidFill>
                  <a:schemeClr val="bg1">
                    <a:lumMod val="50000"/>
                  </a:schemeClr>
                </a:solidFill>
              </a:rPr>
              <a:t>Spring </a:t>
            </a:r>
            <a:r>
              <a:rPr lang="en-US" sz="2000" dirty="0" smtClean="0">
                <a:solidFill>
                  <a:schemeClr val="bg1">
                    <a:lumMod val="50000"/>
                  </a:schemeClr>
                </a:solidFill>
              </a:rPr>
              <a:t>outreach </a:t>
            </a:r>
            <a:r>
              <a:rPr lang="en-US" sz="2000" dirty="0">
                <a:solidFill>
                  <a:schemeClr val="bg1">
                    <a:lumMod val="50000"/>
                  </a:schemeClr>
                </a:solidFill>
              </a:rPr>
              <a:t>activities (select date(s) </a:t>
            </a:r>
            <a:r>
              <a:rPr lang="en-US" sz="2000" dirty="0" smtClean="0">
                <a:solidFill>
                  <a:schemeClr val="bg1">
                    <a:lumMod val="50000"/>
                  </a:schemeClr>
                </a:solidFill>
              </a:rPr>
              <a:t>yourself; no later than CDR due date)</a:t>
            </a:r>
          </a:p>
          <a:p>
            <a:pPr indent="-342900" algn="l">
              <a:spcBef>
                <a:spcPts val="0"/>
              </a:spcBef>
              <a:buFont typeface="Arial" panose="020B0604020202020204" pitchFamily="34" charset="0"/>
              <a:buChar char="•"/>
            </a:pPr>
            <a:r>
              <a:rPr lang="en-US" sz="2000" u="sng" dirty="0" smtClean="0">
                <a:solidFill>
                  <a:srgbClr val="FF33CC"/>
                </a:solidFill>
              </a:rPr>
              <a:t>Tuesday, March 31</a:t>
            </a:r>
            <a:r>
              <a:rPr lang="en-US" sz="2000" dirty="0" smtClean="0">
                <a:solidFill>
                  <a:srgbClr val="FF33CC"/>
                </a:solidFill>
              </a:rPr>
              <a:t>:  </a:t>
            </a:r>
            <a:r>
              <a:rPr lang="en-US" sz="2000" b="1" dirty="0" smtClean="0">
                <a:solidFill>
                  <a:srgbClr val="FF33CC"/>
                </a:solidFill>
              </a:rPr>
              <a:t>Critical Design Review (CDR) due</a:t>
            </a:r>
          </a:p>
          <a:p>
            <a:pPr algn="l">
              <a:spcBef>
                <a:spcPts val="0"/>
              </a:spcBef>
            </a:pPr>
            <a:endParaRPr lang="en-US" sz="800" dirty="0">
              <a:solidFill>
                <a:schemeClr val="tx1"/>
              </a:solidFill>
            </a:endParaRPr>
          </a:p>
          <a:p>
            <a:pPr indent="-342900" algn="l">
              <a:spcBef>
                <a:spcPts val="0"/>
              </a:spcBef>
              <a:buFont typeface="Arial" panose="020B0604020202020204" pitchFamily="34" charset="0"/>
              <a:buChar char="•"/>
            </a:pPr>
            <a:r>
              <a:rPr lang="en-US" sz="2000" u="sng" dirty="0" smtClean="0">
                <a:solidFill>
                  <a:srgbClr val="FF3300"/>
                </a:solidFill>
              </a:rPr>
              <a:t>Thursday, April 16, 2015</a:t>
            </a:r>
            <a:r>
              <a:rPr lang="en-US" sz="2000" dirty="0" smtClean="0">
                <a:solidFill>
                  <a:srgbClr val="FF3300"/>
                </a:solidFill>
              </a:rPr>
              <a:t>:  </a:t>
            </a:r>
            <a:r>
              <a:rPr lang="en-US" sz="2000" b="1" dirty="0" smtClean="0">
                <a:solidFill>
                  <a:srgbClr val="FF3300"/>
                </a:solidFill>
              </a:rPr>
              <a:t>Competition</a:t>
            </a:r>
            <a:r>
              <a:rPr lang="en-US" sz="2000" dirty="0" smtClean="0">
                <a:solidFill>
                  <a:srgbClr val="FF3300"/>
                </a:solidFill>
              </a:rPr>
              <a:t> in Twin Cities (location TBA)</a:t>
            </a:r>
          </a:p>
          <a:p>
            <a:pPr marL="693738" lvl="1" indent="-347663" algn="l">
              <a:spcBef>
                <a:spcPts val="0"/>
              </a:spcBef>
              <a:buFont typeface="Courier New" panose="02070309020205020404" pitchFamily="49" charset="0"/>
              <a:buChar char="o"/>
            </a:pPr>
            <a:r>
              <a:rPr lang="en-US" sz="2000" dirty="0" smtClean="0">
                <a:solidFill>
                  <a:srgbClr val="FF3300"/>
                </a:solidFill>
              </a:rPr>
              <a:t>Includes oral </a:t>
            </a:r>
            <a:r>
              <a:rPr lang="en-US" sz="2000" b="1" dirty="0" smtClean="0">
                <a:solidFill>
                  <a:srgbClr val="FF3300"/>
                </a:solidFill>
              </a:rPr>
              <a:t>Flight Readiness Review</a:t>
            </a:r>
            <a:r>
              <a:rPr lang="en-US" sz="2000" dirty="0" smtClean="0">
                <a:solidFill>
                  <a:srgbClr val="FF3300"/>
                </a:solidFill>
              </a:rPr>
              <a:t> (all team members share in the delivery, 12 minutes max, plus 3 minutes for questions)</a:t>
            </a:r>
          </a:p>
          <a:p>
            <a:pPr marL="693738" lvl="1" indent="-347663" algn="l">
              <a:spcBef>
                <a:spcPts val="0"/>
              </a:spcBef>
              <a:buFont typeface="Courier New" panose="02070309020205020404" pitchFamily="49" charset="0"/>
              <a:buChar char="o"/>
            </a:pPr>
            <a:r>
              <a:rPr lang="en-US" sz="2000" dirty="0" smtClean="0">
                <a:solidFill>
                  <a:srgbClr val="FF3300"/>
                </a:solidFill>
              </a:rPr>
              <a:t>Includes peer-review of team videos (must be posted by </a:t>
            </a:r>
            <a:r>
              <a:rPr lang="en-US" sz="2000" u="sng" dirty="0" smtClean="0">
                <a:solidFill>
                  <a:srgbClr val="FF3300"/>
                </a:solidFill>
              </a:rPr>
              <a:t>Thursday,</a:t>
            </a:r>
            <a:r>
              <a:rPr lang="en-US" sz="2000" u="sng" dirty="0" smtClean="0">
                <a:solidFill>
                  <a:srgbClr val="FF3300"/>
                </a:solidFill>
              </a:rPr>
              <a:t> </a:t>
            </a:r>
            <a:r>
              <a:rPr lang="en-US" sz="2000" u="sng" dirty="0" smtClean="0">
                <a:solidFill>
                  <a:srgbClr val="FF3300"/>
                </a:solidFill>
              </a:rPr>
              <a:t>April </a:t>
            </a:r>
            <a:r>
              <a:rPr lang="en-US" sz="2000" u="sng" dirty="0">
                <a:solidFill>
                  <a:srgbClr val="FF3300"/>
                </a:solidFill>
              </a:rPr>
              <a:t>9</a:t>
            </a:r>
            <a:r>
              <a:rPr lang="en-US" sz="2000" dirty="0" smtClean="0">
                <a:solidFill>
                  <a:srgbClr val="FF3300"/>
                </a:solidFill>
              </a:rPr>
              <a:t>)</a:t>
            </a:r>
            <a:endParaRPr lang="en-US" sz="2000" dirty="0" smtClean="0">
              <a:solidFill>
                <a:srgbClr val="FF3300"/>
              </a:solidFill>
            </a:endParaRPr>
          </a:p>
          <a:p>
            <a:pPr marL="693738" lvl="1" indent="-347663" algn="l">
              <a:spcBef>
                <a:spcPts val="0"/>
              </a:spcBef>
              <a:buFont typeface="Courier New" panose="02070309020205020404" pitchFamily="49" charset="0"/>
              <a:buChar char="o"/>
            </a:pPr>
            <a:r>
              <a:rPr lang="en-US" sz="2000" dirty="0" smtClean="0">
                <a:solidFill>
                  <a:srgbClr val="FF3300"/>
                </a:solidFill>
              </a:rPr>
              <a:t>Includes demonstrating hardware, multi-pilot flying, imaging, exploration, unique capabilities, etc.</a:t>
            </a:r>
          </a:p>
          <a:p>
            <a:pPr algn="l">
              <a:spcBef>
                <a:spcPts val="0"/>
              </a:spcBef>
            </a:pPr>
            <a:endParaRPr lang="en-US" sz="800" dirty="0" smtClean="0">
              <a:solidFill>
                <a:schemeClr val="tx1"/>
              </a:solidFill>
            </a:endParaRPr>
          </a:p>
          <a:p>
            <a:pPr indent="-342900" algn="l">
              <a:spcBef>
                <a:spcPts val="0"/>
              </a:spcBef>
              <a:buFont typeface="Arial" panose="020B0604020202020204" pitchFamily="34" charset="0"/>
              <a:buChar char="•"/>
            </a:pPr>
            <a:r>
              <a:rPr lang="en-US" sz="2000" u="sng" dirty="0" smtClean="0">
                <a:solidFill>
                  <a:schemeClr val="tx1"/>
                </a:solidFill>
              </a:rPr>
              <a:t>Thursday, April 30, 2015</a:t>
            </a:r>
            <a:r>
              <a:rPr lang="en-US" sz="2000" dirty="0" smtClean="0">
                <a:solidFill>
                  <a:schemeClr val="tx1"/>
                </a:solidFill>
              </a:rPr>
              <a:t>:  </a:t>
            </a:r>
            <a:r>
              <a:rPr lang="en-US" sz="2000" b="1" dirty="0" smtClean="0">
                <a:solidFill>
                  <a:schemeClr val="tx1"/>
                </a:solidFill>
              </a:rPr>
              <a:t>Final Report due</a:t>
            </a:r>
            <a:r>
              <a:rPr lang="en-US" sz="2000" dirty="0" smtClean="0">
                <a:solidFill>
                  <a:schemeClr val="tx1"/>
                </a:solidFill>
              </a:rPr>
              <a:t> &amp; Post-Program Surveys</a:t>
            </a:r>
            <a:endParaRPr lang="en-US" sz="2000" dirty="0">
              <a:solidFill>
                <a:schemeClr val="tx1"/>
              </a:solidFill>
            </a:endParaRPr>
          </a:p>
        </p:txBody>
      </p:sp>
    </p:spTree>
    <p:extLst>
      <p:ext uri="{BB962C8B-B14F-4D97-AF65-F5344CB8AC3E}">
        <p14:creationId xmlns:p14="http://schemas.microsoft.com/office/powerpoint/2010/main" val="145791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17" end="1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
            <a:ext cx="7772400" cy="1295400"/>
          </a:xfrm>
        </p:spPr>
        <p:txBody>
          <a:bodyPr>
            <a:normAutofit/>
          </a:bodyPr>
          <a:lstStyle/>
          <a:p>
            <a:r>
              <a:rPr lang="en-US" sz="2400" b="1" i="1" dirty="0" smtClean="0">
                <a:solidFill>
                  <a:srgbClr val="002060"/>
                </a:solidFill>
              </a:rPr>
              <a:t>NASA’s MN Space Grant Consortium (</a:t>
            </a:r>
            <a:r>
              <a:rPr lang="en-US" sz="2400" b="1" i="1" dirty="0" err="1" smtClean="0">
                <a:solidFill>
                  <a:srgbClr val="002060"/>
                </a:solidFill>
              </a:rPr>
              <a:t>MnSGC</a:t>
            </a:r>
            <a:r>
              <a:rPr lang="en-US" sz="2400" b="1" i="1" dirty="0" smtClean="0">
                <a:solidFill>
                  <a:srgbClr val="002060"/>
                </a:solidFill>
              </a:rPr>
              <a:t>)</a:t>
            </a:r>
            <a:br>
              <a:rPr lang="en-US" sz="2400" b="1" i="1" dirty="0" smtClean="0">
                <a:solidFill>
                  <a:srgbClr val="002060"/>
                </a:solidFill>
              </a:rPr>
            </a:br>
            <a:r>
              <a:rPr lang="en-US" sz="2400" b="1" i="1" dirty="0" smtClean="0">
                <a:solidFill>
                  <a:srgbClr val="002060"/>
                </a:solidFill>
              </a:rPr>
              <a:t>Community College </a:t>
            </a:r>
            <a:r>
              <a:rPr lang="en-US" sz="2400" b="1" i="1" dirty="0" err="1" smtClean="0">
                <a:solidFill>
                  <a:srgbClr val="002060"/>
                </a:solidFill>
              </a:rPr>
              <a:t>Quadcopter</a:t>
            </a:r>
            <a:r>
              <a:rPr lang="en-US" sz="2400" b="1" i="1" dirty="0" smtClean="0">
                <a:solidFill>
                  <a:srgbClr val="002060"/>
                </a:solidFill>
              </a:rPr>
              <a:t> Initiative</a:t>
            </a:r>
            <a:endParaRPr lang="en-US" sz="2400" b="1" i="1" dirty="0">
              <a:solidFill>
                <a:srgbClr val="00206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57149"/>
            <a:ext cx="1877375" cy="1695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4" descr="h:\wnt\desktop\My Briefcase\Space Grant workspace\MnSGC stationery\MnSGCLogoSc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5657" y="19049"/>
            <a:ext cx="1468343" cy="1733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6"/>
          <p:cNvSpPr>
            <a:spLocks noGrp="1"/>
          </p:cNvSpPr>
          <p:nvPr>
            <p:ph type="subTitle" idx="1"/>
          </p:nvPr>
        </p:nvSpPr>
        <p:spPr>
          <a:xfrm>
            <a:off x="1295878" y="3352800"/>
            <a:ext cx="6400800" cy="533400"/>
          </a:xfrm>
        </p:spPr>
        <p:txBody>
          <a:bodyPr>
            <a:normAutofit lnSpcReduction="10000"/>
          </a:bodyPr>
          <a:lstStyle/>
          <a:p>
            <a:r>
              <a:rPr lang="en-US" dirty="0" smtClean="0"/>
              <a:t>Questions / Discussion</a:t>
            </a:r>
            <a:endParaRPr lang="en-US" dirty="0"/>
          </a:p>
        </p:txBody>
      </p:sp>
    </p:spTree>
    <p:extLst>
      <p:ext uri="{BB962C8B-B14F-4D97-AF65-F5344CB8AC3E}">
        <p14:creationId xmlns:p14="http://schemas.microsoft.com/office/powerpoint/2010/main" val="2129441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935</Words>
  <Application>Microsoft Office PowerPoint</Application>
  <PresentationFormat>On-screen Show (4:3)</PresentationFormat>
  <Paragraphs>86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NASA’s MN Space Grant Consortium (MnSGC) Community College Quadcopter Initiative</vt:lpstr>
      <vt:lpstr>NASA’s MN Space Grant Consortium (MnSGC) Community College Quadcopter Initiative</vt:lpstr>
      <vt:lpstr>PowerPoint Presentation</vt:lpstr>
      <vt:lpstr>PowerPoint Presentation</vt:lpstr>
      <vt:lpstr>PowerPoint Presentation</vt:lpstr>
      <vt:lpstr>PowerPoint Presentation</vt:lpstr>
      <vt:lpstr>NASA’s MN Space Grant Consortium (MnSGC) Community College Quadcopter Initiative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NASA’s MN Space Grant Consortium (MnSGC) Community College Quadcopter Initiative</dc:title>
  <dc:creator>James Flaten</dc:creator>
  <cp:lastModifiedBy>James Flaten</cp:lastModifiedBy>
  <cp:revision>41</cp:revision>
  <dcterms:created xsi:type="dcterms:W3CDTF">2014-10-12T13:17:59Z</dcterms:created>
  <dcterms:modified xsi:type="dcterms:W3CDTF">2015-01-12T16:05:23Z</dcterms:modified>
</cp:coreProperties>
</file>