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257" r:id="rId3"/>
    <p:sldId id="263" r:id="rId4"/>
    <p:sldId id="262" r:id="rId5"/>
    <p:sldId id="261" r:id="rId6"/>
    <p:sldId id="274" r:id="rId7"/>
    <p:sldId id="275" r:id="rId8"/>
    <p:sldId id="264" r:id="rId9"/>
    <p:sldId id="270" r:id="rId10"/>
    <p:sldId id="272" r:id="rId11"/>
    <p:sldId id="271" r:id="rId12"/>
    <p:sldId id="273" r:id="rId13"/>
    <p:sldId id="276" r:id="rId14"/>
    <p:sldId id="277" r:id="rId15"/>
    <p:sldId id="278" r:id="rId16"/>
    <p:sldId id="279" r:id="rId17"/>
    <p:sldId id="284" r:id="rId18"/>
    <p:sldId id="280" r:id="rId19"/>
    <p:sldId id="281" r:id="rId20"/>
    <p:sldId id="282" r:id="rId21"/>
    <p:sldId id="283" r:id="rId22"/>
    <p:sldId id="285" r:id="rId23"/>
    <p:sldId id="287" r:id="rId24"/>
    <p:sldId id="288" r:id="rId25"/>
    <p:sldId id="286" r:id="rId26"/>
    <p:sldId id="289" r:id="rId27"/>
    <p:sldId id="290" r:id="rId28"/>
    <p:sldId id="291" r:id="rId29"/>
    <p:sldId id="292" r:id="rId30"/>
    <p:sldId id="293" r:id="rId31"/>
    <p:sldId id="294" r:id="rId32"/>
    <p:sldId id="295" r:id="rId33"/>
    <p:sldId id="297" r:id="rId34"/>
    <p:sldId id="304" r:id="rId35"/>
    <p:sldId id="306" r:id="rId36"/>
    <p:sldId id="305" r:id="rId37"/>
    <p:sldId id="310" r:id="rId38"/>
    <p:sldId id="309" r:id="rId39"/>
    <p:sldId id="299" r:id="rId40"/>
    <p:sldId id="298" r:id="rId41"/>
    <p:sldId id="300" r:id="rId42"/>
    <p:sldId id="302" r:id="rId43"/>
    <p:sldId id="303" r:id="rId44"/>
    <p:sldId id="307" r:id="rId45"/>
    <p:sldId id="308" r:id="rId46"/>
    <p:sldId id="301" r:id="rId47"/>
    <p:sldId id="311" r:id="rId48"/>
    <p:sldId id="312" r:id="rId49"/>
    <p:sldId id="317" r:id="rId50"/>
    <p:sldId id="313" r:id="rId51"/>
    <p:sldId id="296" r:id="rId52"/>
    <p:sldId id="314" r:id="rId53"/>
    <p:sldId id="315" r:id="rId54"/>
    <p:sldId id="316" r:id="rId55"/>
    <p:sldId id="318" r:id="rId56"/>
    <p:sldId id="319" r:id="rId57"/>
    <p:sldId id="320" r:id="rId58"/>
  </p:sldIdLst>
  <p:sldSz cx="9144000" cy="6858000" type="screen4x3"/>
  <p:notesSz cx="6997700" cy="9271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4639" autoAdjust="0"/>
  </p:normalViewPr>
  <p:slideViewPr>
    <p:cSldViewPr>
      <p:cViewPr>
        <p:scale>
          <a:sx n="100" d="100"/>
          <a:sy n="100" d="100"/>
        </p:scale>
        <p:origin x="-690" y="-4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71EB90-1CBA-9748-A971-4DEDC3350CCE}" type="doc">
      <dgm:prSet loTypeId="urn:microsoft.com/office/officeart/2005/8/layout/hierarchy2" loCatId="hierarchy" qsTypeId="urn:microsoft.com/office/officeart/2005/8/quickstyle/simple4" qsCatId="simple" csTypeId="urn:microsoft.com/office/officeart/2005/8/colors/accent1_2" csCatId="accent1" phldr="1"/>
      <dgm:spPr/>
      <dgm:t>
        <a:bodyPr/>
        <a:lstStyle/>
        <a:p>
          <a:endParaRPr lang="en-US"/>
        </a:p>
      </dgm:t>
    </dgm:pt>
    <dgm:pt modelId="{FF3B4382-1797-7349-8401-33CC683CA26C}">
      <dgm:prSet phldrT="[Tex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1400" b="1" i="0" dirty="0" smtClean="0"/>
            <a:t>Team Leader: Joel Knighton </a:t>
          </a:r>
        </a:p>
        <a:p>
          <a:r>
            <a:rPr lang="en-US" sz="1400" b="1" i="0" dirty="0" smtClean="0"/>
            <a:t>(Prediction/ Tracking Assistant, FRR ppt, Payload Design, Test Plan and Results)</a:t>
          </a:r>
          <a:endParaRPr lang="en-US" sz="1400" b="1" i="0" dirty="0"/>
        </a:p>
      </dgm:t>
    </dgm:pt>
    <dgm:pt modelId="{96D1C5EC-AD3E-374D-B3C2-2BF114D9AEB9}" type="parTrans" cxnId="{95C53536-3132-2645-A2F9-21D399268702}">
      <dgm:prSet/>
      <dgm:spPr/>
      <dgm:t>
        <a:bodyPr/>
        <a:lstStyle/>
        <a:p>
          <a:endParaRPr lang="en-US"/>
        </a:p>
      </dgm:t>
    </dgm:pt>
    <dgm:pt modelId="{A1E2C5B3-4205-7446-A496-69C80160B089}" type="sibTrans" cxnId="{95C53536-3132-2645-A2F9-21D399268702}">
      <dgm:prSet/>
      <dgm:spPr/>
      <dgm:t>
        <a:bodyPr/>
        <a:lstStyle/>
        <a:p>
          <a:endParaRPr lang="en-US"/>
        </a:p>
      </dgm:t>
    </dgm:pt>
    <dgm:pt modelId="{DC0CBB74-41A6-C84D-BACE-FE0C2E338CEE}">
      <dgm:prSet phldrT="[Tex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1400" b="1" dirty="0" smtClean="0"/>
            <a:t>Alex Cohen</a:t>
          </a:r>
        </a:p>
        <a:p>
          <a:r>
            <a:rPr lang="en-US" sz="1400" b="1" dirty="0" smtClean="0"/>
            <a:t> (Photographer, CDR ppt, HOBO Health, Recovery Specialist, Project Management, Launch and Recovery)</a:t>
          </a:r>
          <a:endParaRPr lang="en-US" sz="1400" b="1" dirty="0"/>
        </a:p>
      </dgm:t>
    </dgm:pt>
    <dgm:pt modelId="{17E20FCA-9365-2143-AFA8-1C4D1180DD6D}" type="parTrans" cxnId="{FBDE0DCD-CD42-1C40-9BE9-79AB7B3AF795}">
      <dgm:prSet>
        <dgm:style>
          <a:lnRef idx="2">
            <a:schemeClr val="dk1"/>
          </a:lnRef>
          <a:fillRef idx="0">
            <a:schemeClr val="dk1"/>
          </a:fillRef>
          <a:effectRef idx="1">
            <a:schemeClr val="dk1"/>
          </a:effectRef>
          <a:fontRef idx="minor">
            <a:schemeClr val="tx1"/>
          </a:fontRef>
        </dgm:style>
      </dgm:prSet>
      <dgm:spPr/>
      <dgm:t>
        <a:bodyPr/>
        <a:lstStyle/>
        <a:p>
          <a:endParaRPr lang="en-US" sz="1400" dirty="0"/>
        </a:p>
      </dgm:t>
    </dgm:pt>
    <dgm:pt modelId="{07AEC90F-47CC-3741-AA42-9C3B88E974A1}" type="sibTrans" cxnId="{FBDE0DCD-CD42-1C40-9BE9-79AB7B3AF795}">
      <dgm:prSet/>
      <dgm:spPr/>
      <dgm:t>
        <a:bodyPr/>
        <a:lstStyle/>
        <a:p>
          <a:endParaRPr lang="en-US"/>
        </a:p>
      </dgm:t>
    </dgm:pt>
    <dgm:pt modelId="{549CD52B-FC81-D245-A385-C06E81E70D1B}">
      <dgm:prSet phldrT="[Tex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1400" b="1" dirty="0" smtClean="0"/>
            <a:t>Yunus Agamawi</a:t>
          </a:r>
        </a:p>
        <a:p>
          <a:r>
            <a:rPr lang="en-US" sz="1400" b="1" dirty="0" smtClean="0"/>
            <a:t> (Build Payload Box, CDR ppt, Bacteria Experiment, Balloon Filling and Release Assistant, Mission Overview, Project Budgets)</a:t>
          </a:r>
          <a:endParaRPr lang="en-US" sz="1400" b="1" dirty="0"/>
        </a:p>
      </dgm:t>
    </dgm:pt>
    <dgm:pt modelId="{4D4F1244-7245-7D4F-B037-3CD3939E6916}" type="parTrans" cxnId="{EC7438AD-D456-8C4F-80CE-39DC7211FD86}">
      <dgm:prSet>
        <dgm:style>
          <a:lnRef idx="2">
            <a:schemeClr val="dk1"/>
          </a:lnRef>
          <a:fillRef idx="0">
            <a:schemeClr val="dk1"/>
          </a:fillRef>
          <a:effectRef idx="1">
            <a:schemeClr val="dk1"/>
          </a:effectRef>
          <a:fontRef idx="minor">
            <a:schemeClr val="tx1"/>
          </a:fontRef>
        </dgm:style>
      </dgm:prSet>
      <dgm:spPr/>
      <dgm:t>
        <a:bodyPr/>
        <a:lstStyle/>
        <a:p>
          <a:endParaRPr lang="en-US" sz="1400" dirty="0"/>
        </a:p>
      </dgm:t>
    </dgm:pt>
    <dgm:pt modelId="{F5FC5778-19B2-E34C-9E50-643385CDF005}" type="sibTrans" cxnId="{EC7438AD-D456-8C4F-80CE-39DC7211FD86}">
      <dgm:prSet/>
      <dgm:spPr/>
      <dgm:t>
        <a:bodyPr/>
        <a:lstStyle/>
        <a:p>
          <a:endParaRPr lang="en-US"/>
        </a:p>
      </dgm:t>
    </dgm:pt>
    <dgm:pt modelId="{E4C8D17A-56D6-4142-9C9F-70DB86ED33C2}">
      <dgm:prSe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1400" b="1" dirty="0" smtClean="0"/>
            <a:t>Tim Goodfellow</a:t>
          </a:r>
        </a:p>
        <a:p>
          <a:r>
            <a:rPr lang="en-US" sz="1400" b="1" dirty="0" smtClean="0"/>
            <a:t> (Build Weather Station, Program Flight Computers, Payload Handling Specialist, FRR ppt, Payload Photographs, Expected Science Results)</a:t>
          </a:r>
          <a:endParaRPr lang="en-US" sz="1400" b="1" dirty="0"/>
        </a:p>
      </dgm:t>
    </dgm:pt>
    <dgm:pt modelId="{C4285873-98D0-AD49-9669-AAC6B9F02935}" type="parTrans" cxnId="{B99ED2E7-12A0-1945-9E01-883B320C6AE4}">
      <dgm:prSet>
        <dgm:style>
          <a:lnRef idx="2">
            <a:schemeClr val="dk1"/>
          </a:lnRef>
          <a:fillRef idx="0">
            <a:schemeClr val="dk1"/>
          </a:fillRef>
          <a:effectRef idx="1">
            <a:schemeClr val="dk1"/>
          </a:effectRef>
          <a:fontRef idx="minor">
            <a:schemeClr val="tx1"/>
          </a:fontRef>
        </dgm:style>
      </dgm:prSet>
      <dgm:spPr/>
      <dgm:t>
        <a:bodyPr/>
        <a:lstStyle/>
        <a:p>
          <a:endParaRPr lang="en-US" sz="1400" dirty="0"/>
        </a:p>
      </dgm:t>
    </dgm:pt>
    <dgm:pt modelId="{DD2CDF5C-405B-7340-85AB-D3DB87AC8681}" type="sibTrans" cxnId="{B99ED2E7-12A0-1945-9E01-883B320C6AE4}">
      <dgm:prSet/>
      <dgm:spPr/>
      <dgm:t>
        <a:bodyPr/>
        <a:lstStyle/>
        <a:p>
          <a:endParaRPr lang="en-US"/>
        </a:p>
      </dgm:t>
    </dgm:pt>
    <dgm:pt modelId="{41499B5C-C691-2E47-B838-B5A1A5D02CD7}">
      <dgm:prSe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1400" b="1" dirty="0" smtClean="0"/>
            <a:t>Charles Thao</a:t>
          </a:r>
        </a:p>
        <a:p>
          <a:r>
            <a:rPr lang="en-US" sz="1400" b="1" dirty="0" smtClean="0"/>
            <a:t>(Build Flight Computer, Camera and Camera Experiment, Photographer, Introduction, Conclusion)</a:t>
          </a:r>
          <a:endParaRPr lang="en-US" sz="1400" b="1" dirty="0"/>
        </a:p>
      </dgm:t>
    </dgm:pt>
    <dgm:pt modelId="{2101408F-E293-CC4E-8FC7-A2DF8F90A0F9}" type="parTrans" cxnId="{922AFBC2-2AB7-E740-876A-5C977567EB9F}">
      <dgm:prSet>
        <dgm:style>
          <a:lnRef idx="2">
            <a:schemeClr val="dk1"/>
          </a:lnRef>
          <a:fillRef idx="0">
            <a:schemeClr val="dk1"/>
          </a:fillRef>
          <a:effectRef idx="1">
            <a:schemeClr val="dk1"/>
          </a:effectRef>
          <a:fontRef idx="minor">
            <a:schemeClr val="tx1"/>
          </a:fontRef>
        </dgm:style>
      </dgm:prSet>
      <dgm:spPr/>
      <dgm:t>
        <a:bodyPr/>
        <a:lstStyle/>
        <a:p>
          <a:endParaRPr lang="en-US" sz="1400" dirty="0"/>
        </a:p>
      </dgm:t>
    </dgm:pt>
    <dgm:pt modelId="{DE2AD1D8-2726-C942-8551-236A10E3C88D}" type="sibTrans" cxnId="{922AFBC2-2AB7-E740-876A-5C977567EB9F}">
      <dgm:prSet/>
      <dgm:spPr/>
      <dgm:t>
        <a:bodyPr/>
        <a:lstStyle/>
        <a:p>
          <a:endParaRPr lang="en-US"/>
        </a:p>
      </dgm:t>
    </dgm:pt>
    <dgm:pt modelId="{4EDEADBC-A0D9-41D1-8AC3-F567C9114F94}" type="pres">
      <dgm:prSet presAssocID="{8E71EB90-1CBA-9748-A971-4DEDC3350CCE}" presName="diagram" presStyleCnt="0">
        <dgm:presLayoutVars>
          <dgm:chPref val="1"/>
          <dgm:dir/>
          <dgm:animOne val="branch"/>
          <dgm:animLvl val="lvl"/>
          <dgm:resizeHandles val="exact"/>
        </dgm:presLayoutVars>
      </dgm:prSet>
      <dgm:spPr/>
      <dgm:t>
        <a:bodyPr/>
        <a:lstStyle/>
        <a:p>
          <a:endParaRPr lang="en-US"/>
        </a:p>
      </dgm:t>
    </dgm:pt>
    <dgm:pt modelId="{5611AAF4-D1F8-4490-921C-25726D59603B}" type="pres">
      <dgm:prSet presAssocID="{FF3B4382-1797-7349-8401-33CC683CA26C}" presName="root1" presStyleCnt="0"/>
      <dgm:spPr/>
    </dgm:pt>
    <dgm:pt modelId="{D3C706A2-6FB0-450A-831D-FD1548A17D47}" type="pres">
      <dgm:prSet presAssocID="{FF3B4382-1797-7349-8401-33CC683CA26C}" presName="LevelOneTextNode" presStyleLbl="node0" presStyleIdx="0" presStyleCnt="1" custLinFactNeighborX="2293">
        <dgm:presLayoutVars>
          <dgm:chPref val="3"/>
        </dgm:presLayoutVars>
      </dgm:prSet>
      <dgm:spPr/>
      <dgm:t>
        <a:bodyPr/>
        <a:lstStyle/>
        <a:p>
          <a:endParaRPr lang="en-US"/>
        </a:p>
      </dgm:t>
    </dgm:pt>
    <dgm:pt modelId="{818BCE68-9802-40B6-A775-ECD2B01E026A}" type="pres">
      <dgm:prSet presAssocID="{FF3B4382-1797-7349-8401-33CC683CA26C}" presName="level2hierChild" presStyleCnt="0"/>
      <dgm:spPr/>
    </dgm:pt>
    <dgm:pt modelId="{21605C1E-28E2-4BCF-B9B9-279882154A94}" type="pres">
      <dgm:prSet presAssocID="{17E20FCA-9365-2143-AFA8-1C4D1180DD6D}" presName="conn2-1" presStyleLbl="parChTrans1D2" presStyleIdx="0" presStyleCnt="4"/>
      <dgm:spPr/>
      <dgm:t>
        <a:bodyPr/>
        <a:lstStyle/>
        <a:p>
          <a:endParaRPr lang="en-US"/>
        </a:p>
      </dgm:t>
    </dgm:pt>
    <dgm:pt modelId="{F67E4930-7263-4955-879B-F8D78A6E50A8}" type="pres">
      <dgm:prSet presAssocID="{17E20FCA-9365-2143-AFA8-1C4D1180DD6D}" presName="connTx" presStyleLbl="parChTrans1D2" presStyleIdx="0" presStyleCnt="4"/>
      <dgm:spPr/>
      <dgm:t>
        <a:bodyPr/>
        <a:lstStyle/>
        <a:p>
          <a:endParaRPr lang="en-US"/>
        </a:p>
      </dgm:t>
    </dgm:pt>
    <dgm:pt modelId="{F0B62193-027E-4586-ACBE-CF5D798EB611}" type="pres">
      <dgm:prSet presAssocID="{DC0CBB74-41A6-C84D-BACE-FE0C2E338CEE}" presName="root2" presStyleCnt="0"/>
      <dgm:spPr/>
    </dgm:pt>
    <dgm:pt modelId="{0AA195CC-9E8E-485A-A734-A7ABDD4C3ECC}" type="pres">
      <dgm:prSet presAssocID="{DC0CBB74-41A6-C84D-BACE-FE0C2E338CEE}" presName="LevelTwoTextNode" presStyleLbl="node2" presStyleIdx="0" presStyleCnt="4" custLinFactNeighborX="-2292">
        <dgm:presLayoutVars>
          <dgm:chPref val="3"/>
        </dgm:presLayoutVars>
      </dgm:prSet>
      <dgm:spPr/>
      <dgm:t>
        <a:bodyPr/>
        <a:lstStyle/>
        <a:p>
          <a:endParaRPr lang="en-US"/>
        </a:p>
      </dgm:t>
    </dgm:pt>
    <dgm:pt modelId="{1FD0BE10-54F4-4A21-A5C0-622A48747FA4}" type="pres">
      <dgm:prSet presAssocID="{DC0CBB74-41A6-C84D-BACE-FE0C2E338CEE}" presName="level3hierChild" presStyleCnt="0"/>
      <dgm:spPr/>
    </dgm:pt>
    <dgm:pt modelId="{D392166D-6DC2-4905-AC64-052A71D364EA}" type="pres">
      <dgm:prSet presAssocID="{4D4F1244-7245-7D4F-B037-3CD3939E6916}" presName="conn2-1" presStyleLbl="parChTrans1D2" presStyleIdx="1" presStyleCnt="4"/>
      <dgm:spPr/>
      <dgm:t>
        <a:bodyPr/>
        <a:lstStyle/>
        <a:p>
          <a:endParaRPr lang="en-US"/>
        </a:p>
      </dgm:t>
    </dgm:pt>
    <dgm:pt modelId="{2F91A4C9-F069-466C-8BB3-BFF069116E61}" type="pres">
      <dgm:prSet presAssocID="{4D4F1244-7245-7D4F-B037-3CD3939E6916}" presName="connTx" presStyleLbl="parChTrans1D2" presStyleIdx="1" presStyleCnt="4"/>
      <dgm:spPr/>
      <dgm:t>
        <a:bodyPr/>
        <a:lstStyle/>
        <a:p>
          <a:endParaRPr lang="en-US"/>
        </a:p>
      </dgm:t>
    </dgm:pt>
    <dgm:pt modelId="{EC98D683-777D-499B-83B5-FA756EEE3537}" type="pres">
      <dgm:prSet presAssocID="{549CD52B-FC81-D245-A385-C06E81E70D1B}" presName="root2" presStyleCnt="0"/>
      <dgm:spPr/>
    </dgm:pt>
    <dgm:pt modelId="{BD05CCA8-1E76-4013-BDA4-2FD3D535640B}" type="pres">
      <dgm:prSet presAssocID="{549CD52B-FC81-D245-A385-C06E81E70D1B}" presName="LevelTwoTextNode" presStyleLbl="node2" presStyleIdx="1" presStyleCnt="4" custLinFactNeighborX="-2292">
        <dgm:presLayoutVars>
          <dgm:chPref val="3"/>
        </dgm:presLayoutVars>
      </dgm:prSet>
      <dgm:spPr/>
      <dgm:t>
        <a:bodyPr/>
        <a:lstStyle/>
        <a:p>
          <a:endParaRPr lang="en-US"/>
        </a:p>
      </dgm:t>
    </dgm:pt>
    <dgm:pt modelId="{EF808746-54EC-4503-9EA5-5E7988532C21}" type="pres">
      <dgm:prSet presAssocID="{549CD52B-FC81-D245-A385-C06E81E70D1B}" presName="level3hierChild" presStyleCnt="0"/>
      <dgm:spPr/>
    </dgm:pt>
    <dgm:pt modelId="{92A5DA5E-4C88-4DE5-A9CC-282E0B39772D}" type="pres">
      <dgm:prSet presAssocID="{2101408F-E293-CC4E-8FC7-A2DF8F90A0F9}" presName="conn2-1" presStyleLbl="parChTrans1D2" presStyleIdx="2" presStyleCnt="4"/>
      <dgm:spPr/>
      <dgm:t>
        <a:bodyPr/>
        <a:lstStyle/>
        <a:p>
          <a:endParaRPr lang="en-US"/>
        </a:p>
      </dgm:t>
    </dgm:pt>
    <dgm:pt modelId="{653848EA-37E0-4872-A850-7C9C1FFC3E6E}" type="pres">
      <dgm:prSet presAssocID="{2101408F-E293-CC4E-8FC7-A2DF8F90A0F9}" presName="connTx" presStyleLbl="parChTrans1D2" presStyleIdx="2" presStyleCnt="4"/>
      <dgm:spPr/>
      <dgm:t>
        <a:bodyPr/>
        <a:lstStyle/>
        <a:p>
          <a:endParaRPr lang="en-US"/>
        </a:p>
      </dgm:t>
    </dgm:pt>
    <dgm:pt modelId="{6B068470-9A39-493F-BCD8-2CE2084A8465}" type="pres">
      <dgm:prSet presAssocID="{41499B5C-C691-2E47-B838-B5A1A5D02CD7}" presName="root2" presStyleCnt="0"/>
      <dgm:spPr/>
    </dgm:pt>
    <dgm:pt modelId="{C50DDB10-E84D-46E8-8A37-5D6116FD5FB2}" type="pres">
      <dgm:prSet presAssocID="{41499B5C-C691-2E47-B838-B5A1A5D02CD7}" presName="LevelTwoTextNode" presStyleLbl="node2" presStyleIdx="2" presStyleCnt="4" custLinFactNeighborX="-2292">
        <dgm:presLayoutVars>
          <dgm:chPref val="3"/>
        </dgm:presLayoutVars>
      </dgm:prSet>
      <dgm:spPr/>
      <dgm:t>
        <a:bodyPr/>
        <a:lstStyle/>
        <a:p>
          <a:endParaRPr lang="en-US"/>
        </a:p>
      </dgm:t>
    </dgm:pt>
    <dgm:pt modelId="{D4B19572-34DD-48B9-B34E-28060BCD327F}" type="pres">
      <dgm:prSet presAssocID="{41499B5C-C691-2E47-B838-B5A1A5D02CD7}" presName="level3hierChild" presStyleCnt="0"/>
      <dgm:spPr/>
    </dgm:pt>
    <dgm:pt modelId="{FF942B71-B752-489C-9E4E-8B6CB6F13E7A}" type="pres">
      <dgm:prSet presAssocID="{C4285873-98D0-AD49-9669-AAC6B9F02935}" presName="conn2-1" presStyleLbl="parChTrans1D2" presStyleIdx="3" presStyleCnt="4"/>
      <dgm:spPr/>
      <dgm:t>
        <a:bodyPr/>
        <a:lstStyle/>
        <a:p>
          <a:endParaRPr lang="en-US"/>
        </a:p>
      </dgm:t>
    </dgm:pt>
    <dgm:pt modelId="{BFA50592-7162-45B5-AB07-CA73FC204B28}" type="pres">
      <dgm:prSet presAssocID="{C4285873-98D0-AD49-9669-AAC6B9F02935}" presName="connTx" presStyleLbl="parChTrans1D2" presStyleIdx="3" presStyleCnt="4"/>
      <dgm:spPr/>
      <dgm:t>
        <a:bodyPr/>
        <a:lstStyle/>
        <a:p>
          <a:endParaRPr lang="en-US"/>
        </a:p>
      </dgm:t>
    </dgm:pt>
    <dgm:pt modelId="{6B3F69DA-D5E4-4682-9D38-4AA7BCC6D26C}" type="pres">
      <dgm:prSet presAssocID="{E4C8D17A-56D6-4142-9C9F-70DB86ED33C2}" presName="root2" presStyleCnt="0"/>
      <dgm:spPr/>
    </dgm:pt>
    <dgm:pt modelId="{12ADE0F9-5196-4B48-AC4E-ADAE17FC2209}" type="pres">
      <dgm:prSet presAssocID="{E4C8D17A-56D6-4142-9C9F-70DB86ED33C2}" presName="LevelTwoTextNode" presStyleLbl="node2" presStyleIdx="3" presStyleCnt="4" custLinFactNeighborX="-2292">
        <dgm:presLayoutVars>
          <dgm:chPref val="3"/>
        </dgm:presLayoutVars>
      </dgm:prSet>
      <dgm:spPr/>
      <dgm:t>
        <a:bodyPr/>
        <a:lstStyle/>
        <a:p>
          <a:endParaRPr lang="en-US"/>
        </a:p>
      </dgm:t>
    </dgm:pt>
    <dgm:pt modelId="{6D6138F9-93F0-4993-8EFA-78E47F3F3EF0}" type="pres">
      <dgm:prSet presAssocID="{E4C8D17A-56D6-4142-9C9F-70DB86ED33C2}" presName="level3hierChild" presStyleCnt="0"/>
      <dgm:spPr/>
    </dgm:pt>
  </dgm:ptLst>
  <dgm:cxnLst>
    <dgm:cxn modelId="{A2E616E2-370D-4E5F-9782-7569EED728D6}" type="presOf" srcId="{8E71EB90-1CBA-9748-A971-4DEDC3350CCE}" destId="{4EDEADBC-A0D9-41D1-8AC3-F567C9114F94}" srcOrd="0" destOrd="0" presId="urn:microsoft.com/office/officeart/2005/8/layout/hierarchy2"/>
    <dgm:cxn modelId="{4DCB548D-8182-4F65-8D36-60D05C61FFC1}" type="presOf" srcId="{4D4F1244-7245-7D4F-B037-3CD3939E6916}" destId="{2F91A4C9-F069-466C-8BB3-BFF069116E61}" srcOrd="1" destOrd="0" presId="urn:microsoft.com/office/officeart/2005/8/layout/hierarchy2"/>
    <dgm:cxn modelId="{93F68FA3-94A5-4C05-9C4E-CDA008F585A4}" type="presOf" srcId="{4D4F1244-7245-7D4F-B037-3CD3939E6916}" destId="{D392166D-6DC2-4905-AC64-052A71D364EA}" srcOrd="0" destOrd="0" presId="urn:microsoft.com/office/officeart/2005/8/layout/hierarchy2"/>
    <dgm:cxn modelId="{922AFBC2-2AB7-E740-876A-5C977567EB9F}" srcId="{FF3B4382-1797-7349-8401-33CC683CA26C}" destId="{41499B5C-C691-2E47-B838-B5A1A5D02CD7}" srcOrd="2" destOrd="0" parTransId="{2101408F-E293-CC4E-8FC7-A2DF8F90A0F9}" sibTransId="{DE2AD1D8-2726-C942-8551-236A10E3C88D}"/>
    <dgm:cxn modelId="{316EB7B2-CD1D-4BDA-8C78-C9F06802F0B0}" type="presOf" srcId="{549CD52B-FC81-D245-A385-C06E81E70D1B}" destId="{BD05CCA8-1E76-4013-BDA4-2FD3D535640B}" srcOrd="0" destOrd="0" presId="urn:microsoft.com/office/officeart/2005/8/layout/hierarchy2"/>
    <dgm:cxn modelId="{89FBCF85-EB3D-4A09-A0E1-61C0DDBC819C}" type="presOf" srcId="{2101408F-E293-CC4E-8FC7-A2DF8F90A0F9}" destId="{92A5DA5E-4C88-4DE5-A9CC-282E0B39772D}" srcOrd="0" destOrd="0" presId="urn:microsoft.com/office/officeart/2005/8/layout/hierarchy2"/>
    <dgm:cxn modelId="{B99ED2E7-12A0-1945-9E01-883B320C6AE4}" srcId="{FF3B4382-1797-7349-8401-33CC683CA26C}" destId="{E4C8D17A-56D6-4142-9C9F-70DB86ED33C2}" srcOrd="3" destOrd="0" parTransId="{C4285873-98D0-AD49-9669-AAC6B9F02935}" sibTransId="{DD2CDF5C-405B-7340-85AB-D3DB87AC8681}"/>
    <dgm:cxn modelId="{9EC77B8C-B1C6-4C12-A554-7E591996700F}" type="presOf" srcId="{17E20FCA-9365-2143-AFA8-1C4D1180DD6D}" destId="{F67E4930-7263-4955-879B-F8D78A6E50A8}" srcOrd="1" destOrd="0" presId="urn:microsoft.com/office/officeart/2005/8/layout/hierarchy2"/>
    <dgm:cxn modelId="{21E49C64-2C6F-4D80-BABB-18428C968DFB}" type="presOf" srcId="{FF3B4382-1797-7349-8401-33CC683CA26C}" destId="{D3C706A2-6FB0-450A-831D-FD1548A17D47}" srcOrd="0" destOrd="0" presId="urn:microsoft.com/office/officeart/2005/8/layout/hierarchy2"/>
    <dgm:cxn modelId="{911F9A73-0A8E-49D6-96FE-02C4150A7091}" type="presOf" srcId="{E4C8D17A-56D6-4142-9C9F-70DB86ED33C2}" destId="{12ADE0F9-5196-4B48-AC4E-ADAE17FC2209}" srcOrd="0" destOrd="0" presId="urn:microsoft.com/office/officeart/2005/8/layout/hierarchy2"/>
    <dgm:cxn modelId="{AF2DE306-DB49-47CD-89A7-A6590348AE12}" type="presOf" srcId="{DC0CBB74-41A6-C84D-BACE-FE0C2E338CEE}" destId="{0AA195CC-9E8E-485A-A734-A7ABDD4C3ECC}" srcOrd="0" destOrd="0" presId="urn:microsoft.com/office/officeart/2005/8/layout/hierarchy2"/>
    <dgm:cxn modelId="{FBDE0DCD-CD42-1C40-9BE9-79AB7B3AF795}" srcId="{FF3B4382-1797-7349-8401-33CC683CA26C}" destId="{DC0CBB74-41A6-C84D-BACE-FE0C2E338CEE}" srcOrd="0" destOrd="0" parTransId="{17E20FCA-9365-2143-AFA8-1C4D1180DD6D}" sibTransId="{07AEC90F-47CC-3741-AA42-9C3B88E974A1}"/>
    <dgm:cxn modelId="{D4560EF0-563D-4990-AD72-17BD545971A0}" type="presOf" srcId="{C4285873-98D0-AD49-9669-AAC6B9F02935}" destId="{FF942B71-B752-489C-9E4E-8B6CB6F13E7A}" srcOrd="0" destOrd="0" presId="urn:microsoft.com/office/officeart/2005/8/layout/hierarchy2"/>
    <dgm:cxn modelId="{01BE3435-028A-43FD-BC70-672A5EA0790C}" type="presOf" srcId="{41499B5C-C691-2E47-B838-B5A1A5D02CD7}" destId="{C50DDB10-E84D-46E8-8A37-5D6116FD5FB2}" srcOrd="0" destOrd="0" presId="urn:microsoft.com/office/officeart/2005/8/layout/hierarchy2"/>
    <dgm:cxn modelId="{DC173526-30F9-41C2-A9A1-A9FA8FD29A04}" type="presOf" srcId="{2101408F-E293-CC4E-8FC7-A2DF8F90A0F9}" destId="{653848EA-37E0-4872-A850-7C9C1FFC3E6E}" srcOrd="1" destOrd="0" presId="urn:microsoft.com/office/officeart/2005/8/layout/hierarchy2"/>
    <dgm:cxn modelId="{95C53536-3132-2645-A2F9-21D399268702}" srcId="{8E71EB90-1CBA-9748-A971-4DEDC3350CCE}" destId="{FF3B4382-1797-7349-8401-33CC683CA26C}" srcOrd="0" destOrd="0" parTransId="{96D1C5EC-AD3E-374D-B3C2-2BF114D9AEB9}" sibTransId="{A1E2C5B3-4205-7446-A496-69C80160B089}"/>
    <dgm:cxn modelId="{EC7438AD-D456-8C4F-80CE-39DC7211FD86}" srcId="{FF3B4382-1797-7349-8401-33CC683CA26C}" destId="{549CD52B-FC81-D245-A385-C06E81E70D1B}" srcOrd="1" destOrd="0" parTransId="{4D4F1244-7245-7D4F-B037-3CD3939E6916}" sibTransId="{F5FC5778-19B2-E34C-9E50-643385CDF005}"/>
    <dgm:cxn modelId="{20EAED24-199B-4130-9431-4227EBAB90C3}" type="presOf" srcId="{C4285873-98D0-AD49-9669-AAC6B9F02935}" destId="{BFA50592-7162-45B5-AB07-CA73FC204B28}" srcOrd="1" destOrd="0" presId="urn:microsoft.com/office/officeart/2005/8/layout/hierarchy2"/>
    <dgm:cxn modelId="{85317152-4FBF-4D22-B855-48057135A7E2}" type="presOf" srcId="{17E20FCA-9365-2143-AFA8-1C4D1180DD6D}" destId="{21605C1E-28E2-4BCF-B9B9-279882154A94}" srcOrd="0" destOrd="0" presId="urn:microsoft.com/office/officeart/2005/8/layout/hierarchy2"/>
    <dgm:cxn modelId="{2F07FBC5-DD0D-4080-ABD5-F29FDE5CD253}" type="presParOf" srcId="{4EDEADBC-A0D9-41D1-8AC3-F567C9114F94}" destId="{5611AAF4-D1F8-4490-921C-25726D59603B}" srcOrd="0" destOrd="0" presId="urn:microsoft.com/office/officeart/2005/8/layout/hierarchy2"/>
    <dgm:cxn modelId="{02555E02-CB40-4E7B-B244-D23CD681AFC6}" type="presParOf" srcId="{5611AAF4-D1F8-4490-921C-25726D59603B}" destId="{D3C706A2-6FB0-450A-831D-FD1548A17D47}" srcOrd="0" destOrd="0" presId="urn:microsoft.com/office/officeart/2005/8/layout/hierarchy2"/>
    <dgm:cxn modelId="{9F341054-4D46-49EB-99E6-699855F81CA0}" type="presParOf" srcId="{5611AAF4-D1F8-4490-921C-25726D59603B}" destId="{818BCE68-9802-40B6-A775-ECD2B01E026A}" srcOrd="1" destOrd="0" presId="urn:microsoft.com/office/officeart/2005/8/layout/hierarchy2"/>
    <dgm:cxn modelId="{B757FA75-7B73-450C-B34C-B1682FABDBB2}" type="presParOf" srcId="{818BCE68-9802-40B6-A775-ECD2B01E026A}" destId="{21605C1E-28E2-4BCF-B9B9-279882154A94}" srcOrd="0" destOrd="0" presId="urn:microsoft.com/office/officeart/2005/8/layout/hierarchy2"/>
    <dgm:cxn modelId="{E19E88DC-4781-4D6C-87FE-E518F1D85623}" type="presParOf" srcId="{21605C1E-28E2-4BCF-B9B9-279882154A94}" destId="{F67E4930-7263-4955-879B-F8D78A6E50A8}" srcOrd="0" destOrd="0" presId="urn:microsoft.com/office/officeart/2005/8/layout/hierarchy2"/>
    <dgm:cxn modelId="{43257887-FA06-447D-A50E-127E399A4312}" type="presParOf" srcId="{818BCE68-9802-40B6-A775-ECD2B01E026A}" destId="{F0B62193-027E-4586-ACBE-CF5D798EB611}" srcOrd="1" destOrd="0" presId="urn:microsoft.com/office/officeart/2005/8/layout/hierarchy2"/>
    <dgm:cxn modelId="{D8F64F9C-8764-4983-B857-0CC4078CC6DE}" type="presParOf" srcId="{F0B62193-027E-4586-ACBE-CF5D798EB611}" destId="{0AA195CC-9E8E-485A-A734-A7ABDD4C3ECC}" srcOrd="0" destOrd="0" presId="urn:microsoft.com/office/officeart/2005/8/layout/hierarchy2"/>
    <dgm:cxn modelId="{C20D2332-EE02-4F57-8427-06847BE4AFF9}" type="presParOf" srcId="{F0B62193-027E-4586-ACBE-CF5D798EB611}" destId="{1FD0BE10-54F4-4A21-A5C0-622A48747FA4}" srcOrd="1" destOrd="0" presId="urn:microsoft.com/office/officeart/2005/8/layout/hierarchy2"/>
    <dgm:cxn modelId="{6E434510-54A2-4172-9389-23015BA1C150}" type="presParOf" srcId="{818BCE68-9802-40B6-A775-ECD2B01E026A}" destId="{D392166D-6DC2-4905-AC64-052A71D364EA}" srcOrd="2" destOrd="0" presId="urn:microsoft.com/office/officeart/2005/8/layout/hierarchy2"/>
    <dgm:cxn modelId="{77C01DC5-F91A-499F-ABE5-006791F2BF98}" type="presParOf" srcId="{D392166D-6DC2-4905-AC64-052A71D364EA}" destId="{2F91A4C9-F069-466C-8BB3-BFF069116E61}" srcOrd="0" destOrd="0" presId="urn:microsoft.com/office/officeart/2005/8/layout/hierarchy2"/>
    <dgm:cxn modelId="{81EE92D0-3563-44E8-B61F-DF1CE989F619}" type="presParOf" srcId="{818BCE68-9802-40B6-A775-ECD2B01E026A}" destId="{EC98D683-777D-499B-83B5-FA756EEE3537}" srcOrd="3" destOrd="0" presId="urn:microsoft.com/office/officeart/2005/8/layout/hierarchy2"/>
    <dgm:cxn modelId="{726F741E-31E1-4576-9D0F-22158CE0A30D}" type="presParOf" srcId="{EC98D683-777D-499B-83B5-FA756EEE3537}" destId="{BD05CCA8-1E76-4013-BDA4-2FD3D535640B}" srcOrd="0" destOrd="0" presId="urn:microsoft.com/office/officeart/2005/8/layout/hierarchy2"/>
    <dgm:cxn modelId="{3EB8F9F8-BFDB-41C2-8603-ED793F406E26}" type="presParOf" srcId="{EC98D683-777D-499B-83B5-FA756EEE3537}" destId="{EF808746-54EC-4503-9EA5-5E7988532C21}" srcOrd="1" destOrd="0" presId="urn:microsoft.com/office/officeart/2005/8/layout/hierarchy2"/>
    <dgm:cxn modelId="{7BCCCA4D-BA22-47D5-A5F0-6CEC8C7EF201}" type="presParOf" srcId="{818BCE68-9802-40B6-A775-ECD2B01E026A}" destId="{92A5DA5E-4C88-4DE5-A9CC-282E0B39772D}" srcOrd="4" destOrd="0" presId="urn:microsoft.com/office/officeart/2005/8/layout/hierarchy2"/>
    <dgm:cxn modelId="{E5BB25F0-C9D4-4C50-84C0-4C5DC1187A76}" type="presParOf" srcId="{92A5DA5E-4C88-4DE5-A9CC-282E0B39772D}" destId="{653848EA-37E0-4872-A850-7C9C1FFC3E6E}" srcOrd="0" destOrd="0" presId="urn:microsoft.com/office/officeart/2005/8/layout/hierarchy2"/>
    <dgm:cxn modelId="{5F90A5D1-EC05-4B69-9809-22E34C254743}" type="presParOf" srcId="{818BCE68-9802-40B6-A775-ECD2B01E026A}" destId="{6B068470-9A39-493F-BCD8-2CE2084A8465}" srcOrd="5" destOrd="0" presId="urn:microsoft.com/office/officeart/2005/8/layout/hierarchy2"/>
    <dgm:cxn modelId="{87336493-4732-4120-9902-937AC2AC16DF}" type="presParOf" srcId="{6B068470-9A39-493F-BCD8-2CE2084A8465}" destId="{C50DDB10-E84D-46E8-8A37-5D6116FD5FB2}" srcOrd="0" destOrd="0" presId="urn:microsoft.com/office/officeart/2005/8/layout/hierarchy2"/>
    <dgm:cxn modelId="{6CBF6156-C6CD-434F-8CA1-CF57950DB627}" type="presParOf" srcId="{6B068470-9A39-493F-BCD8-2CE2084A8465}" destId="{D4B19572-34DD-48B9-B34E-28060BCD327F}" srcOrd="1" destOrd="0" presId="urn:microsoft.com/office/officeart/2005/8/layout/hierarchy2"/>
    <dgm:cxn modelId="{D4BB517A-3B48-43A1-BD76-E3F0476F2D82}" type="presParOf" srcId="{818BCE68-9802-40B6-A775-ECD2B01E026A}" destId="{FF942B71-B752-489C-9E4E-8B6CB6F13E7A}" srcOrd="6" destOrd="0" presId="urn:microsoft.com/office/officeart/2005/8/layout/hierarchy2"/>
    <dgm:cxn modelId="{4FB3E601-D6E1-4DC6-A545-815539D82A38}" type="presParOf" srcId="{FF942B71-B752-489C-9E4E-8B6CB6F13E7A}" destId="{BFA50592-7162-45B5-AB07-CA73FC204B28}" srcOrd="0" destOrd="0" presId="urn:microsoft.com/office/officeart/2005/8/layout/hierarchy2"/>
    <dgm:cxn modelId="{3FAE6F26-902C-4B00-B854-630E51DDE1E5}" type="presParOf" srcId="{818BCE68-9802-40B6-A775-ECD2B01E026A}" destId="{6B3F69DA-D5E4-4682-9D38-4AA7BCC6D26C}" srcOrd="7" destOrd="0" presId="urn:microsoft.com/office/officeart/2005/8/layout/hierarchy2"/>
    <dgm:cxn modelId="{E5F26CB2-D2DE-498F-B417-ED0129D15A87}" type="presParOf" srcId="{6B3F69DA-D5E4-4682-9D38-4AA7BCC6D26C}" destId="{12ADE0F9-5196-4B48-AC4E-ADAE17FC2209}" srcOrd="0" destOrd="0" presId="urn:microsoft.com/office/officeart/2005/8/layout/hierarchy2"/>
    <dgm:cxn modelId="{9721C8A7-DC24-4655-9C23-544E2152B571}" type="presParOf" srcId="{6B3F69DA-D5E4-4682-9D38-4AA7BCC6D26C}" destId="{6D6138F9-93F0-4993-8EFA-78E47F3F3EF0}" srcOrd="1" destOrd="0" presId="urn:microsoft.com/office/officeart/2005/8/layout/hierarchy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706A2-6FB0-450A-831D-FD1548A17D47}">
      <dsp:nvSpPr>
        <dsp:cNvPr id="0" name=""/>
        <dsp:cNvSpPr/>
      </dsp:nvSpPr>
      <dsp:spPr>
        <a:xfrm>
          <a:off x="950134" y="2599729"/>
          <a:ext cx="3012281" cy="1506140"/>
        </a:xfrm>
        <a:prstGeom prst="roundRect">
          <a:avLst>
            <a:gd name="adj" fmla="val 1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Team Leader: Joel Knighton </a:t>
          </a:r>
        </a:p>
        <a:p>
          <a:pPr lvl="0" algn="ctr" defTabSz="622300">
            <a:lnSpc>
              <a:spcPct val="90000"/>
            </a:lnSpc>
            <a:spcBef>
              <a:spcPct val="0"/>
            </a:spcBef>
            <a:spcAft>
              <a:spcPct val="35000"/>
            </a:spcAft>
          </a:pPr>
          <a:r>
            <a:rPr lang="en-US" sz="1400" b="1" i="0" kern="1200" dirty="0" smtClean="0"/>
            <a:t>(Prediction/ Tracking Assistant, FRR ppt, Payload Design, Test Plan and Results)</a:t>
          </a:r>
          <a:endParaRPr lang="en-US" sz="1400" b="1" i="0" kern="1200" dirty="0"/>
        </a:p>
      </dsp:txBody>
      <dsp:txXfrm>
        <a:off x="994247" y="2643842"/>
        <a:ext cx="2924055" cy="1417914"/>
      </dsp:txXfrm>
    </dsp:sp>
    <dsp:sp modelId="{21605C1E-28E2-4BCF-B9B9-279882154A94}">
      <dsp:nvSpPr>
        <dsp:cNvPr id="0" name=""/>
        <dsp:cNvSpPr/>
      </dsp:nvSpPr>
      <dsp:spPr>
        <a:xfrm rot="17539409">
          <a:off x="3091522" y="2033538"/>
          <a:ext cx="2808584" cy="40429"/>
        </a:xfrm>
        <a:custGeom>
          <a:avLst/>
          <a:gdLst/>
          <a:ahLst/>
          <a:cxnLst/>
          <a:rect l="0" t="0" r="0" b="0"/>
          <a:pathLst>
            <a:path>
              <a:moveTo>
                <a:pt x="0" y="20214"/>
              </a:moveTo>
              <a:lnTo>
                <a:pt x="2808584" y="20214"/>
              </a:lnTo>
            </a:path>
          </a:pathLst>
        </a:custGeom>
        <a:noFill/>
        <a:ln w="25400" cap="flat" cmpd="sng" algn="ctr">
          <a:solidFill>
            <a:schemeClr val="dk1"/>
          </a:solidFill>
          <a:prstDash val="solid"/>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4425600" y="1983539"/>
        <a:ext cx="140429" cy="140429"/>
      </dsp:txXfrm>
    </dsp:sp>
    <dsp:sp modelId="{0AA195CC-9E8E-485A-A734-A7ABDD4C3ECC}">
      <dsp:nvSpPr>
        <dsp:cNvPr id="0" name=""/>
        <dsp:cNvSpPr/>
      </dsp:nvSpPr>
      <dsp:spPr>
        <a:xfrm>
          <a:off x="5029214" y="1637"/>
          <a:ext cx="3012281" cy="1506140"/>
        </a:xfrm>
        <a:prstGeom prst="roundRect">
          <a:avLst>
            <a:gd name="adj" fmla="val 1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Alex Cohen</a:t>
          </a:r>
        </a:p>
        <a:p>
          <a:pPr lvl="0" algn="ctr" defTabSz="622300">
            <a:lnSpc>
              <a:spcPct val="90000"/>
            </a:lnSpc>
            <a:spcBef>
              <a:spcPct val="0"/>
            </a:spcBef>
            <a:spcAft>
              <a:spcPct val="35000"/>
            </a:spcAft>
          </a:pPr>
          <a:r>
            <a:rPr lang="en-US" sz="1400" b="1" kern="1200" dirty="0" smtClean="0"/>
            <a:t> (Photographer, CDR ppt, HOBO Health, Recovery Specialist, Project Management, Launch and Recovery)</a:t>
          </a:r>
          <a:endParaRPr lang="en-US" sz="1400" b="1" kern="1200" dirty="0"/>
        </a:p>
      </dsp:txBody>
      <dsp:txXfrm>
        <a:off x="5073327" y="45750"/>
        <a:ext cx="2924055" cy="1417914"/>
      </dsp:txXfrm>
    </dsp:sp>
    <dsp:sp modelId="{D392166D-6DC2-4905-AC64-052A71D364EA}">
      <dsp:nvSpPr>
        <dsp:cNvPr id="0" name=""/>
        <dsp:cNvSpPr/>
      </dsp:nvSpPr>
      <dsp:spPr>
        <a:xfrm rot="19255812">
          <a:off x="3808779" y="2899569"/>
          <a:ext cx="1374070" cy="40429"/>
        </a:xfrm>
        <a:custGeom>
          <a:avLst/>
          <a:gdLst/>
          <a:ahLst/>
          <a:cxnLst/>
          <a:rect l="0" t="0" r="0" b="0"/>
          <a:pathLst>
            <a:path>
              <a:moveTo>
                <a:pt x="0" y="20214"/>
              </a:moveTo>
              <a:lnTo>
                <a:pt x="1374070" y="20214"/>
              </a:lnTo>
            </a:path>
          </a:pathLst>
        </a:custGeom>
        <a:noFill/>
        <a:ln w="25400" cap="flat" cmpd="sng" algn="ctr">
          <a:solidFill>
            <a:schemeClr val="dk1"/>
          </a:solidFill>
          <a:prstDash val="solid"/>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61463" y="2885432"/>
        <a:ext cx="68703" cy="68703"/>
      </dsp:txXfrm>
    </dsp:sp>
    <dsp:sp modelId="{BD05CCA8-1E76-4013-BDA4-2FD3D535640B}">
      <dsp:nvSpPr>
        <dsp:cNvPr id="0" name=""/>
        <dsp:cNvSpPr/>
      </dsp:nvSpPr>
      <dsp:spPr>
        <a:xfrm>
          <a:off x="5029214" y="1733698"/>
          <a:ext cx="3012281" cy="1506140"/>
        </a:xfrm>
        <a:prstGeom prst="roundRect">
          <a:avLst>
            <a:gd name="adj" fmla="val 1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Yunus Agamawi</a:t>
          </a:r>
        </a:p>
        <a:p>
          <a:pPr lvl="0" algn="ctr" defTabSz="622300">
            <a:lnSpc>
              <a:spcPct val="90000"/>
            </a:lnSpc>
            <a:spcBef>
              <a:spcPct val="0"/>
            </a:spcBef>
            <a:spcAft>
              <a:spcPct val="35000"/>
            </a:spcAft>
          </a:pPr>
          <a:r>
            <a:rPr lang="en-US" sz="1400" b="1" kern="1200" dirty="0" smtClean="0"/>
            <a:t> (Build Payload Box, CDR ppt, Bacteria Experiment, Balloon Filling and Release Assistant, Mission Overview, Project Budgets)</a:t>
          </a:r>
          <a:endParaRPr lang="en-US" sz="1400" b="1" kern="1200" dirty="0"/>
        </a:p>
      </dsp:txBody>
      <dsp:txXfrm>
        <a:off x="5073327" y="1777811"/>
        <a:ext cx="2924055" cy="1417914"/>
      </dsp:txXfrm>
    </dsp:sp>
    <dsp:sp modelId="{92A5DA5E-4C88-4DE5-A9CC-282E0B39772D}">
      <dsp:nvSpPr>
        <dsp:cNvPr id="0" name=""/>
        <dsp:cNvSpPr/>
      </dsp:nvSpPr>
      <dsp:spPr>
        <a:xfrm rot="2344188">
          <a:off x="3808779" y="3765600"/>
          <a:ext cx="1374070" cy="40429"/>
        </a:xfrm>
        <a:custGeom>
          <a:avLst/>
          <a:gdLst/>
          <a:ahLst/>
          <a:cxnLst/>
          <a:rect l="0" t="0" r="0" b="0"/>
          <a:pathLst>
            <a:path>
              <a:moveTo>
                <a:pt x="0" y="20214"/>
              </a:moveTo>
              <a:lnTo>
                <a:pt x="1374070" y="20214"/>
              </a:lnTo>
            </a:path>
          </a:pathLst>
        </a:custGeom>
        <a:noFill/>
        <a:ln w="25400" cap="flat" cmpd="sng" algn="ctr">
          <a:solidFill>
            <a:schemeClr val="dk1"/>
          </a:solidFill>
          <a:prstDash val="solid"/>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61463" y="3751463"/>
        <a:ext cx="68703" cy="68703"/>
      </dsp:txXfrm>
    </dsp:sp>
    <dsp:sp modelId="{C50DDB10-E84D-46E8-8A37-5D6116FD5FB2}">
      <dsp:nvSpPr>
        <dsp:cNvPr id="0" name=""/>
        <dsp:cNvSpPr/>
      </dsp:nvSpPr>
      <dsp:spPr>
        <a:xfrm>
          <a:off x="5029214" y="3465760"/>
          <a:ext cx="3012281" cy="1506140"/>
        </a:xfrm>
        <a:prstGeom prst="roundRect">
          <a:avLst>
            <a:gd name="adj" fmla="val 1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Charles Thao</a:t>
          </a:r>
        </a:p>
        <a:p>
          <a:pPr lvl="0" algn="ctr" defTabSz="622300">
            <a:lnSpc>
              <a:spcPct val="90000"/>
            </a:lnSpc>
            <a:spcBef>
              <a:spcPct val="0"/>
            </a:spcBef>
            <a:spcAft>
              <a:spcPct val="35000"/>
            </a:spcAft>
          </a:pPr>
          <a:r>
            <a:rPr lang="en-US" sz="1400" b="1" kern="1200" dirty="0" smtClean="0"/>
            <a:t>(Build Flight Computer, Camera and Camera Experiment, Photographer, Introduction, Conclusion)</a:t>
          </a:r>
          <a:endParaRPr lang="en-US" sz="1400" b="1" kern="1200" dirty="0"/>
        </a:p>
      </dsp:txBody>
      <dsp:txXfrm>
        <a:off x="5073327" y="3509873"/>
        <a:ext cx="2924055" cy="1417914"/>
      </dsp:txXfrm>
    </dsp:sp>
    <dsp:sp modelId="{FF942B71-B752-489C-9E4E-8B6CB6F13E7A}">
      <dsp:nvSpPr>
        <dsp:cNvPr id="0" name=""/>
        <dsp:cNvSpPr/>
      </dsp:nvSpPr>
      <dsp:spPr>
        <a:xfrm rot="4060591">
          <a:off x="3091522" y="4631631"/>
          <a:ext cx="2808584" cy="40429"/>
        </a:xfrm>
        <a:custGeom>
          <a:avLst/>
          <a:gdLst/>
          <a:ahLst/>
          <a:cxnLst/>
          <a:rect l="0" t="0" r="0" b="0"/>
          <a:pathLst>
            <a:path>
              <a:moveTo>
                <a:pt x="0" y="20214"/>
              </a:moveTo>
              <a:lnTo>
                <a:pt x="2808584" y="20214"/>
              </a:lnTo>
            </a:path>
          </a:pathLst>
        </a:custGeom>
        <a:noFill/>
        <a:ln w="25400" cap="flat" cmpd="sng" algn="ctr">
          <a:solidFill>
            <a:schemeClr val="dk1"/>
          </a:solidFill>
          <a:prstDash val="solid"/>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4425600" y="4581631"/>
        <a:ext cx="140429" cy="140429"/>
      </dsp:txXfrm>
    </dsp:sp>
    <dsp:sp modelId="{12ADE0F9-5196-4B48-AC4E-ADAE17FC2209}">
      <dsp:nvSpPr>
        <dsp:cNvPr id="0" name=""/>
        <dsp:cNvSpPr/>
      </dsp:nvSpPr>
      <dsp:spPr>
        <a:xfrm>
          <a:off x="5029214" y="5197822"/>
          <a:ext cx="3012281" cy="1506140"/>
        </a:xfrm>
        <a:prstGeom prst="roundRect">
          <a:avLst>
            <a:gd name="adj" fmla="val 1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Tim Goodfellow</a:t>
          </a:r>
        </a:p>
        <a:p>
          <a:pPr lvl="0" algn="ctr" defTabSz="622300">
            <a:lnSpc>
              <a:spcPct val="90000"/>
            </a:lnSpc>
            <a:spcBef>
              <a:spcPct val="0"/>
            </a:spcBef>
            <a:spcAft>
              <a:spcPct val="35000"/>
            </a:spcAft>
          </a:pPr>
          <a:r>
            <a:rPr lang="en-US" sz="1400" b="1" kern="1200" dirty="0" smtClean="0"/>
            <a:t> (Build Weather Station, Program Flight Computers, Payload Handling Specialist, FRR ppt, Payload Photographs, Expected Science Results)</a:t>
          </a:r>
          <a:endParaRPr lang="en-US" sz="1400" b="1" kern="1200" dirty="0"/>
        </a:p>
      </dsp:txBody>
      <dsp:txXfrm>
        <a:off x="5073327" y="5241935"/>
        <a:ext cx="2924055" cy="14179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0538" cy="463550"/>
          </a:xfrm>
          <a:prstGeom prst="rect">
            <a:avLst/>
          </a:prstGeom>
        </p:spPr>
        <p:txBody>
          <a:bodyPr vert="horz" lIns="92985" tIns="46493" rIns="92985" bIns="46493" rtlCol="0"/>
          <a:lstStyle>
            <a:lvl1pPr algn="l">
              <a:defRPr sz="1200">
                <a:latin typeface="Arial" charset="0"/>
                <a:ea typeface="+mn-ea"/>
                <a:cs typeface="+mn-cs"/>
              </a:defRPr>
            </a:lvl1pPr>
          </a:lstStyle>
          <a:p>
            <a:pPr>
              <a:defRPr/>
            </a:pPr>
            <a:endParaRPr lang="en-US" dirty="0"/>
          </a:p>
        </p:txBody>
      </p:sp>
      <p:sp>
        <p:nvSpPr>
          <p:cNvPr id="3" name="Date Placeholder 2"/>
          <p:cNvSpPr>
            <a:spLocks noGrp="1"/>
          </p:cNvSpPr>
          <p:nvPr>
            <p:ph type="dt" sz="quarter" idx="1"/>
          </p:nvPr>
        </p:nvSpPr>
        <p:spPr>
          <a:xfrm>
            <a:off x="3965575" y="0"/>
            <a:ext cx="3030538" cy="463550"/>
          </a:xfrm>
          <a:prstGeom prst="rect">
            <a:avLst/>
          </a:prstGeom>
        </p:spPr>
        <p:txBody>
          <a:bodyPr vert="horz" wrap="square" lIns="92985" tIns="46493" rIns="92985" bIns="46493" numCol="1" anchor="t" anchorCtr="0" compatLnSpc="1">
            <a:prstTxWarp prst="textNoShape">
              <a:avLst/>
            </a:prstTxWarp>
          </a:bodyPr>
          <a:lstStyle>
            <a:lvl1pPr algn="r">
              <a:defRPr sz="1200"/>
            </a:lvl1pPr>
          </a:lstStyle>
          <a:p>
            <a:fld id="{B8F1775E-C927-411F-8A5C-DB69BFCA97B6}" type="datetime1">
              <a:rPr lang="en-US"/>
              <a:pPr/>
              <a:t>6/20/13</a:t>
            </a:fld>
            <a:endParaRPr lang="en-US" dirty="0"/>
          </a:p>
        </p:txBody>
      </p:sp>
      <p:sp>
        <p:nvSpPr>
          <p:cNvPr id="4" name="Footer Placeholder 3"/>
          <p:cNvSpPr>
            <a:spLocks noGrp="1"/>
          </p:cNvSpPr>
          <p:nvPr>
            <p:ph type="ftr" sz="quarter" idx="2"/>
          </p:nvPr>
        </p:nvSpPr>
        <p:spPr>
          <a:xfrm>
            <a:off x="0" y="8805863"/>
            <a:ext cx="3030538" cy="463550"/>
          </a:xfrm>
          <a:prstGeom prst="rect">
            <a:avLst/>
          </a:prstGeom>
        </p:spPr>
        <p:txBody>
          <a:bodyPr vert="horz" lIns="92985" tIns="46493" rIns="92985" bIns="46493" rtlCol="0" anchor="b"/>
          <a:lstStyle>
            <a:lvl1pPr algn="l">
              <a:defRPr sz="1200">
                <a:latin typeface="Arial" charset="0"/>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65575" y="8805863"/>
            <a:ext cx="3030538" cy="463550"/>
          </a:xfrm>
          <a:prstGeom prst="rect">
            <a:avLst/>
          </a:prstGeom>
        </p:spPr>
        <p:txBody>
          <a:bodyPr vert="horz" wrap="square" lIns="92985" tIns="46493" rIns="92985" bIns="46493" numCol="1" anchor="b" anchorCtr="0" compatLnSpc="1">
            <a:prstTxWarp prst="textNoShape">
              <a:avLst/>
            </a:prstTxWarp>
          </a:bodyPr>
          <a:lstStyle>
            <a:lvl1pPr algn="r">
              <a:defRPr sz="1200"/>
            </a:lvl1pPr>
          </a:lstStyle>
          <a:p>
            <a:fld id="{5F110ABE-5D92-470D-A4C6-590407941739}" type="slidenum">
              <a:rPr lang="en-US"/>
              <a:pPr/>
              <a:t>‹#›</a:t>
            </a:fld>
            <a:endParaRPr lang="en-US" dirty="0"/>
          </a:p>
        </p:txBody>
      </p:sp>
    </p:spTree>
    <p:extLst>
      <p:ext uri="{BB962C8B-B14F-4D97-AF65-F5344CB8AC3E}">
        <p14:creationId xmlns="" xmlns:p14="http://schemas.microsoft.com/office/powerpoint/2010/main" val="2143654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atin typeface="Arial" pitchFamily="-1" charset="0"/>
                <a:ea typeface="+mn-ea"/>
                <a:cs typeface="+mn-cs"/>
              </a:defRPr>
            </a:lvl1pPr>
          </a:lstStyle>
          <a:p>
            <a:pPr>
              <a:defRPr/>
            </a:pPr>
            <a:endParaRPr lang="en-US" dirty="0"/>
          </a:p>
        </p:txBody>
      </p:sp>
      <p:sp>
        <p:nvSpPr>
          <p:cNvPr id="3" name="Date Placeholder 2"/>
          <p:cNvSpPr>
            <a:spLocks noGrp="1"/>
          </p:cNvSpPr>
          <p:nvPr>
            <p:ph type="dt" idx="1"/>
          </p:nvPr>
        </p:nvSpPr>
        <p:spPr>
          <a:xfrm>
            <a:off x="3963988" y="0"/>
            <a:ext cx="3032125" cy="4635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BF3DC88-1924-4CF8-B8BF-4869C989D024}" type="datetime1">
              <a:rPr lang="en-US"/>
              <a:pPr/>
              <a:t>6/20/13</a:t>
            </a:fld>
            <a:endParaRPr lang="en-US" dirty="0"/>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05863"/>
            <a:ext cx="3032125" cy="463550"/>
          </a:xfrm>
          <a:prstGeom prst="rect">
            <a:avLst/>
          </a:prstGeom>
        </p:spPr>
        <p:txBody>
          <a:bodyPr vert="horz" lIns="91440" tIns="45720" rIns="91440" bIns="45720" rtlCol="0" anchor="b"/>
          <a:lstStyle>
            <a:lvl1pPr algn="l">
              <a:defRPr sz="1200">
                <a:latin typeface="Arial" pitchFamily="-1"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4F44B25-30B1-47FA-8DF6-F9A389E4DD9B}" type="slidenum">
              <a:rPr lang="en-US"/>
              <a:pPr/>
              <a:t>‹#›</a:t>
            </a:fld>
            <a:endParaRPr lang="en-US" dirty="0"/>
          </a:p>
        </p:txBody>
      </p:sp>
    </p:spTree>
    <p:extLst>
      <p:ext uri="{BB962C8B-B14F-4D97-AF65-F5344CB8AC3E}">
        <p14:creationId xmlns="" xmlns:p14="http://schemas.microsoft.com/office/powerpoint/2010/main" val="339000210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59173BB-321C-469C-BA55-809EBF696F43}" type="slidenum">
              <a:rPr lang="en-US" sz="1200"/>
              <a:pPr eaLnBrk="1" hangingPunct="1"/>
              <a:t>4</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59173BB-321C-469C-BA55-809EBF696F43}" type="slidenum">
              <a:rPr lang="en-US" sz="1200"/>
              <a:pPr eaLnBrk="1" hangingPunct="1"/>
              <a:t>6</a:t>
            </a:fld>
            <a:endParaRPr 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59173BB-321C-469C-BA55-809EBF696F43}" type="slidenum">
              <a:rPr lang="en-US" sz="1200"/>
              <a:pPr eaLnBrk="1" hangingPunct="1"/>
              <a:t>7</a:t>
            </a:fld>
            <a:endParaRPr 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59173BB-321C-469C-BA55-809EBF696F43}" type="slidenum">
              <a:rPr lang="en-US" sz="1200"/>
              <a:pPr eaLnBrk="1" hangingPunct="1"/>
              <a:t>8</a:t>
            </a:fld>
            <a:endParaRPr 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59173BB-321C-469C-BA55-809EBF696F43}" type="slidenum">
              <a:rPr lang="en-US" sz="1200"/>
              <a:pPr eaLnBrk="1" hangingPunct="1"/>
              <a:t>9</a:t>
            </a:fld>
            <a:endParaRPr 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59173BB-321C-469C-BA55-809EBF696F43}" type="slidenum">
              <a:rPr lang="en-US" sz="1200"/>
              <a:pPr eaLnBrk="1" hangingPunct="1"/>
              <a:t>10</a:t>
            </a:fld>
            <a:endParaRPr 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59173BB-321C-469C-BA55-809EBF696F43}" type="slidenum">
              <a:rPr lang="en-US" sz="1200"/>
              <a:pPr eaLnBrk="1" hangingPunct="1"/>
              <a:t>11</a:t>
            </a:fld>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5302BF27-774E-40FD-89B2-F74D2318EE76}" type="datetime1">
              <a:rPr lang="en-US"/>
              <a:pPr/>
              <a:t>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3EF5874F-2F78-49EC-A239-737B83A623D2}" type="slidenum">
              <a:rPr lang="en-US"/>
              <a:pPr/>
              <a:t>‹#›</a:t>
            </a:fld>
            <a:endParaRPr lang="en-US" dirty="0"/>
          </a:p>
        </p:txBody>
      </p:sp>
    </p:spTree>
    <p:extLst>
      <p:ext uri="{BB962C8B-B14F-4D97-AF65-F5344CB8AC3E}">
        <p14:creationId xmlns="" xmlns:p14="http://schemas.microsoft.com/office/powerpoint/2010/main" val="2331346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525F9E7-44FB-494B-B5BC-7887537A7F89}" type="datetime1">
              <a:rPr lang="en-US"/>
              <a:pPr/>
              <a:t>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B867E13-CFD5-48B2-8B3C-6CF1F1065FFD}" type="slidenum">
              <a:rPr lang="en-US"/>
              <a:pPr/>
              <a:t>‹#›</a:t>
            </a:fld>
            <a:endParaRPr lang="en-US" dirty="0"/>
          </a:p>
        </p:txBody>
      </p:sp>
    </p:spTree>
    <p:extLst>
      <p:ext uri="{BB962C8B-B14F-4D97-AF65-F5344CB8AC3E}">
        <p14:creationId xmlns="" xmlns:p14="http://schemas.microsoft.com/office/powerpoint/2010/main" val="1395482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04627BC-CE30-42A0-AA57-BCB0E1DA567C}" type="datetime1">
              <a:rPr lang="en-US"/>
              <a:pPr/>
              <a:t>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396FB709-1705-4402-A215-3786F53AAF5F}" type="slidenum">
              <a:rPr lang="en-US"/>
              <a:pPr/>
              <a:t>‹#›</a:t>
            </a:fld>
            <a:endParaRPr lang="en-US" dirty="0"/>
          </a:p>
        </p:txBody>
      </p:sp>
    </p:spTree>
    <p:extLst>
      <p:ext uri="{BB962C8B-B14F-4D97-AF65-F5344CB8AC3E}">
        <p14:creationId xmlns="" xmlns:p14="http://schemas.microsoft.com/office/powerpoint/2010/main" val="3890637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4A160F3-5CDB-48B1-9B5C-DE4B484FBDFC}" type="datetime1">
              <a:rPr lang="en-US"/>
              <a:pPr/>
              <a:t>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5F593A0B-DCC0-4E30-87E7-AFE90CC468ED}" type="slidenum">
              <a:rPr lang="en-US"/>
              <a:pPr/>
              <a:t>‹#›</a:t>
            </a:fld>
            <a:endParaRPr lang="en-US" dirty="0"/>
          </a:p>
        </p:txBody>
      </p:sp>
    </p:spTree>
    <p:extLst>
      <p:ext uri="{BB962C8B-B14F-4D97-AF65-F5344CB8AC3E}">
        <p14:creationId xmlns="" xmlns:p14="http://schemas.microsoft.com/office/powerpoint/2010/main" val="1023982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01031B5-D137-48CF-8695-CF654D2F0775}" type="datetime1">
              <a:rPr lang="en-US"/>
              <a:pPr/>
              <a:t>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3D4EF3E8-182D-4083-A146-5EDE49995FED}" type="slidenum">
              <a:rPr lang="en-US"/>
              <a:pPr/>
              <a:t>‹#›</a:t>
            </a:fld>
            <a:endParaRPr lang="en-US" dirty="0"/>
          </a:p>
        </p:txBody>
      </p:sp>
    </p:spTree>
    <p:extLst>
      <p:ext uri="{BB962C8B-B14F-4D97-AF65-F5344CB8AC3E}">
        <p14:creationId xmlns="" xmlns:p14="http://schemas.microsoft.com/office/powerpoint/2010/main" val="3704123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6989D9D-3E2A-4595-8543-804E9C17EDF1}" type="datetime1">
              <a:rPr lang="en-US"/>
              <a:pPr/>
              <a:t>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4CA68B67-B0DB-4EAD-8278-D9A44E5BC9C3}" type="slidenum">
              <a:rPr lang="en-US"/>
              <a:pPr/>
              <a:t>‹#›</a:t>
            </a:fld>
            <a:endParaRPr lang="en-US" dirty="0"/>
          </a:p>
        </p:txBody>
      </p:sp>
    </p:spTree>
    <p:extLst>
      <p:ext uri="{BB962C8B-B14F-4D97-AF65-F5344CB8AC3E}">
        <p14:creationId xmlns="" xmlns:p14="http://schemas.microsoft.com/office/powerpoint/2010/main" val="3150760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0B551A5-2F6A-4397-89AB-6F6EBC617D87}" type="datetime1">
              <a:rPr lang="en-US"/>
              <a:pPr/>
              <a:t>6/20/13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8E873E9E-9BBD-465B-A21A-0F562B1843A2}" type="slidenum">
              <a:rPr lang="en-US"/>
              <a:pPr/>
              <a:t>‹#›</a:t>
            </a:fld>
            <a:endParaRPr lang="en-US" dirty="0"/>
          </a:p>
        </p:txBody>
      </p:sp>
    </p:spTree>
    <p:extLst>
      <p:ext uri="{BB962C8B-B14F-4D97-AF65-F5344CB8AC3E}">
        <p14:creationId xmlns="" xmlns:p14="http://schemas.microsoft.com/office/powerpoint/2010/main" val="473254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9A13BEEC-E08C-4F01-8B08-010C482463AB}" type="datetime1">
              <a:rPr lang="en-US"/>
              <a:pPr/>
              <a:t>6/20/13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16F57A17-4DF5-48A3-A83B-25F969F18143}" type="slidenum">
              <a:rPr lang="en-US"/>
              <a:pPr/>
              <a:t>‹#›</a:t>
            </a:fld>
            <a:endParaRPr lang="en-US" dirty="0"/>
          </a:p>
        </p:txBody>
      </p:sp>
    </p:spTree>
    <p:extLst>
      <p:ext uri="{BB962C8B-B14F-4D97-AF65-F5344CB8AC3E}">
        <p14:creationId xmlns="" xmlns:p14="http://schemas.microsoft.com/office/powerpoint/2010/main" val="372121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A5EED7D-4078-4144-A278-63A739780044}" type="datetime1">
              <a:rPr lang="en-US"/>
              <a:pPr/>
              <a:t>6/20/13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DA085DA4-6485-433D-9432-936E2D192872}" type="slidenum">
              <a:rPr lang="en-US"/>
              <a:pPr/>
              <a:t>‹#›</a:t>
            </a:fld>
            <a:endParaRPr lang="en-US" dirty="0"/>
          </a:p>
        </p:txBody>
      </p:sp>
    </p:spTree>
    <p:extLst>
      <p:ext uri="{BB962C8B-B14F-4D97-AF65-F5344CB8AC3E}">
        <p14:creationId xmlns="" xmlns:p14="http://schemas.microsoft.com/office/powerpoint/2010/main" val="3934868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FD5AB7B-80DB-4228-8CB4-152E9999717F}" type="datetime1">
              <a:rPr lang="en-US"/>
              <a:pPr/>
              <a:t>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F57BE983-CBBD-47A5-9B3E-8C59C63B7B7D}" type="slidenum">
              <a:rPr lang="en-US"/>
              <a:pPr/>
              <a:t>‹#›</a:t>
            </a:fld>
            <a:endParaRPr lang="en-US" dirty="0"/>
          </a:p>
        </p:txBody>
      </p:sp>
    </p:spTree>
    <p:extLst>
      <p:ext uri="{BB962C8B-B14F-4D97-AF65-F5344CB8AC3E}">
        <p14:creationId xmlns="" xmlns:p14="http://schemas.microsoft.com/office/powerpoint/2010/main" val="3508551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7198A38-FD44-47BD-8E4F-84DA15965293}" type="datetime1">
              <a:rPr lang="en-US"/>
              <a:pPr/>
              <a:t>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ECD92D0A-F228-4ECB-8BBF-52ABE29819F0}" type="slidenum">
              <a:rPr lang="en-US"/>
              <a:pPr/>
              <a:t>‹#›</a:t>
            </a:fld>
            <a:endParaRPr lang="en-US" dirty="0"/>
          </a:p>
        </p:txBody>
      </p:sp>
    </p:spTree>
    <p:extLst>
      <p:ext uri="{BB962C8B-B14F-4D97-AF65-F5344CB8AC3E}">
        <p14:creationId xmlns="" xmlns:p14="http://schemas.microsoft.com/office/powerpoint/2010/main" val="512274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436EB4DC-C8CF-4115-A494-069F7B1D7B5A}" type="datetime1">
              <a:rPr lang="en-US"/>
              <a:pPr/>
              <a:t>6/20/13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0AF257A3-6859-4828-8889-1CC3295181D2}"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media" Target="../media/media3.wmv"/><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jpeg"/><Relationship Id="rId3" Type="http://schemas.openxmlformats.org/officeDocument/2006/relationships/diagramData" Target="../diagrams/data1.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hdphoto" Target="../media/hdphoto1.wdp"/><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 Id="rId14" Type="http://schemas.microsoft.com/office/2007/relationships/diagramDrawing" Target="../diagrams/drawing1.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www.movable-type.co.uk/scripts/latlong.html" TargetMode="External"/><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685800" y="304800"/>
            <a:ext cx="7772400" cy="1984375"/>
          </a:xfrm>
          <a:solidFill>
            <a:schemeClr val="tx1"/>
          </a:solidFill>
          <a:ln w="38100" cap="flat">
            <a:solidFill>
              <a:schemeClr val="bg1"/>
            </a:solidFill>
            <a:miter lim="800000"/>
            <a:headEnd/>
            <a:tailEnd/>
          </a:ln>
          <a:effectLst>
            <a:outerShdw blurRad="40000" dist="20000" dir="5400000" rotWithShape="0">
              <a:srgbClr val="000000">
                <a:alpha val="37999"/>
              </a:srgbClr>
            </a:outerShdw>
          </a:effectLst>
        </p:spPr>
        <p:txBody>
          <a:bodyPr/>
          <a:lstStyle/>
          <a:p>
            <a:pPr eaLnBrk="1" hangingPunct="1">
              <a:defRPr/>
            </a:pPr>
            <a:r>
              <a:rPr lang="en-US" dirty="0" smtClean="0">
                <a:solidFill>
                  <a:schemeClr val="bg1"/>
                </a:solidFill>
                <a:ea typeface="+mn-ea"/>
                <a:cs typeface="+mn-cs"/>
              </a:rPr>
              <a:t>Up, Up, and Away</a:t>
            </a:r>
            <a:br>
              <a:rPr lang="en-US" dirty="0" smtClean="0">
                <a:solidFill>
                  <a:schemeClr val="bg1"/>
                </a:solidFill>
                <a:ea typeface="+mn-ea"/>
                <a:cs typeface="+mn-cs"/>
              </a:rPr>
            </a:br>
            <a:r>
              <a:rPr lang="en-US" dirty="0" smtClean="0">
                <a:solidFill>
                  <a:schemeClr val="bg1"/>
                </a:solidFill>
                <a:ea typeface="+mn-ea"/>
                <a:cs typeface="+mn-cs"/>
              </a:rPr>
              <a:t>Final Team Presentation</a:t>
            </a:r>
            <a:endParaRPr lang="en-US" sz="1800" i="1" dirty="0">
              <a:solidFill>
                <a:schemeClr val="bg1"/>
              </a:solidFill>
              <a:ea typeface="+mn-ea"/>
              <a:cs typeface="+mn-cs"/>
            </a:endParaRPr>
          </a:p>
        </p:txBody>
      </p:sp>
      <p:sp>
        <p:nvSpPr>
          <p:cNvPr id="3" name="Subtitle 2"/>
          <p:cNvSpPr>
            <a:spLocks noGrp="1"/>
          </p:cNvSpPr>
          <p:nvPr>
            <p:ph type="subTitle" idx="1"/>
          </p:nvPr>
        </p:nvSpPr>
        <p:spPr>
          <a:xfrm>
            <a:off x="1371600" y="4419600"/>
            <a:ext cx="6400800" cy="2286000"/>
          </a:xfrm>
          <a:gradFill rotWithShape="1">
            <a:gsLst>
              <a:gs pos="0">
                <a:srgbClr val="EDEDED"/>
              </a:gs>
              <a:gs pos="64999">
                <a:srgbClr val="D0D0D0"/>
              </a:gs>
              <a:gs pos="100000">
                <a:srgbClr val="BCBCBC"/>
              </a:gs>
            </a:gsLst>
            <a:lin ang="5400000" scaled="1"/>
          </a:gradFill>
          <a:ln cap="flat">
            <a:solidFill>
              <a:srgbClr val="000000"/>
            </a:solidFill>
            <a:miter lim="800000"/>
            <a:headEnd/>
            <a:tailEnd/>
          </a:ln>
          <a:effectLst>
            <a:outerShdw blurRad="40000" dist="20000" dir="5400000" rotWithShape="0">
              <a:srgbClr val="000000">
                <a:alpha val="37999"/>
              </a:srgbClr>
            </a:outerShdw>
          </a:effectLst>
        </p:spPr>
        <p:txBody>
          <a:bodyPr/>
          <a:lstStyle/>
          <a:p>
            <a:pPr eaLnBrk="1" fontAlgn="auto" hangingPunct="1">
              <a:spcAft>
                <a:spcPts val="0"/>
              </a:spcAft>
              <a:defRPr/>
            </a:pPr>
            <a:r>
              <a:rPr lang="en-US" dirty="0" smtClean="0">
                <a:solidFill>
                  <a:schemeClr val="tx1"/>
                </a:solidFill>
                <a:ea typeface="+mn-ea"/>
                <a:cs typeface="+mn-cs"/>
              </a:rPr>
              <a:t>Alex Cohen, Yunus Agamawi, </a:t>
            </a:r>
          </a:p>
          <a:p>
            <a:pPr eaLnBrk="1" fontAlgn="auto" hangingPunct="1">
              <a:spcAft>
                <a:spcPts val="0"/>
              </a:spcAft>
              <a:defRPr/>
            </a:pPr>
            <a:r>
              <a:rPr lang="en-US" dirty="0" smtClean="0">
                <a:solidFill>
                  <a:schemeClr val="tx1"/>
                </a:solidFill>
                <a:ea typeface="+mn-ea"/>
                <a:cs typeface="+mn-cs"/>
              </a:rPr>
              <a:t>Charles Thao, Joel Knighton, </a:t>
            </a:r>
          </a:p>
          <a:p>
            <a:pPr eaLnBrk="1" fontAlgn="auto" hangingPunct="1">
              <a:spcAft>
                <a:spcPts val="0"/>
              </a:spcAft>
              <a:defRPr/>
            </a:pPr>
            <a:r>
              <a:rPr lang="en-US" dirty="0" smtClean="0">
                <a:solidFill>
                  <a:schemeClr val="tx1"/>
                </a:solidFill>
                <a:ea typeface="+mn-ea"/>
                <a:cs typeface="+mn-cs"/>
              </a:rPr>
              <a:t>Timothy Goodfellow</a:t>
            </a:r>
          </a:p>
          <a:p>
            <a:pPr eaLnBrk="1" fontAlgn="auto" hangingPunct="1">
              <a:spcAft>
                <a:spcPts val="0"/>
              </a:spcAft>
              <a:defRPr/>
            </a:pPr>
            <a:r>
              <a:rPr lang="en-US" dirty="0" smtClean="0">
                <a:solidFill>
                  <a:schemeClr val="tx1"/>
                </a:solidFill>
                <a:ea typeface="+mn-ea"/>
                <a:cs typeface="+mn-cs"/>
              </a:rPr>
              <a:t>AEM 1905 11-22-2011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dirty="0" smtClean="0">
                <a:solidFill>
                  <a:schemeClr val="bg1"/>
                </a:solidFill>
                <a:ea typeface="ＭＳ Ｐゴシック" pitchFamily="34" charset="-128"/>
              </a:rPr>
              <a:t>Box Construction</a:t>
            </a:r>
          </a:p>
        </p:txBody>
      </p:sp>
      <p:pic>
        <p:nvPicPr>
          <p:cNvPr id="9" name="Content Placeholder 8"/>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554691" y="1600200"/>
            <a:ext cx="6034617" cy="4525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85800" y="6248400"/>
            <a:ext cx="7772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i="1" dirty="0" smtClean="0"/>
              <a:t>Internals of Payload Shell Before Addition of Zigbee and Second Geiger Counter</a:t>
            </a:r>
            <a:endParaRPr lang="en-US" i="1" dirty="0"/>
          </a:p>
        </p:txBody>
      </p:sp>
    </p:spTree>
    <p:extLst>
      <p:ext uri="{BB962C8B-B14F-4D97-AF65-F5344CB8AC3E}">
        <p14:creationId xmlns="" xmlns:p14="http://schemas.microsoft.com/office/powerpoint/2010/main" val="19780198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dirty="0" smtClean="0">
                <a:solidFill>
                  <a:schemeClr val="bg1"/>
                </a:solidFill>
                <a:ea typeface="ＭＳ Ｐゴシック" pitchFamily="34" charset="-128"/>
              </a:rPr>
              <a:t>Box Construction</a:t>
            </a:r>
          </a:p>
        </p:txBody>
      </p:sp>
      <p:pic>
        <p:nvPicPr>
          <p:cNvPr id="9" name="Content Placeholder 8"/>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554691" y="1600200"/>
            <a:ext cx="6034617" cy="4525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752600" y="6248400"/>
            <a:ext cx="55626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i="1" dirty="0" smtClean="0"/>
              <a:t>Internal Payload Shell in Preparation for Cold Soak</a:t>
            </a:r>
            <a:endParaRPr lang="en-US" i="1" dirty="0"/>
          </a:p>
        </p:txBody>
      </p:sp>
    </p:spTree>
    <p:extLst>
      <p:ext uri="{BB962C8B-B14F-4D97-AF65-F5344CB8AC3E}">
        <p14:creationId xmlns="" xmlns:p14="http://schemas.microsoft.com/office/powerpoint/2010/main" val="2103625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688975"/>
          </a:xfrm>
        </p:spPr>
        <p:txBody>
          <a:bodyPr rtlCol="0">
            <a:normAutofit fontScale="90000"/>
          </a:bodyPr>
          <a:lstStyle/>
          <a:p>
            <a:pPr eaLnBrk="1" fontAlgn="auto" hangingPunct="1">
              <a:spcAft>
                <a:spcPts val="0"/>
              </a:spcAft>
              <a:defRPr/>
            </a:pPr>
            <a:r>
              <a:rPr lang="en-US" dirty="0" smtClean="0">
                <a:solidFill>
                  <a:srgbClr val="FFFFFF"/>
                </a:solidFill>
                <a:ea typeface="+mj-ea"/>
                <a:cs typeface="+mj-cs"/>
              </a:rPr>
              <a:t>Box Programming/Communication</a:t>
            </a:r>
          </a:p>
        </p:txBody>
      </p:sp>
      <p:sp>
        <p:nvSpPr>
          <p:cNvPr id="3" name="Subtitle 2"/>
          <p:cNvSpPr>
            <a:spLocks noGrp="1"/>
          </p:cNvSpPr>
          <p:nvPr>
            <p:ph type="subTitle" idx="1"/>
          </p:nvPr>
        </p:nvSpPr>
        <p:spPr>
          <a:xfrm>
            <a:off x="381000" y="1447800"/>
            <a:ext cx="8382000" cy="4953000"/>
          </a:xfrm>
          <a:solidFill>
            <a:schemeClr val="tx1"/>
          </a:solidFill>
          <a:ln w="38100" cap="flat">
            <a:solidFill>
              <a:schemeClr val="bg1"/>
            </a:solidFill>
            <a:miter lim="800000"/>
            <a:headEnd/>
            <a:tailEnd/>
          </a:ln>
          <a:effectLst>
            <a:outerShdw blurRad="40000" dist="20000" dir="5400000" rotWithShape="0">
              <a:srgbClr val="000000">
                <a:alpha val="37999"/>
              </a:srgbClr>
            </a:outerShdw>
          </a:effectLst>
        </p:spPr>
        <p:txBody>
          <a:bodyPr>
            <a:normAutofit lnSpcReduction="10000"/>
          </a:bodyPr>
          <a:lstStyle/>
          <a:p>
            <a:pPr algn="l" eaLnBrk="1" fontAlgn="auto" hangingPunct="1">
              <a:spcAft>
                <a:spcPts val="0"/>
              </a:spcAft>
              <a:buClr>
                <a:schemeClr val="bg1"/>
              </a:buClr>
              <a:buFont typeface="Arial" pitchFamily="34" charset="0"/>
              <a:buChar char="•"/>
              <a:defRPr/>
            </a:pPr>
            <a:r>
              <a:rPr lang="en-US" dirty="0" smtClean="0">
                <a:solidFill>
                  <a:srgbClr val="FFFFFF"/>
                </a:solidFill>
                <a:ea typeface="+mn-ea"/>
                <a:cs typeface="+mn-cs"/>
              </a:rPr>
              <a:t>BalloonSat Easy/Weather Station Pair</a:t>
            </a:r>
          </a:p>
          <a:p>
            <a:pPr lvl="1" algn="l" eaLnBrk="1" fontAlgn="auto" hangingPunct="1">
              <a:spcAft>
                <a:spcPts val="0"/>
              </a:spcAft>
              <a:buClr>
                <a:schemeClr val="bg1"/>
              </a:buClr>
              <a:buFont typeface="Arial" pitchFamily="34" charset="0"/>
              <a:buChar char="•"/>
              <a:defRPr/>
            </a:pPr>
            <a:r>
              <a:rPr lang="en-US" dirty="0" smtClean="0">
                <a:solidFill>
                  <a:srgbClr val="FFFFFF"/>
                </a:solidFill>
                <a:ea typeface="+mn-ea"/>
              </a:rPr>
              <a:t>Senses temperature, relative humidity, and pressure</a:t>
            </a:r>
          </a:p>
          <a:p>
            <a:pPr lvl="1" algn="l" eaLnBrk="1" fontAlgn="auto" hangingPunct="1">
              <a:spcAft>
                <a:spcPts val="0"/>
              </a:spcAft>
              <a:buClr>
                <a:schemeClr val="bg1"/>
              </a:buClr>
              <a:buFont typeface="Arial" pitchFamily="34" charset="0"/>
              <a:buChar char="•"/>
              <a:defRPr/>
            </a:pPr>
            <a:r>
              <a:rPr lang="en-US" dirty="0" smtClean="0">
                <a:solidFill>
                  <a:srgbClr val="FFFFFF"/>
                </a:solidFill>
                <a:ea typeface="+mn-ea"/>
              </a:rPr>
              <a:t>Records every fifteen seconds</a:t>
            </a:r>
          </a:p>
          <a:p>
            <a:pPr algn="l" eaLnBrk="1" fontAlgn="auto" hangingPunct="1">
              <a:spcAft>
                <a:spcPts val="0"/>
              </a:spcAft>
              <a:buClr>
                <a:schemeClr val="bg1"/>
              </a:buClr>
              <a:buFont typeface="Arial" pitchFamily="34" charset="0"/>
              <a:buChar char="•"/>
              <a:defRPr/>
            </a:pPr>
            <a:r>
              <a:rPr lang="en-US" dirty="0" smtClean="0">
                <a:solidFill>
                  <a:srgbClr val="FFFFFF"/>
                </a:solidFill>
                <a:ea typeface="+mn-ea"/>
              </a:rPr>
              <a:t>HOBO</a:t>
            </a:r>
          </a:p>
          <a:p>
            <a:pPr lvl="1" algn="l" eaLnBrk="1" fontAlgn="auto" hangingPunct="1">
              <a:spcAft>
                <a:spcPts val="0"/>
              </a:spcAft>
              <a:buClr>
                <a:schemeClr val="bg1"/>
              </a:buClr>
              <a:buFont typeface="Arial" pitchFamily="34" charset="0"/>
              <a:buChar char="•"/>
              <a:defRPr/>
            </a:pPr>
            <a:r>
              <a:rPr lang="en-US" dirty="0" smtClean="0">
                <a:solidFill>
                  <a:srgbClr val="FFFFFF"/>
                </a:solidFill>
                <a:ea typeface="+mn-ea"/>
              </a:rPr>
              <a:t>Senses internal temperature, relative humidity, and external temperature using a temperature probe</a:t>
            </a:r>
          </a:p>
          <a:p>
            <a:pPr lvl="1" algn="l" eaLnBrk="1" fontAlgn="auto" hangingPunct="1">
              <a:spcAft>
                <a:spcPts val="0"/>
              </a:spcAft>
              <a:buClr>
                <a:schemeClr val="bg1"/>
              </a:buClr>
              <a:buFont typeface="Arial" pitchFamily="34" charset="0"/>
              <a:buChar char="•"/>
              <a:defRPr/>
            </a:pPr>
            <a:r>
              <a:rPr lang="en-US" dirty="0" smtClean="0">
                <a:solidFill>
                  <a:srgbClr val="FFFFFF"/>
                </a:solidFill>
                <a:ea typeface="+mn-ea"/>
              </a:rPr>
              <a:t>Records every second</a:t>
            </a:r>
          </a:p>
          <a:p>
            <a:pPr algn="l" eaLnBrk="1" fontAlgn="auto" hangingPunct="1">
              <a:spcAft>
                <a:spcPts val="0"/>
              </a:spcAft>
              <a:buClr>
                <a:schemeClr val="bg1"/>
              </a:buClr>
              <a:buFont typeface="Arial" pitchFamily="34" charset="0"/>
              <a:buChar char="•"/>
              <a:defRPr/>
            </a:pPr>
            <a:r>
              <a:rPr lang="en-US" dirty="0" smtClean="0">
                <a:solidFill>
                  <a:srgbClr val="FFFFFF"/>
                </a:solidFill>
                <a:ea typeface="+mn-ea"/>
              </a:rPr>
              <a:t>Zigbee Radio</a:t>
            </a:r>
          </a:p>
          <a:p>
            <a:pPr lvl="1" algn="l" eaLnBrk="1" fontAlgn="auto" hangingPunct="1">
              <a:spcAft>
                <a:spcPts val="0"/>
              </a:spcAft>
              <a:buClr>
                <a:schemeClr val="bg1"/>
              </a:buClr>
              <a:buFont typeface="Arial" pitchFamily="34" charset="0"/>
              <a:buChar char="•"/>
              <a:defRPr/>
            </a:pPr>
            <a:r>
              <a:rPr lang="en-US" dirty="0" smtClean="0">
                <a:solidFill>
                  <a:srgbClr val="FFFFFF"/>
                </a:solidFill>
                <a:ea typeface="+mn-ea"/>
              </a:rPr>
              <a:t>Transmits data from two Geiger counters to the ground during flight</a:t>
            </a:r>
          </a:p>
        </p:txBody>
      </p:sp>
    </p:spTree>
    <p:extLst>
      <p:ext uri="{BB962C8B-B14F-4D97-AF65-F5344CB8AC3E}">
        <p14:creationId xmlns="" xmlns:p14="http://schemas.microsoft.com/office/powerpoint/2010/main" val="20590742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688975"/>
          </a:xfrm>
        </p:spPr>
        <p:txBody>
          <a:bodyPr rtlCol="0">
            <a:normAutofit fontScale="90000"/>
          </a:bodyPr>
          <a:lstStyle/>
          <a:p>
            <a:pPr eaLnBrk="1" fontAlgn="auto" hangingPunct="1">
              <a:spcAft>
                <a:spcPts val="0"/>
              </a:spcAft>
              <a:defRPr/>
            </a:pPr>
            <a:r>
              <a:rPr lang="en-US" dirty="0" smtClean="0">
                <a:solidFill>
                  <a:srgbClr val="FFFFFF"/>
                </a:solidFill>
                <a:ea typeface="+mj-ea"/>
                <a:cs typeface="+mj-cs"/>
              </a:rPr>
              <a:t>Payload Testing</a:t>
            </a:r>
          </a:p>
        </p:txBody>
      </p:sp>
      <p:sp>
        <p:nvSpPr>
          <p:cNvPr id="3" name="Subtitle 2"/>
          <p:cNvSpPr>
            <a:spLocks noGrp="1"/>
          </p:cNvSpPr>
          <p:nvPr>
            <p:ph type="subTitle" idx="1"/>
          </p:nvPr>
        </p:nvSpPr>
        <p:spPr>
          <a:xfrm>
            <a:off x="381000" y="1981200"/>
            <a:ext cx="8382000" cy="3810000"/>
          </a:xfrm>
          <a:solidFill>
            <a:schemeClr val="tx1"/>
          </a:solidFill>
          <a:ln w="38100" cap="flat">
            <a:solidFill>
              <a:schemeClr val="bg1"/>
            </a:solidFill>
            <a:miter lim="800000"/>
            <a:headEnd/>
            <a:tailEnd/>
          </a:ln>
          <a:effectLst>
            <a:outerShdw blurRad="40000" dist="20000" dir="5400000" rotWithShape="0">
              <a:srgbClr val="000000">
                <a:alpha val="37999"/>
              </a:srgbClr>
            </a:outerShdw>
          </a:effectLst>
        </p:spPr>
        <p:txBody>
          <a:bodyPr numCol="2">
            <a:normAutofit/>
          </a:bodyPr>
          <a:lstStyle/>
          <a:p>
            <a:pPr eaLnBrk="1" fontAlgn="auto" hangingPunct="1">
              <a:spcAft>
                <a:spcPts val="0"/>
              </a:spcAft>
              <a:buClr>
                <a:schemeClr val="bg1"/>
              </a:buClr>
              <a:defRPr/>
            </a:pPr>
            <a:r>
              <a:rPr lang="en-US" u="sng" dirty="0" smtClean="0">
                <a:solidFill>
                  <a:srgbClr val="FFFFFF"/>
                </a:solidFill>
                <a:ea typeface="+mn-ea"/>
              </a:rPr>
              <a:t>Completed Tests</a:t>
            </a:r>
          </a:p>
          <a:p>
            <a:pPr marL="457200" indent="-457200" eaLnBrk="1" fontAlgn="auto" hangingPunct="1">
              <a:spcAft>
                <a:spcPts val="0"/>
              </a:spcAft>
              <a:buClr>
                <a:schemeClr val="bg1"/>
              </a:buClr>
              <a:buFont typeface="Arial" pitchFamily="34" charset="0"/>
              <a:buChar char="•"/>
              <a:defRPr/>
            </a:pPr>
            <a:r>
              <a:rPr lang="en-US" sz="2800" dirty="0" smtClean="0">
                <a:solidFill>
                  <a:srgbClr val="FFFFFF"/>
                </a:solidFill>
                <a:ea typeface="+mn-ea"/>
              </a:rPr>
              <a:t>Drop/Agitation tests</a:t>
            </a:r>
          </a:p>
          <a:p>
            <a:pPr marL="457200" indent="-457200" eaLnBrk="1" fontAlgn="auto" hangingPunct="1">
              <a:spcAft>
                <a:spcPts val="0"/>
              </a:spcAft>
              <a:buClr>
                <a:schemeClr val="bg1"/>
              </a:buClr>
              <a:buFont typeface="Arial" pitchFamily="34" charset="0"/>
              <a:buChar char="•"/>
              <a:defRPr/>
            </a:pPr>
            <a:r>
              <a:rPr lang="en-US" sz="2800" dirty="0" smtClean="0">
                <a:solidFill>
                  <a:srgbClr val="FFFFFF"/>
                </a:solidFill>
                <a:ea typeface="+mn-ea"/>
              </a:rPr>
              <a:t>Weather Station/BSE operation</a:t>
            </a:r>
          </a:p>
          <a:p>
            <a:pPr marL="457200" indent="-457200" eaLnBrk="1" fontAlgn="auto" hangingPunct="1">
              <a:spcAft>
                <a:spcPts val="0"/>
              </a:spcAft>
              <a:buClr>
                <a:schemeClr val="bg1"/>
              </a:buClr>
              <a:buFont typeface="Arial" pitchFamily="34" charset="0"/>
              <a:buChar char="•"/>
              <a:defRPr/>
            </a:pPr>
            <a:r>
              <a:rPr lang="en-US" sz="2800" dirty="0" smtClean="0">
                <a:solidFill>
                  <a:srgbClr val="FFFFFF"/>
                </a:solidFill>
                <a:ea typeface="+mn-ea"/>
              </a:rPr>
              <a:t>Geiger counter </a:t>
            </a:r>
            <a:r>
              <a:rPr lang="en-US" sz="2800" dirty="0">
                <a:solidFill>
                  <a:srgbClr val="FFFFFF"/>
                </a:solidFill>
                <a:ea typeface="+mn-ea"/>
              </a:rPr>
              <a:t>o</a:t>
            </a:r>
            <a:r>
              <a:rPr lang="en-US" sz="2800" dirty="0" smtClean="0">
                <a:solidFill>
                  <a:srgbClr val="FFFFFF"/>
                </a:solidFill>
                <a:ea typeface="+mn-ea"/>
              </a:rPr>
              <a:t>peration</a:t>
            </a:r>
          </a:p>
          <a:p>
            <a:pPr marL="457200" indent="-457200" eaLnBrk="1" fontAlgn="auto" hangingPunct="1">
              <a:spcAft>
                <a:spcPts val="0"/>
              </a:spcAft>
              <a:buClr>
                <a:schemeClr val="bg1"/>
              </a:buClr>
              <a:buFont typeface="Arial" pitchFamily="34" charset="0"/>
              <a:buChar char="•"/>
              <a:defRPr/>
            </a:pPr>
            <a:r>
              <a:rPr lang="en-US" sz="2800" dirty="0" smtClean="0">
                <a:solidFill>
                  <a:srgbClr val="FFFFFF"/>
                </a:solidFill>
                <a:ea typeface="+mn-ea"/>
              </a:rPr>
              <a:t>Cold soak</a:t>
            </a:r>
          </a:p>
          <a:p>
            <a:pPr marL="457200" indent="-457200" eaLnBrk="1" fontAlgn="auto" hangingPunct="1">
              <a:spcAft>
                <a:spcPts val="0"/>
              </a:spcAft>
              <a:buClr>
                <a:schemeClr val="bg1"/>
              </a:buClr>
              <a:buFont typeface="Arial" pitchFamily="34" charset="0"/>
              <a:buChar char="•"/>
              <a:defRPr/>
            </a:pPr>
            <a:r>
              <a:rPr lang="en-US" sz="2800" dirty="0" smtClean="0">
                <a:solidFill>
                  <a:srgbClr val="FFFFFF"/>
                </a:solidFill>
                <a:ea typeface="+mn-ea"/>
              </a:rPr>
              <a:t>Yank test</a:t>
            </a:r>
          </a:p>
          <a:p>
            <a:pPr eaLnBrk="1" fontAlgn="auto" hangingPunct="1">
              <a:spcAft>
                <a:spcPts val="0"/>
              </a:spcAft>
              <a:buClr>
                <a:schemeClr val="bg1"/>
              </a:buClr>
              <a:defRPr/>
            </a:pPr>
            <a:endParaRPr lang="en-US" sz="2800" u="sng" dirty="0" smtClean="0">
              <a:solidFill>
                <a:srgbClr val="FFFFFF"/>
              </a:solidFill>
              <a:ea typeface="+mn-ea"/>
            </a:endParaRPr>
          </a:p>
          <a:p>
            <a:pPr eaLnBrk="1" fontAlgn="auto" hangingPunct="1">
              <a:spcAft>
                <a:spcPts val="0"/>
              </a:spcAft>
              <a:buClr>
                <a:schemeClr val="bg1"/>
              </a:buClr>
              <a:defRPr/>
            </a:pPr>
            <a:r>
              <a:rPr lang="en-US" sz="2800" u="sng" dirty="0" smtClean="0">
                <a:solidFill>
                  <a:srgbClr val="FFFFFF"/>
                </a:solidFill>
                <a:ea typeface="+mn-ea"/>
              </a:rPr>
              <a:t>Uncompleted Tests</a:t>
            </a:r>
            <a:endParaRPr lang="en-US" sz="2800" dirty="0" smtClean="0">
              <a:solidFill>
                <a:srgbClr val="FFFFFF"/>
              </a:solidFill>
              <a:ea typeface="+mn-ea"/>
            </a:endParaRPr>
          </a:p>
          <a:p>
            <a:pPr marL="457200" indent="-457200" eaLnBrk="1" fontAlgn="auto" hangingPunct="1">
              <a:spcAft>
                <a:spcPts val="0"/>
              </a:spcAft>
              <a:buClr>
                <a:schemeClr val="bg1"/>
              </a:buClr>
              <a:buFont typeface="Arial" pitchFamily="34" charset="0"/>
              <a:buChar char="•"/>
              <a:defRPr/>
            </a:pPr>
            <a:r>
              <a:rPr lang="en-US" sz="2800" dirty="0" smtClean="0">
                <a:solidFill>
                  <a:srgbClr val="FFFFFF"/>
                </a:solidFill>
                <a:ea typeface="+mn-ea"/>
              </a:rPr>
              <a:t>Bacteria reaction to radiation</a:t>
            </a:r>
          </a:p>
          <a:p>
            <a:pPr marL="457200" indent="-457200" eaLnBrk="1" fontAlgn="auto" hangingPunct="1">
              <a:spcAft>
                <a:spcPts val="0"/>
              </a:spcAft>
              <a:buClr>
                <a:schemeClr val="bg1"/>
              </a:buClr>
              <a:buFont typeface="Arial" pitchFamily="34" charset="0"/>
              <a:buChar char="•"/>
              <a:defRPr/>
            </a:pPr>
            <a:r>
              <a:rPr lang="en-US" sz="2800" dirty="0" smtClean="0">
                <a:solidFill>
                  <a:srgbClr val="FFFFFF"/>
                </a:solidFill>
                <a:ea typeface="+mn-ea"/>
              </a:rPr>
              <a:t>Bacteria cold survival</a:t>
            </a:r>
          </a:p>
        </p:txBody>
      </p:sp>
    </p:spTree>
    <p:extLst>
      <p:ext uri="{BB962C8B-B14F-4D97-AF65-F5344CB8AC3E}">
        <p14:creationId xmlns="" xmlns:p14="http://schemas.microsoft.com/office/powerpoint/2010/main" val="14355277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688975"/>
          </a:xfrm>
        </p:spPr>
        <p:txBody>
          <a:bodyPr rtlCol="0">
            <a:normAutofit fontScale="90000"/>
          </a:bodyPr>
          <a:lstStyle/>
          <a:p>
            <a:pPr eaLnBrk="1" fontAlgn="auto" hangingPunct="1">
              <a:spcAft>
                <a:spcPts val="0"/>
              </a:spcAft>
              <a:defRPr/>
            </a:pPr>
            <a:r>
              <a:rPr lang="en-US" dirty="0" smtClean="0">
                <a:solidFill>
                  <a:srgbClr val="FFFFFF"/>
                </a:solidFill>
                <a:ea typeface="+mj-ea"/>
                <a:cs typeface="+mj-cs"/>
              </a:rPr>
              <a:t>Drop/Agitation Testing</a:t>
            </a:r>
          </a:p>
        </p:txBody>
      </p:sp>
      <p:sp>
        <p:nvSpPr>
          <p:cNvPr id="3" name="Subtitle 2"/>
          <p:cNvSpPr>
            <a:spLocks noGrp="1"/>
          </p:cNvSpPr>
          <p:nvPr>
            <p:ph type="subTitle" idx="1"/>
          </p:nvPr>
        </p:nvSpPr>
        <p:spPr>
          <a:xfrm>
            <a:off x="381000" y="1447800"/>
            <a:ext cx="8382000" cy="1600200"/>
          </a:xfrm>
          <a:solidFill>
            <a:schemeClr val="tx1"/>
          </a:solidFill>
          <a:ln w="38100" cap="flat">
            <a:solidFill>
              <a:schemeClr val="bg1"/>
            </a:solidFill>
            <a:miter lim="800000"/>
            <a:headEnd/>
            <a:tailEnd/>
          </a:ln>
          <a:effectLst>
            <a:outerShdw blurRad="40000" dist="20000" dir="5400000" rotWithShape="0">
              <a:srgbClr val="000000">
                <a:alpha val="37999"/>
              </a:srgbClr>
            </a:outerShdw>
          </a:effectLst>
        </p:spPr>
        <p:txBody>
          <a:bodyPr numCol="1">
            <a:normAutofit/>
          </a:bodyPr>
          <a:lstStyle/>
          <a:p>
            <a:pPr marL="457200" indent="-457200" algn="l" eaLnBrk="1" fontAlgn="auto" hangingPunct="1">
              <a:spcAft>
                <a:spcPts val="0"/>
              </a:spcAft>
              <a:buClr>
                <a:schemeClr val="bg1"/>
              </a:buClr>
              <a:buFont typeface="Arial" pitchFamily="34" charset="0"/>
              <a:buChar char="•"/>
              <a:defRPr/>
            </a:pPr>
            <a:r>
              <a:rPr lang="en-US" sz="2800" dirty="0" smtClean="0">
                <a:solidFill>
                  <a:srgbClr val="FFFFFF"/>
                </a:solidFill>
                <a:ea typeface="+mn-ea"/>
              </a:rPr>
              <a:t>Tests components and payload’s abilities to withstand the expected rough conditions of the flight</a:t>
            </a:r>
          </a:p>
          <a:p>
            <a:pPr marL="457200" indent="-457200" algn="l" eaLnBrk="1" fontAlgn="auto" hangingPunct="1">
              <a:spcAft>
                <a:spcPts val="0"/>
              </a:spcAft>
              <a:buClr>
                <a:schemeClr val="bg1"/>
              </a:buClr>
              <a:buFont typeface="Arial" pitchFamily="34" charset="0"/>
              <a:buChar char="•"/>
              <a:defRPr/>
            </a:pPr>
            <a:r>
              <a:rPr lang="en-US" sz="2800" dirty="0" smtClean="0">
                <a:solidFill>
                  <a:srgbClr val="FFFFFF"/>
                </a:solidFill>
                <a:ea typeface="+mn-ea"/>
              </a:rPr>
              <a:t>Passed successfully, no modifications to design</a:t>
            </a:r>
          </a:p>
        </p:txBody>
      </p:sp>
      <p:pic>
        <p:nvPicPr>
          <p:cNvPr id="4" name="DSCN6785.AVI">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2743200" y="3409950"/>
            <a:ext cx="3581400" cy="2686050"/>
          </a:xfrm>
          <a:prstGeom prst="rect">
            <a:avLst/>
          </a:prstGeom>
        </p:spPr>
      </p:pic>
    </p:spTree>
    <p:extLst>
      <p:ext uri="{BB962C8B-B14F-4D97-AF65-F5344CB8AC3E}">
        <p14:creationId xmlns="" xmlns:p14="http://schemas.microsoft.com/office/powerpoint/2010/main" val="155314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8975"/>
          </a:xfrm>
        </p:spPr>
        <p:txBody>
          <a:bodyPr rtlCol="0">
            <a:normAutofit fontScale="90000"/>
          </a:bodyPr>
          <a:lstStyle/>
          <a:p>
            <a:pPr eaLnBrk="1" fontAlgn="auto" hangingPunct="1">
              <a:spcAft>
                <a:spcPts val="0"/>
              </a:spcAft>
              <a:defRPr/>
            </a:pPr>
            <a:r>
              <a:rPr lang="en-US" dirty="0" smtClean="0">
                <a:solidFill>
                  <a:srgbClr val="FFFFFF"/>
                </a:solidFill>
                <a:ea typeface="+mj-ea"/>
                <a:cs typeface="+mj-cs"/>
              </a:rPr>
              <a:t>Weather Station/BSE Operation</a:t>
            </a:r>
          </a:p>
        </p:txBody>
      </p:sp>
      <p:sp>
        <p:nvSpPr>
          <p:cNvPr id="3" name="Subtitle 2"/>
          <p:cNvSpPr>
            <a:spLocks noGrp="1"/>
          </p:cNvSpPr>
          <p:nvPr>
            <p:ph type="subTitle" idx="1"/>
          </p:nvPr>
        </p:nvSpPr>
        <p:spPr>
          <a:xfrm>
            <a:off x="381000" y="838200"/>
            <a:ext cx="8382000" cy="1447800"/>
          </a:xfrm>
          <a:solidFill>
            <a:schemeClr val="tx1"/>
          </a:solidFill>
          <a:ln w="38100" cap="flat">
            <a:solidFill>
              <a:schemeClr val="bg1"/>
            </a:solidFill>
            <a:miter lim="800000"/>
            <a:headEnd/>
            <a:tailEnd/>
          </a:ln>
          <a:effectLst>
            <a:outerShdw blurRad="40000" dist="20000" dir="5400000" rotWithShape="0">
              <a:srgbClr val="000000">
                <a:alpha val="37999"/>
              </a:srgbClr>
            </a:outerShdw>
          </a:effectLst>
        </p:spPr>
        <p:txBody>
          <a:bodyPr numCol="1">
            <a:normAutofit fontScale="92500" lnSpcReduction="20000"/>
          </a:bodyPr>
          <a:lstStyle/>
          <a:p>
            <a:pPr marL="457200" indent="-457200" algn="l" eaLnBrk="1" fontAlgn="auto" hangingPunct="1">
              <a:spcAft>
                <a:spcPts val="0"/>
              </a:spcAft>
              <a:buClr>
                <a:schemeClr val="bg1"/>
              </a:buClr>
              <a:buFont typeface="Arial" pitchFamily="34" charset="0"/>
              <a:buChar char="•"/>
              <a:defRPr/>
            </a:pPr>
            <a:r>
              <a:rPr lang="en-US" sz="2800" dirty="0" smtClean="0">
                <a:solidFill>
                  <a:srgbClr val="FFFFFF"/>
                </a:solidFill>
                <a:ea typeface="+mn-ea"/>
              </a:rPr>
              <a:t>Determines whether weather station can measure temperature/relative humidity/pressure, as well as whether this data can be written/read</a:t>
            </a:r>
          </a:p>
          <a:p>
            <a:pPr marL="457200" indent="-457200" algn="l" eaLnBrk="1" fontAlgn="auto" hangingPunct="1">
              <a:spcAft>
                <a:spcPts val="0"/>
              </a:spcAft>
              <a:buClr>
                <a:schemeClr val="bg1"/>
              </a:buClr>
              <a:buFont typeface="Arial" pitchFamily="34" charset="0"/>
              <a:buChar char="•"/>
              <a:defRPr/>
            </a:pPr>
            <a:r>
              <a:rPr lang="en-US" sz="2800" dirty="0" smtClean="0">
                <a:solidFill>
                  <a:srgbClr val="FFFFFF"/>
                </a:solidFill>
                <a:ea typeface="+mn-ea"/>
              </a:rPr>
              <a:t>Passed successfully, no fixes necessary</a:t>
            </a:r>
          </a:p>
        </p:txBody>
      </p:sp>
      <p:pic>
        <p:nvPicPr>
          <p:cNvPr id="205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a:stretch/>
        </p:blipFill>
        <p:spPr bwMode="auto">
          <a:xfrm>
            <a:off x="2209800" y="2362198"/>
            <a:ext cx="4572000" cy="41797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97257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8975"/>
          </a:xfrm>
        </p:spPr>
        <p:txBody>
          <a:bodyPr rtlCol="0">
            <a:normAutofit fontScale="90000"/>
          </a:bodyPr>
          <a:lstStyle/>
          <a:p>
            <a:pPr eaLnBrk="1" fontAlgn="auto" hangingPunct="1">
              <a:spcAft>
                <a:spcPts val="0"/>
              </a:spcAft>
              <a:defRPr/>
            </a:pPr>
            <a:r>
              <a:rPr lang="en-US" dirty="0" smtClean="0">
                <a:solidFill>
                  <a:srgbClr val="FFFFFF"/>
                </a:solidFill>
                <a:ea typeface="+mj-ea"/>
                <a:cs typeface="+mj-cs"/>
              </a:rPr>
              <a:t>Cold Soak Testing</a:t>
            </a:r>
          </a:p>
        </p:txBody>
      </p:sp>
      <p:sp>
        <p:nvSpPr>
          <p:cNvPr id="3" name="Subtitle 2"/>
          <p:cNvSpPr>
            <a:spLocks noGrp="1"/>
          </p:cNvSpPr>
          <p:nvPr>
            <p:ph type="subTitle" idx="1"/>
          </p:nvPr>
        </p:nvSpPr>
        <p:spPr>
          <a:xfrm>
            <a:off x="381000" y="838200"/>
            <a:ext cx="8382000" cy="1447800"/>
          </a:xfrm>
          <a:solidFill>
            <a:schemeClr val="tx1"/>
          </a:solidFill>
          <a:ln w="38100" cap="flat">
            <a:solidFill>
              <a:schemeClr val="bg1"/>
            </a:solidFill>
            <a:miter lim="800000"/>
            <a:headEnd/>
            <a:tailEnd/>
          </a:ln>
          <a:effectLst>
            <a:outerShdw blurRad="40000" dist="20000" dir="5400000" rotWithShape="0">
              <a:srgbClr val="000000">
                <a:alpha val="37999"/>
              </a:srgbClr>
            </a:outerShdw>
          </a:effectLst>
        </p:spPr>
        <p:txBody>
          <a:bodyPr numCol="1">
            <a:normAutofit fontScale="85000" lnSpcReduction="20000"/>
          </a:bodyPr>
          <a:lstStyle/>
          <a:p>
            <a:pPr marL="457200" indent="-457200" algn="l" eaLnBrk="1" fontAlgn="auto" hangingPunct="1">
              <a:spcAft>
                <a:spcPts val="0"/>
              </a:spcAft>
              <a:buClr>
                <a:schemeClr val="bg1"/>
              </a:buClr>
              <a:buFont typeface="Arial" pitchFamily="34" charset="0"/>
              <a:buChar char="•"/>
              <a:defRPr/>
            </a:pPr>
            <a:r>
              <a:rPr lang="en-US" sz="2800" dirty="0" smtClean="0">
                <a:solidFill>
                  <a:srgbClr val="FFFFFF"/>
                </a:solidFill>
                <a:ea typeface="+mn-ea"/>
              </a:rPr>
              <a:t>Measures internal/external characteristics of the payload during a prolonged period in a cold box</a:t>
            </a:r>
          </a:p>
          <a:p>
            <a:pPr marL="457200" indent="-457200" algn="l" eaLnBrk="1" fontAlgn="auto" hangingPunct="1">
              <a:spcAft>
                <a:spcPts val="0"/>
              </a:spcAft>
              <a:buClr>
                <a:schemeClr val="bg1"/>
              </a:buClr>
              <a:buFont typeface="Arial" pitchFamily="34" charset="0"/>
              <a:buChar char="•"/>
              <a:defRPr/>
            </a:pPr>
            <a:r>
              <a:rPr lang="en-US" sz="2800" dirty="0" smtClean="0">
                <a:solidFill>
                  <a:srgbClr val="FFFFFF"/>
                </a:solidFill>
                <a:ea typeface="+mn-ea"/>
              </a:rPr>
              <a:t>Shows that heater is functional</a:t>
            </a:r>
          </a:p>
          <a:p>
            <a:pPr marL="457200" indent="-457200" algn="l" eaLnBrk="1" fontAlgn="auto" hangingPunct="1">
              <a:spcAft>
                <a:spcPts val="0"/>
              </a:spcAft>
              <a:buClr>
                <a:schemeClr val="bg1"/>
              </a:buClr>
              <a:buFont typeface="Arial" pitchFamily="34" charset="0"/>
              <a:buChar char="•"/>
              <a:defRPr/>
            </a:pPr>
            <a:r>
              <a:rPr lang="en-US" sz="2800" dirty="0" smtClean="0">
                <a:solidFill>
                  <a:srgbClr val="FFFFFF"/>
                </a:solidFill>
                <a:ea typeface="+mn-ea"/>
              </a:rPr>
              <a:t>Passed successfully, no modifications to design</a:t>
            </a:r>
          </a:p>
        </p:txBody>
      </p:sp>
      <p:sp>
        <p:nvSpPr>
          <p:cNvPr id="16387" name="TextBox 3"/>
          <p:cNvSpPr txBox="1">
            <a:spLocks noChangeArrowheads="1"/>
          </p:cNvSpPr>
          <p:nvPr/>
        </p:nvSpPr>
        <p:spPr bwMode="auto">
          <a:xfrm>
            <a:off x="228600" y="6629400"/>
            <a:ext cx="4572000"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800" dirty="0">
                <a:solidFill>
                  <a:srgbClr val="FFFFFF"/>
                </a:solidFill>
              </a:rPr>
              <a:t>http://www.space.com/12945-future-exploration-destinations.html</a:t>
            </a:r>
          </a:p>
          <a:p>
            <a:pPr eaLnBrk="1" hangingPunct="1"/>
            <a:endParaRPr lang="en-US" sz="1800" dirty="0"/>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14400" y="2438400"/>
            <a:ext cx="7315200" cy="42359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74519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8975"/>
          </a:xfrm>
        </p:spPr>
        <p:txBody>
          <a:bodyPr rtlCol="0">
            <a:normAutofit fontScale="90000"/>
          </a:bodyPr>
          <a:lstStyle/>
          <a:p>
            <a:pPr eaLnBrk="1" fontAlgn="auto" hangingPunct="1">
              <a:spcAft>
                <a:spcPts val="0"/>
              </a:spcAft>
              <a:defRPr/>
            </a:pPr>
            <a:r>
              <a:rPr lang="en-US" dirty="0" smtClean="0">
                <a:solidFill>
                  <a:srgbClr val="FFFFFF"/>
                </a:solidFill>
                <a:ea typeface="+mj-ea"/>
                <a:cs typeface="+mj-cs"/>
              </a:rPr>
              <a:t>Yank Test</a:t>
            </a:r>
          </a:p>
        </p:txBody>
      </p:sp>
      <p:sp>
        <p:nvSpPr>
          <p:cNvPr id="3" name="Subtitle 2"/>
          <p:cNvSpPr>
            <a:spLocks noGrp="1"/>
          </p:cNvSpPr>
          <p:nvPr>
            <p:ph type="subTitle" idx="1"/>
          </p:nvPr>
        </p:nvSpPr>
        <p:spPr>
          <a:xfrm>
            <a:off x="381000" y="838200"/>
            <a:ext cx="8382000" cy="2133600"/>
          </a:xfrm>
          <a:solidFill>
            <a:schemeClr val="tx1"/>
          </a:solidFill>
          <a:ln w="38100" cap="flat">
            <a:solidFill>
              <a:schemeClr val="bg1"/>
            </a:solidFill>
            <a:miter lim="800000"/>
            <a:headEnd/>
            <a:tailEnd/>
          </a:ln>
          <a:effectLst>
            <a:outerShdw blurRad="40000" dist="20000" dir="5400000" rotWithShape="0">
              <a:srgbClr val="000000">
                <a:alpha val="37999"/>
              </a:srgbClr>
            </a:outerShdw>
          </a:effectLst>
        </p:spPr>
        <p:txBody>
          <a:bodyPr numCol="1">
            <a:normAutofit/>
          </a:bodyPr>
          <a:lstStyle/>
          <a:p>
            <a:pPr marL="457200" indent="-457200" algn="l" eaLnBrk="1" fontAlgn="auto" hangingPunct="1">
              <a:spcAft>
                <a:spcPts val="0"/>
              </a:spcAft>
              <a:buClr>
                <a:schemeClr val="bg1"/>
              </a:buClr>
              <a:buFont typeface="Arial" pitchFamily="34" charset="0"/>
              <a:buChar char="•"/>
              <a:defRPr/>
            </a:pPr>
            <a:r>
              <a:rPr lang="en-US" sz="2800" dirty="0" smtClean="0">
                <a:solidFill>
                  <a:srgbClr val="FFFFFF"/>
                </a:solidFill>
                <a:ea typeface="+mn-ea"/>
              </a:rPr>
              <a:t>Multiple drops performed from a chair to test the strength of rigging</a:t>
            </a:r>
          </a:p>
          <a:p>
            <a:pPr marL="457200" indent="-457200" algn="l" eaLnBrk="1" fontAlgn="auto" hangingPunct="1">
              <a:spcAft>
                <a:spcPts val="0"/>
              </a:spcAft>
              <a:buClr>
                <a:schemeClr val="bg1"/>
              </a:buClr>
              <a:buFont typeface="Arial" pitchFamily="34" charset="0"/>
              <a:buChar char="•"/>
              <a:defRPr/>
            </a:pPr>
            <a:r>
              <a:rPr lang="en-US" sz="2800" dirty="0" smtClean="0">
                <a:solidFill>
                  <a:srgbClr val="FFFFFF"/>
                </a:solidFill>
                <a:ea typeface="+mn-ea"/>
              </a:rPr>
              <a:t>Passed test </a:t>
            </a:r>
            <a:r>
              <a:rPr lang="en-US" sz="2800" dirty="0">
                <a:solidFill>
                  <a:srgbClr val="FFFFFF"/>
                </a:solidFill>
                <a:ea typeface="+mn-ea"/>
              </a:rPr>
              <a:t>s</a:t>
            </a:r>
            <a:r>
              <a:rPr lang="en-US" sz="2800" dirty="0" smtClean="0">
                <a:solidFill>
                  <a:srgbClr val="FFFFFF"/>
                </a:solidFill>
                <a:ea typeface="+mn-ea"/>
              </a:rPr>
              <a:t>uccessfully</a:t>
            </a:r>
          </a:p>
          <a:p>
            <a:pPr marL="457200" indent="-457200" algn="l" eaLnBrk="1" fontAlgn="auto" hangingPunct="1">
              <a:spcAft>
                <a:spcPts val="0"/>
              </a:spcAft>
              <a:buClr>
                <a:schemeClr val="bg1"/>
              </a:buClr>
              <a:buFont typeface="Arial" pitchFamily="34" charset="0"/>
              <a:buChar char="•"/>
              <a:defRPr/>
            </a:pPr>
            <a:r>
              <a:rPr lang="en-US" sz="2800" dirty="0" smtClean="0">
                <a:solidFill>
                  <a:srgbClr val="FFFFFF"/>
                </a:solidFill>
                <a:ea typeface="+mn-ea"/>
              </a:rPr>
              <a:t>No modifications made</a:t>
            </a:r>
          </a:p>
        </p:txBody>
      </p:sp>
      <p:pic>
        <p:nvPicPr>
          <p:cNvPr id="4" name="convertedyanktest.avi">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2286000" y="3124200"/>
            <a:ext cx="4673600" cy="3505200"/>
          </a:xfrm>
          <a:prstGeom prst="rect">
            <a:avLst/>
          </a:prstGeom>
        </p:spPr>
      </p:pic>
    </p:spTree>
    <p:extLst>
      <p:ext uri="{BB962C8B-B14F-4D97-AF65-F5344CB8AC3E}">
        <p14:creationId xmlns="" xmlns:p14="http://schemas.microsoft.com/office/powerpoint/2010/main" val="134718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688975"/>
          </a:xfrm>
        </p:spPr>
        <p:txBody>
          <a:bodyPr rtlCol="0">
            <a:normAutofit fontScale="90000"/>
          </a:bodyPr>
          <a:lstStyle/>
          <a:p>
            <a:pPr eaLnBrk="1" fontAlgn="auto" hangingPunct="1">
              <a:spcAft>
                <a:spcPts val="0"/>
              </a:spcAft>
              <a:defRPr/>
            </a:pPr>
            <a:r>
              <a:rPr lang="en-US" dirty="0" smtClean="0">
                <a:solidFill>
                  <a:srgbClr val="FFFFFF"/>
                </a:solidFill>
                <a:ea typeface="+mj-ea"/>
                <a:cs typeface="+mj-cs"/>
              </a:rPr>
              <a:t>Bacteria’s Reaction to Radiation</a:t>
            </a:r>
          </a:p>
        </p:txBody>
      </p:sp>
      <p:sp>
        <p:nvSpPr>
          <p:cNvPr id="3" name="Subtitle 2"/>
          <p:cNvSpPr>
            <a:spLocks noGrp="1"/>
          </p:cNvSpPr>
          <p:nvPr>
            <p:ph type="subTitle" idx="1"/>
          </p:nvPr>
        </p:nvSpPr>
        <p:spPr>
          <a:xfrm>
            <a:off x="381000" y="1219200"/>
            <a:ext cx="8382000" cy="5105400"/>
          </a:xfrm>
          <a:solidFill>
            <a:schemeClr val="tx1"/>
          </a:solidFill>
          <a:ln w="38100" cap="flat">
            <a:solidFill>
              <a:schemeClr val="bg1"/>
            </a:solidFill>
            <a:miter lim="800000"/>
            <a:headEnd/>
            <a:tailEnd/>
          </a:ln>
          <a:effectLst>
            <a:outerShdw blurRad="40000" dist="20000" dir="5400000" rotWithShape="0">
              <a:srgbClr val="000000">
                <a:alpha val="37999"/>
              </a:srgbClr>
            </a:outerShdw>
          </a:effectLst>
        </p:spPr>
        <p:txBody>
          <a:bodyPr numCol="1">
            <a:noAutofit/>
          </a:bodyPr>
          <a:lstStyle/>
          <a:p>
            <a:pPr marL="457200" indent="-457200" algn="l" eaLnBrk="1" fontAlgn="auto" hangingPunct="1">
              <a:spcAft>
                <a:spcPts val="0"/>
              </a:spcAft>
              <a:buClr>
                <a:schemeClr val="bg1"/>
              </a:buClr>
              <a:buFont typeface="Arial" pitchFamily="34" charset="0"/>
              <a:buChar char="•"/>
              <a:defRPr/>
            </a:pPr>
            <a:r>
              <a:rPr lang="en-US" sz="2500" dirty="0" smtClean="0">
                <a:solidFill>
                  <a:srgbClr val="FFFFFF"/>
                </a:solidFill>
                <a:ea typeface="+mn-ea"/>
              </a:rPr>
              <a:t>Due to a lack of access to sources of radiation as well as bacteria samples, we were unable to establish a baseline level of mutation</a:t>
            </a:r>
          </a:p>
          <a:p>
            <a:pPr marL="457200" indent="-457200" algn="l" eaLnBrk="1" fontAlgn="auto" hangingPunct="1">
              <a:spcAft>
                <a:spcPts val="0"/>
              </a:spcAft>
              <a:buClr>
                <a:schemeClr val="bg1"/>
              </a:buClr>
              <a:buFont typeface="Arial" pitchFamily="34" charset="0"/>
              <a:buChar char="•"/>
              <a:defRPr/>
            </a:pPr>
            <a:r>
              <a:rPr lang="en-US" sz="2500" dirty="0" smtClean="0">
                <a:solidFill>
                  <a:srgbClr val="FFFFFF"/>
                </a:solidFill>
                <a:ea typeface="+mn-ea"/>
              </a:rPr>
              <a:t>We are not overly concerned about this because:</a:t>
            </a:r>
          </a:p>
          <a:p>
            <a:pPr marL="914400" lvl="1" indent="-457200" algn="l" eaLnBrk="1" fontAlgn="auto" hangingPunct="1">
              <a:spcAft>
                <a:spcPts val="0"/>
              </a:spcAft>
              <a:buClr>
                <a:schemeClr val="bg1"/>
              </a:buClr>
              <a:buFont typeface="Arial" pitchFamily="34" charset="0"/>
              <a:buChar char="•"/>
              <a:defRPr/>
            </a:pPr>
            <a:r>
              <a:rPr lang="en-US" sz="2500" dirty="0" smtClean="0">
                <a:solidFill>
                  <a:srgbClr val="FFFFFF"/>
                </a:solidFill>
                <a:ea typeface="+mn-ea"/>
              </a:rPr>
              <a:t>We are dealing with mutation on a more qualitative level</a:t>
            </a:r>
          </a:p>
          <a:p>
            <a:pPr marL="914400" lvl="1" indent="-457200" algn="l" eaLnBrk="1" fontAlgn="auto" hangingPunct="1">
              <a:spcAft>
                <a:spcPts val="0"/>
              </a:spcAft>
              <a:buClr>
                <a:schemeClr val="bg1"/>
              </a:buClr>
              <a:buFont typeface="Arial" pitchFamily="34" charset="0"/>
              <a:buChar char="•"/>
              <a:defRPr/>
            </a:pPr>
            <a:r>
              <a:rPr lang="en-US" sz="2500" dirty="0" smtClean="0">
                <a:solidFill>
                  <a:srgbClr val="FFFFFF"/>
                </a:solidFill>
                <a:ea typeface="+mn-ea"/>
              </a:rPr>
              <a:t>We know our bacteria will mutate when exposed to alpha/beta/gamma/cosmic/ultraviolet radiation</a:t>
            </a:r>
          </a:p>
          <a:p>
            <a:pPr marL="914400" lvl="1" indent="-457200" algn="l" eaLnBrk="1" fontAlgn="auto" hangingPunct="1">
              <a:spcAft>
                <a:spcPts val="0"/>
              </a:spcAft>
              <a:buClr>
                <a:schemeClr val="bg1"/>
              </a:buClr>
              <a:buFont typeface="Arial" pitchFamily="34" charset="0"/>
              <a:buChar char="•"/>
              <a:defRPr/>
            </a:pPr>
            <a:r>
              <a:rPr lang="en-US" sz="2500" dirty="0" smtClean="0">
                <a:solidFill>
                  <a:srgbClr val="FFFFFF"/>
                </a:solidFill>
                <a:ea typeface="+mn-ea"/>
              </a:rPr>
              <a:t>Multiple sources indicate that several millimeters of aluminum foil will block alpha/beta/UV radiation</a:t>
            </a:r>
          </a:p>
          <a:p>
            <a:pPr marL="457200" indent="-457200" algn="l" eaLnBrk="1" fontAlgn="auto" hangingPunct="1">
              <a:spcAft>
                <a:spcPts val="0"/>
              </a:spcAft>
              <a:buClr>
                <a:schemeClr val="bg1"/>
              </a:buClr>
              <a:buFont typeface="Arial" pitchFamily="34" charset="0"/>
              <a:buChar char="•"/>
              <a:defRPr/>
            </a:pPr>
            <a:r>
              <a:rPr lang="en-US" sz="2500" dirty="0" smtClean="0">
                <a:solidFill>
                  <a:srgbClr val="FFFFFF"/>
                </a:solidFill>
                <a:ea typeface="+mn-ea"/>
              </a:rPr>
              <a:t>Ideally, this would be tested using a directional and known radiation source with varying levels of radiation </a:t>
            </a:r>
          </a:p>
        </p:txBody>
      </p:sp>
    </p:spTree>
    <p:extLst>
      <p:ext uri="{BB962C8B-B14F-4D97-AF65-F5344CB8AC3E}">
        <p14:creationId xmlns="" xmlns:p14="http://schemas.microsoft.com/office/powerpoint/2010/main" val="4289045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688975"/>
          </a:xfrm>
        </p:spPr>
        <p:txBody>
          <a:bodyPr rtlCol="0">
            <a:normAutofit fontScale="90000"/>
          </a:bodyPr>
          <a:lstStyle/>
          <a:p>
            <a:pPr eaLnBrk="1" fontAlgn="auto" hangingPunct="1">
              <a:spcAft>
                <a:spcPts val="0"/>
              </a:spcAft>
              <a:defRPr/>
            </a:pPr>
            <a:r>
              <a:rPr lang="en-US" dirty="0" smtClean="0">
                <a:solidFill>
                  <a:srgbClr val="FFFFFF"/>
                </a:solidFill>
                <a:ea typeface="+mj-ea"/>
                <a:cs typeface="+mj-cs"/>
              </a:rPr>
              <a:t>Bacteria’s Cold Survival</a:t>
            </a:r>
          </a:p>
        </p:txBody>
      </p:sp>
      <p:sp>
        <p:nvSpPr>
          <p:cNvPr id="3" name="Subtitle 2"/>
          <p:cNvSpPr>
            <a:spLocks noGrp="1"/>
          </p:cNvSpPr>
          <p:nvPr>
            <p:ph type="subTitle" idx="1"/>
          </p:nvPr>
        </p:nvSpPr>
        <p:spPr>
          <a:xfrm>
            <a:off x="381000" y="1219200"/>
            <a:ext cx="8382000" cy="5029200"/>
          </a:xfrm>
          <a:solidFill>
            <a:schemeClr val="tx1"/>
          </a:solidFill>
          <a:ln w="38100" cap="flat">
            <a:solidFill>
              <a:schemeClr val="bg1"/>
            </a:solidFill>
            <a:miter lim="800000"/>
            <a:headEnd/>
            <a:tailEnd/>
          </a:ln>
          <a:effectLst>
            <a:outerShdw blurRad="40000" dist="20000" dir="5400000" rotWithShape="0">
              <a:srgbClr val="000000">
                <a:alpha val="37999"/>
              </a:srgbClr>
            </a:outerShdw>
          </a:effectLst>
        </p:spPr>
        <p:txBody>
          <a:bodyPr numCol="1">
            <a:normAutofit/>
          </a:bodyPr>
          <a:lstStyle/>
          <a:p>
            <a:pPr marL="457200" indent="-457200" algn="l" eaLnBrk="1" fontAlgn="auto" hangingPunct="1">
              <a:spcAft>
                <a:spcPts val="0"/>
              </a:spcAft>
              <a:buClr>
                <a:schemeClr val="bg1"/>
              </a:buClr>
              <a:buFont typeface="Arial" pitchFamily="34" charset="0"/>
              <a:buChar char="•"/>
              <a:defRPr/>
            </a:pPr>
            <a:r>
              <a:rPr lang="en-US" sz="2800" dirty="0" smtClean="0">
                <a:solidFill>
                  <a:srgbClr val="FFFFFF"/>
                </a:solidFill>
                <a:ea typeface="+mn-ea"/>
              </a:rPr>
              <a:t>Due to inability to obtain early samples of our bacteria, we could not have them involved in our cold soak</a:t>
            </a:r>
          </a:p>
          <a:p>
            <a:pPr marL="457200" indent="-457200" algn="l" eaLnBrk="1" fontAlgn="auto" hangingPunct="1">
              <a:spcAft>
                <a:spcPts val="0"/>
              </a:spcAft>
              <a:buClr>
                <a:schemeClr val="bg1"/>
              </a:buClr>
              <a:buFont typeface="Arial" pitchFamily="34" charset="0"/>
              <a:buChar char="•"/>
              <a:defRPr/>
            </a:pPr>
            <a:r>
              <a:rPr lang="en-US" sz="2800" dirty="0" smtClean="0">
                <a:solidFill>
                  <a:srgbClr val="FFFFFF"/>
                </a:solidFill>
                <a:ea typeface="+mn-ea"/>
              </a:rPr>
              <a:t>Ideally, this would be tested</a:t>
            </a:r>
          </a:p>
          <a:p>
            <a:pPr marL="457200" indent="-457200" algn="l" eaLnBrk="1" fontAlgn="auto" hangingPunct="1">
              <a:spcAft>
                <a:spcPts val="0"/>
              </a:spcAft>
              <a:buClr>
                <a:schemeClr val="bg1"/>
              </a:buClr>
              <a:buFont typeface="Arial" pitchFamily="34" charset="0"/>
              <a:buChar char="•"/>
              <a:defRPr/>
            </a:pPr>
            <a:r>
              <a:rPr lang="en-US" sz="2800" dirty="0" smtClean="0">
                <a:solidFill>
                  <a:srgbClr val="FFFFFF"/>
                </a:solidFill>
                <a:ea typeface="+mn-ea"/>
              </a:rPr>
              <a:t>We are not concerned because:</a:t>
            </a:r>
          </a:p>
          <a:p>
            <a:pPr marL="914400" lvl="1" indent="-457200" algn="l" eaLnBrk="1" fontAlgn="auto" hangingPunct="1">
              <a:spcAft>
                <a:spcPts val="0"/>
              </a:spcAft>
              <a:buClr>
                <a:schemeClr val="bg1"/>
              </a:buClr>
              <a:buFont typeface="Arial" pitchFamily="34" charset="0"/>
              <a:buChar char="•"/>
              <a:defRPr/>
            </a:pPr>
            <a:r>
              <a:rPr lang="en-US" dirty="0" smtClean="0">
                <a:solidFill>
                  <a:srgbClr val="FFFFFF"/>
                </a:solidFill>
                <a:ea typeface="+mn-ea"/>
              </a:rPr>
              <a:t>We know the optimum range of our bacteria ranges from 5 to 40 Degrees Celsius</a:t>
            </a:r>
          </a:p>
          <a:p>
            <a:pPr marL="914400" lvl="1" indent="-457200" algn="l" eaLnBrk="1" fontAlgn="auto" hangingPunct="1">
              <a:spcAft>
                <a:spcPts val="0"/>
              </a:spcAft>
              <a:buClr>
                <a:schemeClr val="bg1"/>
              </a:buClr>
              <a:buFont typeface="Arial" pitchFamily="34" charset="0"/>
              <a:buChar char="•"/>
              <a:defRPr/>
            </a:pPr>
            <a:r>
              <a:rPr lang="en-US" dirty="0" smtClean="0">
                <a:solidFill>
                  <a:srgbClr val="FFFFFF"/>
                </a:solidFill>
                <a:ea typeface="+mn-ea"/>
              </a:rPr>
              <a:t>Others have flown this type of bacteria before</a:t>
            </a:r>
            <a:endParaRPr lang="en-US" dirty="0">
              <a:solidFill>
                <a:srgbClr val="FFFFFF"/>
              </a:solidFill>
              <a:ea typeface="+mn-ea"/>
            </a:endParaRPr>
          </a:p>
          <a:p>
            <a:pPr marL="457200" indent="-457200" algn="l" eaLnBrk="1" fontAlgn="auto" hangingPunct="1">
              <a:spcAft>
                <a:spcPts val="0"/>
              </a:spcAft>
              <a:buClr>
                <a:schemeClr val="bg1"/>
              </a:buClr>
              <a:buFont typeface="Arial" pitchFamily="34" charset="0"/>
              <a:buChar char="•"/>
              <a:defRPr/>
            </a:pPr>
            <a:r>
              <a:rPr lang="en-US" sz="2800" dirty="0" smtClean="0">
                <a:solidFill>
                  <a:srgbClr val="FFFFFF"/>
                </a:solidFill>
                <a:ea typeface="+mn-ea"/>
              </a:rPr>
              <a:t>From the cold soak, we know being too warm will not be a problem – thus, keep things as warm as possible</a:t>
            </a:r>
          </a:p>
        </p:txBody>
      </p:sp>
    </p:spTree>
    <p:extLst>
      <p:ext uri="{BB962C8B-B14F-4D97-AF65-F5344CB8AC3E}">
        <p14:creationId xmlns="" xmlns:p14="http://schemas.microsoft.com/office/powerpoint/2010/main" val="175581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8975"/>
          </a:xfrm>
        </p:spPr>
        <p:txBody>
          <a:bodyPr rtlCol="0">
            <a:normAutofit fontScale="90000"/>
          </a:bodyPr>
          <a:lstStyle/>
          <a:p>
            <a:pPr eaLnBrk="1" fontAlgn="auto" hangingPunct="1">
              <a:spcAft>
                <a:spcPts val="0"/>
              </a:spcAft>
              <a:defRPr/>
            </a:pPr>
            <a:r>
              <a:rPr lang="en-US" dirty="0" smtClean="0">
                <a:solidFill>
                  <a:srgbClr val="FFFFFF"/>
                </a:solidFill>
                <a:ea typeface="+mj-ea"/>
                <a:cs typeface="+mj-cs"/>
              </a:rPr>
              <a:t>Mission Overview</a:t>
            </a:r>
          </a:p>
        </p:txBody>
      </p:sp>
      <p:sp>
        <p:nvSpPr>
          <p:cNvPr id="3" name="Subtitle 2"/>
          <p:cNvSpPr>
            <a:spLocks noGrp="1"/>
          </p:cNvSpPr>
          <p:nvPr>
            <p:ph type="subTitle" idx="1"/>
          </p:nvPr>
        </p:nvSpPr>
        <p:spPr>
          <a:xfrm>
            <a:off x="381000" y="1066800"/>
            <a:ext cx="8382000" cy="5334000"/>
          </a:xfrm>
          <a:solidFill>
            <a:schemeClr val="tx1"/>
          </a:solidFill>
          <a:ln w="38100" cap="flat">
            <a:solidFill>
              <a:schemeClr val="bg1"/>
            </a:solidFill>
            <a:miter lim="800000"/>
            <a:headEnd/>
            <a:tailEnd/>
          </a:ln>
          <a:effectLst>
            <a:outerShdw blurRad="40000" dist="20000" dir="5400000" rotWithShape="0">
              <a:srgbClr val="000000">
                <a:alpha val="37999"/>
              </a:srgbClr>
            </a:outerShdw>
          </a:effectLst>
        </p:spPr>
        <p:txBody>
          <a:bodyPr>
            <a:normAutofit fontScale="62500" lnSpcReduction="20000"/>
          </a:bodyPr>
          <a:lstStyle/>
          <a:p>
            <a:pPr algn="l" eaLnBrk="1" fontAlgn="auto" hangingPunct="1">
              <a:spcAft>
                <a:spcPts val="0"/>
              </a:spcAft>
              <a:buClr>
                <a:schemeClr val="bg1"/>
              </a:buClr>
              <a:buFont typeface="Arial" pitchFamily="34" charset="0"/>
              <a:buChar char="•"/>
              <a:defRPr/>
            </a:pPr>
            <a:r>
              <a:rPr lang="en-US" dirty="0" smtClean="0">
                <a:solidFill>
                  <a:srgbClr val="FFFFFF"/>
                </a:solidFill>
                <a:ea typeface="+mn-ea"/>
                <a:cs typeface="+mn-cs"/>
              </a:rPr>
              <a:t>Bacteria - what sort of radiation causes them to mutate? </a:t>
            </a:r>
            <a:endParaRPr lang="en-US" dirty="0">
              <a:solidFill>
                <a:srgbClr val="FFFFFF"/>
              </a:solidFill>
              <a:ea typeface="+mn-ea"/>
              <a:cs typeface="+mn-cs"/>
            </a:endParaRPr>
          </a:p>
          <a:p>
            <a:pPr lvl="1" algn="l" eaLnBrk="1" fontAlgn="auto" hangingPunct="1">
              <a:spcAft>
                <a:spcPts val="0"/>
              </a:spcAft>
              <a:buClr>
                <a:schemeClr val="bg1"/>
              </a:buClr>
              <a:buFont typeface="Arial" pitchFamily="34" charset="0"/>
              <a:buChar char="•"/>
              <a:defRPr/>
            </a:pPr>
            <a:r>
              <a:rPr lang="en-US" dirty="0" smtClean="0">
                <a:solidFill>
                  <a:srgbClr val="FFFFFF"/>
                </a:solidFill>
                <a:ea typeface="+mn-ea"/>
              </a:rPr>
              <a:t>Determine what kind(s) of radiation cause mutation</a:t>
            </a:r>
          </a:p>
          <a:p>
            <a:pPr lvl="1" algn="l" eaLnBrk="1" fontAlgn="auto" hangingPunct="1">
              <a:spcAft>
                <a:spcPts val="0"/>
              </a:spcAft>
              <a:buClr>
                <a:schemeClr val="bg1"/>
              </a:buClr>
              <a:buFont typeface="Arial" pitchFamily="34" charset="0"/>
              <a:buChar char="•"/>
              <a:defRPr/>
            </a:pPr>
            <a:r>
              <a:rPr lang="en-US" dirty="0" smtClean="0">
                <a:solidFill>
                  <a:srgbClr val="FFFFFF"/>
                </a:solidFill>
                <a:ea typeface="+mn-ea"/>
              </a:rPr>
              <a:t>Using controls and aluminum foil shielding</a:t>
            </a:r>
          </a:p>
          <a:p>
            <a:pPr lvl="1" algn="l" eaLnBrk="1" fontAlgn="auto" hangingPunct="1">
              <a:spcAft>
                <a:spcPts val="0"/>
              </a:spcAft>
              <a:buClr>
                <a:schemeClr val="bg1"/>
              </a:buClr>
              <a:buFont typeface="Arial" pitchFamily="34" charset="0"/>
              <a:buChar char="•"/>
              <a:defRPr/>
            </a:pPr>
            <a:r>
              <a:rPr lang="en-US" dirty="0" smtClean="0">
                <a:solidFill>
                  <a:srgbClr val="FFFFFF"/>
                </a:solidFill>
                <a:ea typeface="+mn-ea"/>
              </a:rPr>
              <a:t>Control exposed to all radiation, aluminum-shielded exposed to gamma, cosmic, and neutron radiation</a:t>
            </a:r>
          </a:p>
          <a:p>
            <a:pPr algn="l" eaLnBrk="1" fontAlgn="auto" hangingPunct="1">
              <a:spcAft>
                <a:spcPts val="0"/>
              </a:spcAft>
              <a:buClr>
                <a:schemeClr val="bg1"/>
              </a:buClr>
              <a:buFont typeface="Arial" pitchFamily="34" charset="0"/>
              <a:buChar char="•"/>
              <a:defRPr/>
            </a:pPr>
            <a:r>
              <a:rPr lang="en-US" dirty="0" smtClean="0">
                <a:solidFill>
                  <a:srgbClr val="FFFFFF"/>
                </a:solidFill>
                <a:ea typeface="+mn-ea"/>
                <a:cs typeface="+mn-cs"/>
              </a:rPr>
              <a:t>Geiger counters</a:t>
            </a:r>
          </a:p>
          <a:p>
            <a:pPr lvl="1" algn="l" eaLnBrk="1" fontAlgn="auto" hangingPunct="1">
              <a:spcAft>
                <a:spcPts val="0"/>
              </a:spcAft>
              <a:buClr>
                <a:schemeClr val="bg1"/>
              </a:buClr>
              <a:buFont typeface="Arial" pitchFamily="34" charset="0"/>
              <a:buChar char="•"/>
              <a:defRPr/>
            </a:pPr>
            <a:r>
              <a:rPr lang="en-US" dirty="0" smtClean="0">
                <a:solidFill>
                  <a:srgbClr val="FFFFFF"/>
                </a:solidFill>
                <a:ea typeface="+mn-ea"/>
              </a:rPr>
              <a:t>Show the presence of radiation as a way to make sense of the results from bacteria experiment</a:t>
            </a:r>
          </a:p>
          <a:p>
            <a:pPr lvl="1" algn="l" eaLnBrk="1" fontAlgn="auto" hangingPunct="1">
              <a:spcAft>
                <a:spcPts val="0"/>
              </a:spcAft>
              <a:buClr>
                <a:schemeClr val="bg1"/>
              </a:buClr>
              <a:buFont typeface="Arial" pitchFamily="34" charset="0"/>
              <a:buChar char="•"/>
              <a:defRPr/>
            </a:pPr>
            <a:r>
              <a:rPr lang="en-US" dirty="0" smtClean="0">
                <a:solidFill>
                  <a:srgbClr val="FFFFFF"/>
                </a:solidFill>
                <a:ea typeface="+mn-ea"/>
              </a:rPr>
              <a:t>Flying both shielded and unshielded Geiger counters</a:t>
            </a:r>
          </a:p>
          <a:p>
            <a:pPr algn="l" eaLnBrk="1" fontAlgn="auto" hangingPunct="1">
              <a:spcAft>
                <a:spcPts val="0"/>
              </a:spcAft>
              <a:buClr>
                <a:schemeClr val="bg1"/>
              </a:buClr>
              <a:buFont typeface="Arial" pitchFamily="34" charset="0"/>
              <a:buChar char="•"/>
              <a:defRPr/>
            </a:pPr>
            <a:r>
              <a:rPr lang="en-US" dirty="0" smtClean="0">
                <a:solidFill>
                  <a:srgbClr val="FFFFFF"/>
                </a:solidFill>
                <a:ea typeface="+mn-ea"/>
                <a:cs typeface="+mn-cs"/>
              </a:rPr>
              <a:t>Measure internal health of box</a:t>
            </a:r>
          </a:p>
          <a:p>
            <a:pPr lvl="1" algn="l" eaLnBrk="1" fontAlgn="auto" hangingPunct="1">
              <a:spcAft>
                <a:spcPts val="0"/>
              </a:spcAft>
              <a:buClr>
                <a:schemeClr val="bg1"/>
              </a:buClr>
              <a:buFont typeface="Arial" pitchFamily="34" charset="0"/>
              <a:buChar char="•"/>
              <a:defRPr/>
            </a:pPr>
            <a:r>
              <a:rPr lang="en-US" dirty="0" smtClean="0">
                <a:solidFill>
                  <a:srgbClr val="FFFFFF"/>
                </a:solidFill>
                <a:ea typeface="+mn-ea"/>
              </a:rPr>
              <a:t>Show that temperature and relative humidity are maintained for bacteria survival and continued operation</a:t>
            </a:r>
          </a:p>
          <a:p>
            <a:pPr algn="l" eaLnBrk="1" fontAlgn="auto" hangingPunct="1">
              <a:spcAft>
                <a:spcPts val="0"/>
              </a:spcAft>
              <a:buClr>
                <a:schemeClr val="bg1"/>
              </a:buClr>
              <a:buFont typeface="Arial" pitchFamily="34" charset="0"/>
              <a:buChar char="•"/>
              <a:defRPr/>
            </a:pPr>
            <a:r>
              <a:rPr lang="en-US" dirty="0" smtClean="0">
                <a:solidFill>
                  <a:srgbClr val="FFFFFF"/>
                </a:solidFill>
                <a:ea typeface="+mn-ea"/>
                <a:cs typeface="+mn-cs"/>
              </a:rPr>
              <a:t>Measure external characteristics (temperature, pressure, relative humidity)</a:t>
            </a:r>
          </a:p>
          <a:p>
            <a:pPr lvl="1" algn="l" eaLnBrk="1" fontAlgn="auto" hangingPunct="1">
              <a:spcAft>
                <a:spcPts val="0"/>
              </a:spcAft>
              <a:buClr>
                <a:schemeClr val="bg1"/>
              </a:buClr>
              <a:buFont typeface="Arial" pitchFamily="34" charset="0"/>
              <a:buChar char="•"/>
              <a:defRPr/>
            </a:pPr>
            <a:r>
              <a:rPr lang="en-US" dirty="0" smtClean="0">
                <a:solidFill>
                  <a:srgbClr val="FFFFFF"/>
                </a:solidFill>
                <a:ea typeface="+mn-ea"/>
              </a:rPr>
              <a:t>Verification of expected changes in atmospheric traits</a:t>
            </a:r>
          </a:p>
          <a:p>
            <a:pPr algn="l" eaLnBrk="1" fontAlgn="auto" hangingPunct="1">
              <a:spcAft>
                <a:spcPts val="0"/>
              </a:spcAft>
              <a:buClr>
                <a:schemeClr val="bg1"/>
              </a:buClr>
              <a:buFont typeface="Arial" pitchFamily="34" charset="0"/>
              <a:buChar char="•"/>
              <a:defRPr/>
            </a:pPr>
            <a:r>
              <a:rPr lang="en-US" dirty="0" smtClean="0">
                <a:solidFill>
                  <a:srgbClr val="FFFFFF"/>
                </a:solidFill>
                <a:ea typeface="+mn-ea"/>
                <a:cs typeface="+mn-cs"/>
              </a:rPr>
              <a:t>Use a camera to verify relationships during the flight</a:t>
            </a:r>
          </a:p>
          <a:p>
            <a:pPr lvl="1" algn="l" eaLnBrk="1" fontAlgn="auto" hangingPunct="1">
              <a:spcAft>
                <a:spcPts val="0"/>
              </a:spcAft>
              <a:buClr>
                <a:schemeClr val="bg1"/>
              </a:buClr>
              <a:buFont typeface="Arial" pitchFamily="34" charset="0"/>
              <a:buChar char="•"/>
              <a:defRPr/>
            </a:pPr>
            <a:r>
              <a:rPr lang="en-US" dirty="0" smtClean="0">
                <a:solidFill>
                  <a:srgbClr val="FFFFFF"/>
                </a:solidFill>
                <a:ea typeface="+mn-ea"/>
              </a:rPr>
              <a:t>Look at altitude, position, angle, and position of a known landmark</a:t>
            </a:r>
          </a:p>
          <a:p>
            <a:pPr lvl="1" algn="l" eaLnBrk="1" fontAlgn="auto" hangingPunct="1">
              <a:spcAft>
                <a:spcPts val="0"/>
              </a:spcAft>
              <a:buClr>
                <a:schemeClr val="bg1"/>
              </a:buClr>
              <a:buFont typeface="Arial" pitchFamily="34" charset="0"/>
              <a:buChar char="•"/>
              <a:defRPr/>
            </a:pPr>
            <a:r>
              <a:rPr lang="en-US" dirty="0" smtClean="0">
                <a:solidFill>
                  <a:srgbClr val="FFFFFF"/>
                </a:solidFill>
                <a:ea typeface="+mn-ea"/>
              </a:rPr>
              <a:t>We won’t be flying a camera – use imagery from other cameras</a:t>
            </a:r>
          </a:p>
          <a:p>
            <a:pPr lvl="1" algn="l" eaLnBrk="1" fontAlgn="auto" hangingPunct="1">
              <a:spcAft>
                <a:spcPts val="0"/>
              </a:spcAft>
              <a:buClr>
                <a:schemeClr val="bg1"/>
              </a:buClr>
              <a:buFont typeface="Arial" charset="0"/>
              <a:buNone/>
              <a:defRPr/>
            </a:pPr>
            <a:endParaRPr lang="en-US" dirty="0" smtClean="0">
              <a:solidFill>
                <a:srgbClr val="FFFFFF"/>
              </a:solidFill>
              <a:ea typeface="+mn-ea"/>
            </a:endParaRPr>
          </a:p>
          <a:p>
            <a:pPr algn="l" eaLnBrk="1" fontAlgn="auto" hangingPunct="1">
              <a:spcAft>
                <a:spcPts val="0"/>
              </a:spcAft>
              <a:buClr>
                <a:schemeClr val="bg1"/>
              </a:buClr>
              <a:buFont typeface="Arial" pitchFamily="34" charset="0"/>
              <a:buChar char="•"/>
              <a:defRPr/>
            </a:pPr>
            <a:endParaRPr lang="en-US" dirty="0" smtClean="0">
              <a:solidFill>
                <a:srgbClr val="FFFFFF"/>
              </a:solidFill>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688975"/>
          </a:xfrm>
        </p:spPr>
        <p:txBody>
          <a:bodyPr rtlCol="0">
            <a:normAutofit fontScale="90000"/>
          </a:bodyPr>
          <a:lstStyle/>
          <a:p>
            <a:pPr eaLnBrk="1" fontAlgn="auto" hangingPunct="1">
              <a:spcAft>
                <a:spcPts val="0"/>
              </a:spcAft>
              <a:defRPr/>
            </a:pPr>
            <a:r>
              <a:rPr lang="en-US" dirty="0" smtClean="0">
                <a:solidFill>
                  <a:srgbClr val="FFFFFF"/>
                </a:solidFill>
                <a:ea typeface="+mj-ea"/>
                <a:cs typeface="+mj-cs"/>
              </a:rPr>
              <a:t>Main Flight Concerns</a:t>
            </a:r>
          </a:p>
        </p:txBody>
      </p:sp>
      <p:sp>
        <p:nvSpPr>
          <p:cNvPr id="3" name="Subtitle 2"/>
          <p:cNvSpPr>
            <a:spLocks noGrp="1"/>
          </p:cNvSpPr>
          <p:nvPr>
            <p:ph type="subTitle" idx="1"/>
          </p:nvPr>
        </p:nvSpPr>
        <p:spPr>
          <a:xfrm>
            <a:off x="381000" y="1219200"/>
            <a:ext cx="8382000" cy="5029200"/>
          </a:xfrm>
          <a:solidFill>
            <a:schemeClr val="tx1"/>
          </a:solidFill>
          <a:ln w="38100" cap="flat">
            <a:solidFill>
              <a:schemeClr val="bg1"/>
            </a:solidFill>
            <a:miter lim="800000"/>
            <a:headEnd/>
            <a:tailEnd/>
          </a:ln>
          <a:effectLst>
            <a:outerShdw blurRad="40000" dist="20000" dir="5400000" rotWithShape="0">
              <a:srgbClr val="000000">
                <a:alpha val="37999"/>
              </a:srgbClr>
            </a:outerShdw>
          </a:effectLst>
        </p:spPr>
        <p:txBody>
          <a:bodyPr numCol="1">
            <a:normAutofit/>
          </a:bodyPr>
          <a:lstStyle/>
          <a:p>
            <a:pPr marL="457200" indent="-457200" algn="l" eaLnBrk="1" fontAlgn="auto" hangingPunct="1">
              <a:spcAft>
                <a:spcPts val="0"/>
              </a:spcAft>
              <a:buClr>
                <a:schemeClr val="bg1"/>
              </a:buClr>
              <a:buFont typeface="Arial" pitchFamily="34" charset="0"/>
              <a:buChar char="•"/>
              <a:defRPr/>
            </a:pPr>
            <a:r>
              <a:rPr lang="en-US" dirty="0" smtClean="0">
                <a:solidFill>
                  <a:srgbClr val="FFFFFF"/>
                </a:solidFill>
                <a:ea typeface="+mn-ea"/>
              </a:rPr>
              <a:t>Continued viability of bacteria after exposure to extremes</a:t>
            </a:r>
          </a:p>
          <a:p>
            <a:pPr marL="914400" lvl="1" indent="-457200" algn="l" eaLnBrk="1" fontAlgn="auto" hangingPunct="1">
              <a:spcAft>
                <a:spcPts val="0"/>
              </a:spcAft>
              <a:buClr>
                <a:schemeClr val="bg1"/>
              </a:buClr>
              <a:buFont typeface="Arial" pitchFamily="34" charset="0"/>
              <a:buChar char="•"/>
              <a:defRPr/>
            </a:pPr>
            <a:r>
              <a:rPr lang="en-US" sz="3200" dirty="0" smtClean="0">
                <a:solidFill>
                  <a:srgbClr val="FFFFFF"/>
                </a:solidFill>
                <a:ea typeface="+mn-ea"/>
              </a:rPr>
              <a:t>Temperature drop</a:t>
            </a:r>
          </a:p>
          <a:p>
            <a:pPr marL="914400" lvl="1" indent="-457200" algn="l" eaLnBrk="1" fontAlgn="auto" hangingPunct="1">
              <a:spcAft>
                <a:spcPts val="0"/>
              </a:spcAft>
              <a:buClr>
                <a:schemeClr val="bg1"/>
              </a:buClr>
              <a:buFont typeface="Arial" pitchFamily="34" charset="0"/>
              <a:buChar char="•"/>
              <a:defRPr/>
            </a:pPr>
            <a:r>
              <a:rPr lang="en-US" sz="3200" dirty="0" smtClean="0">
                <a:solidFill>
                  <a:srgbClr val="FFFFFF"/>
                </a:solidFill>
                <a:ea typeface="+mn-ea"/>
              </a:rPr>
              <a:t>Post-burst chaos</a:t>
            </a:r>
          </a:p>
          <a:p>
            <a:pPr marL="914400" lvl="1" indent="-457200" algn="l" eaLnBrk="1" fontAlgn="auto" hangingPunct="1">
              <a:spcAft>
                <a:spcPts val="0"/>
              </a:spcAft>
              <a:buClr>
                <a:schemeClr val="bg1"/>
              </a:buClr>
              <a:buFont typeface="Arial" pitchFamily="34" charset="0"/>
              <a:buChar char="•"/>
              <a:defRPr/>
            </a:pPr>
            <a:r>
              <a:rPr lang="en-US" sz="3200" dirty="0" smtClean="0">
                <a:solidFill>
                  <a:srgbClr val="FFFFFF"/>
                </a:solidFill>
                <a:ea typeface="+mn-ea"/>
              </a:rPr>
              <a:t>Changes in humidity</a:t>
            </a:r>
          </a:p>
          <a:p>
            <a:pPr marL="457200" indent="-457200" algn="l" eaLnBrk="1" fontAlgn="auto" hangingPunct="1">
              <a:spcAft>
                <a:spcPts val="0"/>
              </a:spcAft>
              <a:buClr>
                <a:schemeClr val="bg1"/>
              </a:buClr>
              <a:buFont typeface="Arial" pitchFamily="34" charset="0"/>
              <a:buChar char="•"/>
              <a:defRPr/>
            </a:pPr>
            <a:r>
              <a:rPr lang="en-US" dirty="0" smtClean="0">
                <a:solidFill>
                  <a:srgbClr val="FFFFFF"/>
                </a:solidFill>
                <a:ea typeface="+mn-ea"/>
              </a:rPr>
              <a:t>Performance of Geiger counters in cold environment</a:t>
            </a:r>
          </a:p>
          <a:p>
            <a:pPr marL="914400" lvl="1" indent="-457200" algn="l" eaLnBrk="1" fontAlgn="auto" hangingPunct="1">
              <a:spcAft>
                <a:spcPts val="0"/>
              </a:spcAft>
              <a:buClr>
                <a:schemeClr val="bg1"/>
              </a:buClr>
              <a:buFont typeface="Arial" pitchFamily="34" charset="0"/>
              <a:buChar char="•"/>
              <a:defRPr/>
            </a:pPr>
            <a:r>
              <a:rPr lang="en-US" sz="3200" dirty="0" smtClean="0">
                <a:solidFill>
                  <a:srgbClr val="FFFFFF"/>
                </a:solidFill>
                <a:ea typeface="+mn-ea"/>
              </a:rPr>
              <a:t>No reason to believe it won’t work, but it hasn’t been done before</a:t>
            </a:r>
          </a:p>
        </p:txBody>
      </p:sp>
    </p:spTree>
    <p:extLst>
      <p:ext uri="{BB962C8B-B14F-4D97-AF65-F5344CB8AC3E}">
        <p14:creationId xmlns="" xmlns:p14="http://schemas.microsoft.com/office/powerpoint/2010/main" val="8817336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Expected Science Results</a:t>
            </a:r>
            <a:endParaRPr lang="en-US" sz="3600" dirty="0">
              <a:solidFill>
                <a:schemeClr val="bg1"/>
              </a:solidFill>
            </a:endParaRPr>
          </a:p>
        </p:txBody>
      </p:sp>
      <p:sp>
        <p:nvSpPr>
          <p:cNvPr id="4" name="TextBox 3"/>
          <p:cNvSpPr txBox="1"/>
          <p:nvPr/>
        </p:nvSpPr>
        <p:spPr>
          <a:xfrm>
            <a:off x="228600" y="1066800"/>
            <a:ext cx="8686800" cy="2308324"/>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dirty="0" smtClean="0">
                <a:solidFill>
                  <a:schemeClr val="bg1"/>
                </a:solidFill>
              </a:rPr>
              <a:t>Atmospheric conditions:</a:t>
            </a:r>
          </a:p>
          <a:p>
            <a:pPr marL="742950" lvl="1" indent="-285750">
              <a:buFont typeface="Arial" pitchFamily="34" charset="0"/>
              <a:buChar char="•"/>
            </a:pPr>
            <a:r>
              <a:rPr lang="en-US" dirty="0" smtClean="0">
                <a:solidFill>
                  <a:schemeClr val="bg1"/>
                </a:solidFill>
              </a:rPr>
              <a:t>Temperature will decrease until reaching approximately -60 degrees Fahrenheit</a:t>
            </a:r>
            <a:r>
              <a:rPr lang="en-US" dirty="0">
                <a:solidFill>
                  <a:schemeClr val="bg1"/>
                </a:solidFill>
              </a:rPr>
              <a:t> </a:t>
            </a:r>
            <a:r>
              <a:rPr lang="en-US" dirty="0" smtClean="0">
                <a:solidFill>
                  <a:schemeClr val="bg1"/>
                </a:solidFill>
              </a:rPr>
              <a:t>before beginning to increase again between 40 and 60 thousand feet</a:t>
            </a:r>
            <a:endParaRPr lang="en-US" dirty="0">
              <a:solidFill>
                <a:schemeClr val="bg1"/>
              </a:solidFill>
            </a:endParaRPr>
          </a:p>
          <a:p>
            <a:pPr marL="742950" lvl="1" indent="-285750">
              <a:buFont typeface="Arial" pitchFamily="34" charset="0"/>
              <a:buChar char="•"/>
            </a:pPr>
            <a:r>
              <a:rPr lang="en-US" dirty="0" smtClean="0">
                <a:solidFill>
                  <a:schemeClr val="bg1"/>
                </a:solidFill>
              </a:rPr>
              <a:t>Pressure will decrease as a function of exponential decay approaching zero.  It will start at around 95 kilopascals and decrease to approximately 1 or 2 kilopascals.</a:t>
            </a:r>
            <a:endParaRPr lang="en-US" dirty="0">
              <a:solidFill>
                <a:schemeClr val="bg1"/>
              </a:solidFill>
            </a:endParaRPr>
          </a:p>
          <a:p>
            <a:pPr marL="742950" lvl="1" indent="-285750">
              <a:buFont typeface="Arial" pitchFamily="34" charset="0"/>
              <a:buChar char="•"/>
            </a:pPr>
            <a:r>
              <a:rPr lang="en-US" dirty="0" smtClean="0">
                <a:solidFill>
                  <a:schemeClr val="bg1"/>
                </a:solidFill>
              </a:rPr>
              <a:t>Relative Humidity will generally decrease with altitude, but this is unpredictable because of cloud layers and weather fluctuations.</a:t>
            </a:r>
          </a:p>
          <a:p>
            <a:pPr lvl="1" algn="ctr"/>
            <a:r>
              <a:rPr lang="en-US" i="1" dirty="0" smtClean="0"/>
              <a:t>Data from http</a:t>
            </a:r>
            <a:r>
              <a:rPr lang="en-US" i="1" dirty="0"/>
              <a:t>://www2.avs.org/chapters/nccavs/pdf/AtmPres_at_Diff_Altitudes.pdf</a:t>
            </a:r>
            <a:endParaRPr lang="en-US" i="1" dirty="0" smtClean="0">
              <a:solidFill>
                <a:schemeClr val="bg1"/>
              </a:solidFill>
            </a:endParaRPr>
          </a:p>
        </p:txBody>
      </p:sp>
      <p:pic>
        <p:nvPicPr>
          <p:cNvPr id="1026" name="Chart 2"/>
          <p:cNvPicPr>
            <a:picLocks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14261" y="3709987"/>
            <a:ext cx="4915478" cy="311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203302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Expected Science Results</a:t>
            </a:r>
            <a:endParaRPr lang="en-US" sz="3600" dirty="0">
              <a:solidFill>
                <a:schemeClr val="bg1"/>
              </a:solidFill>
            </a:endParaRPr>
          </a:p>
        </p:txBody>
      </p:sp>
      <p:sp>
        <p:nvSpPr>
          <p:cNvPr id="4" name="TextBox 3"/>
          <p:cNvSpPr txBox="1"/>
          <p:nvPr/>
        </p:nvSpPr>
        <p:spPr>
          <a:xfrm>
            <a:off x="228600" y="1325463"/>
            <a:ext cx="8686800" cy="452431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400" dirty="0" smtClean="0">
                <a:solidFill>
                  <a:schemeClr val="bg1"/>
                </a:solidFill>
              </a:rPr>
              <a:t>HOBO data:</a:t>
            </a:r>
          </a:p>
          <a:p>
            <a:pPr marL="742950" lvl="1" indent="-285750">
              <a:buFont typeface="Arial" pitchFamily="34" charset="0"/>
              <a:buChar char="•"/>
            </a:pPr>
            <a:r>
              <a:rPr lang="en-US" sz="2400" dirty="0" smtClean="0">
                <a:solidFill>
                  <a:schemeClr val="bg1"/>
                </a:solidFill>
              </a:rPr>
              <a:t>The internal temperature of the box should remain substantially elevated from external temperatures but will decrease and increase with external temperature</a:t>
            </a:r>
          </a:p>
          <a:p>
            <a:pPr marL="742950" lvl="1" indent="-285750">
              <a:buFont typeface="Arial" pitchFamily="34" charset="0"/>
              <a:buChar char="•"/>
            </a:pPr>
            <a:r>
              <a:rPr lang="en-US" sz="2400" dirty="0" smtClean="0">
                <a:solidFill>
                  <a:schemeClr val="bg1"/>
                </a:solidFill>
              </a:rPr>
              <a:t>The temperature sensor on the bottom of the petri dish should be comparable to the internal temperature due to its proximity to the heater but slightly lower because it is nearer to the outside of the container</a:t>
            </a:r>
          </a:p>
          <a:p>
            <a:pPr marL="742950" lvl="1" indent="-285750">
              <a:buFont typeface="Arial" pitchFamily="34" charset="0"/>
              <a:buChar char="•"/>
            </a:pPr>
            <a:r>
              <a:rPr lang="en-US" sz="2400" dirty="0" smtClean="0">
                <a:solidFill>
                  <a:schemeClr val="bg1"/>
                </a:solidFill>
              </a:rPr>
              <a:t>The external temperature sensor should read approximately the same as the weather station temperature sensor because it is protected only by aluminum foil that should have little insulating effect</a:t>
            </a:r>
            <a:endParaRPr lang="en-US" sz="2400" dirty="0">
              <a:solidFill>
                <a:schemeClr val="bg1"/>
              </a:solidFill>
            </a:endParaRPr>
          </a:p>
        </p:txBody>
      </p:sp>
    </p:spTree>
    <p:extLst>
      <p:ext uri="{BB962C8B-B14F-4D97-AF65-F5344CB8AC3E}">
        <p14:creationId xmlns="" xmlns:p14="http://schemas.microsoft.com/office/powerpoint/2010/main" val="12584691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Expected Science Results</a:t>
            </a:r>
            <a:endParaRPr lang="en-US" sz="3600" dirty="0">
              <a:solidFill>
                <a:schemeClr val="bg1"/>
              </a:solidFill>
            </a:endParaRPr>
          </a:p>
        </p:txBody>
      </p:sp>
      <p:sp>
        <p:nvSpPr>
          <p:cNvPr id="4" name="TextBox 3"/>
          <p:cNvSpPr txBox="1"/>
          <p:nvPr/>
        </p:nvSpPr>
        <p:spPr>
          <a:xfrm>
            <a:off x="228600" y="1066800"/>
            <a:ext cx="8686800" cy="246221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200" dirty="0" smtClean="0">
                <a:solidFill>
                  <a:schemeClr val="bg1"/>
                </a:solidFill>
              </a:rPr>
              <a:t>Geiger counter readings:</a:t>
            </a:r>
          </a:p>
          <a:p>
            <a:pPr marL="742950" lvl="1" indent="-285750">
              <a:buFont typeface="Arial" pitchFamily="34" charset="0"/>
              <a:buChar char="•"/>
            </a:pPr>
            <a:r>
              <a:rPr lang="en-US" sz="2200" dirty="0" smtClean="0">
                <a:solidFill>
                  <a:schemeClr val="bg1"/>
                </a:solidFill>
              </a:rPr>
              <a:t>Radiation readings should increase during the ascent</a:t>
            </a:r>
          </a:p>
          <a:p>
            <a:pPr marL="742950" lvl="1" indent="-285750">
              <a:buFont typeface="Arial" pitchFamily="34" charset="0"/>
              <a:buChar char="•"/>
            </a:pPr>
            <a:r>
              <a:rPr lang="en-US" sz="2200" dirty="0" smtClean="0">
                <a:solidFill>
                  <a:schemeClr val="bg1"/>
                </a:solidFill>
              </a:rPr>
              <a:t>The rate of increase should be greatest from 30,000 to 60,000 feet and level off soon after</a:t>
            </a:r>
          </a:p>
          <a:p>
            <a:pPr marL="742950" lvl="1" indent="-285750">
              <a:buFont typeface="Arial" pitchFamily="34" charset="0"/>
              <a:buChar char="•"/>
            </a:pPr>
            <a:r>
              <a:rPr lang="en-US" sz="2200" dirty="0" smtClean="0">
                <a:solidFill>
                  <a:schemeClr val="bg1"/>
                </a:solidFill>
              </a:rPr>
              <a:t>There should not be a substantive difference between the readings from the shielded and unshielded Geiger counters because the aluminum foil will not block the high levels of gamma radiation</a:t>
            </a:r>
          </a:p>
        </p:txBody>
      </p:sp>
      <p:pic>
        <p:nvPicPr>
          <p:cNvPr id="2050" name="Chart 1"/>
          <p:cNvPicPr>
            <a:picLocks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466975" y="3657600"/>
            <a:ext cx="421005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03096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Expected Science Results</a:t>
            </a:r>
            <a:endParaRPr lang="en-US" sz="3600" dirty="0">
              <a:solidFill>
                <a:schemeClr val="bg1"/>
              </a:solidFill>
            </a:endParaRPr>
          </a:p>
        </p:txBody>
      </p:sp>
      <p:sp>
        <p:nvSpPr>
          <p:cNvPr id="4" name="TextBox 3"/>
          <p:cNvSpPr txBox="1"/>
          <p:nvPr/>
        </p:nvSpPr>
        <p:spPr>
          <a:xfrm>
            <a:off x="228600" y="1325463"/>
            <a:ext cx="8686800" cy="507831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700" dirty="0" err="1" smtClean="0">
                <a:solidFill>
                  <a:schemeClr val="bg1"/>
                </a:solidFill>
              </a:rPr>
              <a:t>Qualititative</a:t>
            </a:r>
            <a:r>
              <a:rPr lang="en-US" sz="2700" dirty="0" smtClean="0">
                <a:solidFill>
                  <a:schemeClr val="bg1"/>
                </a:solidFill>
              </a:rPr>
              <a:t> results:</a:t>
            </a:r>
          </a:p>
          <a:p>
            <a:pPr marL="742950" lvl="1" indent="-285750">
              <a:buFont typeface="Arial" pitchFamily="34" charset="0"/>
              <a:buChar char="•"/>
            </a:pPr>
            <a:r>
              <a:rPr lang="en-US" sz="2700" dirty="0" smtClean="0">
                <a:solidFill>
                  <a:schemeClr val="bg1"/>
                </a:solidFill>
              </a:rPr>
              <a:t>If all the tracking equipment and cameras operate throughout the flight, we should be able to perform image analysis that allows us to correlate height to camera angle for a given image with known landmarks</a:t>
            </a:r>
          </a:p>
          <a:p>
            <a:pPr marL="742950" lvl="1" indent="-285750">
              <a:buFont typeface="Arial" pitchFamily="34" charset="0"/>
              <a:buChar char="•"/>
            </a:pPr>
            <a:r>
              <a:rPr lang="en-US" sz="2700" dirty="0" smtClean="0">
                <a:solidFill>
                  <a:schemeClr val="bg1"/>
                </a:solidFill>
              </a:rPr>
              <a:t>If the internal temperature of our box is maintained and the heater conducts adequate heat to the bottom of the petri dishes, the bacteria should survive the flight</a:t>
            </a:r>
          </a:p>
          <a:p>
            <a:pPr marL="742950" lvl="1" indent="-285750">
              <a:buFont typeface="Arial" pitchFamily="34" charset="0"/>
              <a:buChar char="•"/>
            </a:pPr>
            <a:r>
              <a:rPr lang="en-US" sz="2700" dirty="0" smtClean="0">
                <a:solidFill>
                  <a:schemeClr val="bg1"/>
                </a:solidFill>
              </a:rPr>
              <a:t>The unshielded bacteria should show slightly less mutation due to the effects of radiation, resulting in fewer white colonies</a:t>
            </a:r>
            <a:endParaRPr lang="en-US" sz="2700" dirty="0">
              <a:solidFill>
                <a:schemeClr val="bg1"/>
              </a:solidFill>
            </a:endParaRPr>
          </a:p>
        </p:txBody>
      </p:sp>
    </p:spTree>
    <p:extLst>
      <p:ext uri="{BB962C8B-B14F-4D97-AF65-F5344CB8AC3E}">
        <p14:creationId xmlns="" xmlns:p14="http://schemas.microsoft.com/office/powerpoint/2010/main" val="23308859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219200"/>
          </a:xfrm>
        </p:spPr>
        <p:txBody>
          <a:bodyPr>
            <a:normAutofit/>
          </a:bodyPr>
          <a:lstStyle/>
          <a:p>
            <a:r>
              <a:rPr lang="en-US" sz="3600" dirty="0" smtClean="0">
                <a:solidFill>
                  <a:schemeClr val="bg1"/>
                </a:solidFill>
              </a:rPr>
              <a:t>Flight Day</a:t>
            </a:r>
            <a:endParaRPr lang="en-US" sz="36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43000" y="1057275"/>
            <a:ext cx="685800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143000" y="6324600"/>
            <a:ext cx="6858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i="1" dirty="0" smtClean="0"/>
              <a:t>Internals of Payload Shell Before Flight</a:t>
            </a:r>
            <a:endParaRPr lang="en-US" i="1" dirty="0"/>
          </a:p>
        </p:txBody>
      </p:sp>
    </p:spTree>
    <p:extLst>
      <p:ext uri="{BB962C8B-B14F-4D97-AF65-F5344CB8AC3E}">
        <p14:creationId xmlns="" xmlns:p14="http://schemas.microsoft.com/office/powerpoint/2010/main" val="2439686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219200"/>
          </a:xfrm>
        </p:spPr>
        <p:txBody>
          <a:bodyPr>
            <a:normAutofit/>
          </a:bodyPr>
          <a:lstStyle/>
          <a:p>
            <a:r>
              <a:rPr lang="en-US" sz="3600" dirty="0" smtClean="0">
                <a:solidFill>
                  <a:schemeClr val="bg1"/>
                </a:solidFill>
              </a:rPr>
              <a:t>Flight Day</a:t>
            </a:r>
            <a:endParaRPr lang="en-US" sz="36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43000" y="1057275"/>
            <a:ext cx="685800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143000" y="6324600"/>
            <a:ext cx="6858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i="1" dirty="0" smtClean="0"/>
              <a:t>External View of Payload Shell Before Flight</a:t>
            </a:r>
            <a:endParaRPr lang="en-US" i="1" dirty="0"/>
          </a:p>
        </p:txBody>
      </p:sp>
    </p:spTree>
    <p:extLst>
      <p:ext uri="{BB962C8B-B14F-4D97-AF65-F5344CB8AC3E}">
        <p14:creationId xmlns="" xmlns:p14="http://schemas.microsoft.com/office/powerpoint/2010/main" val="18331693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219200"/>
          </a:xfrm>
        </p:spPr>
        <p:txBody>
          <a:bodyPr>
            <a:normAutofit/>
          </a:bodyPr>
          <a:lstStyle/>
          <a:p>
            <a:r>
              <a:rPr lang="en-US" sz="3600" dirty="0" smtClean="0">
                <a:solidFill>
                  <a:schemeClr val="bg1"/>
                </a:solidFill>
              </a:rPr>
              <a:t>Flight Day</a:t>
            </a:r>
            <a:endParaRPr lang="en-US" sz="36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43000" y="1057275"/>
            <a:ext cx="685800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143000" y="6324600"/>
            <a:ext cx="6858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i="1" dirty="0" smtClean="0"/>
              <a:t>Close-up View of Petri Dish in Payload Shell</a:t>
            </a:r>
            <a:endParaRPr lang="en-US" i="1" dirty="0"/>
          </a:p>
        </p:txBody>
      </p:sp>
    </p:spTree>
    <p:extLst>
      <p:ext uri="{BB962C8B-B14F-4D97-AF65-F5344CB8AC3E}">
        <p14:creationId xmlns="" xmlns:p14="http://schemas.microsoft.com/office/powerpoint/2010/main" val="989163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219200"/>
          </a:xfrm>
        </p:spPr>
        <p:txBody>
          <a:bodyPr>
            <a:normAutofit/>
          </a:bodyPr>
          <a:lstStyle/>
          <a:p>
            <a:r>
              <a:rPr lang="en-US" sz="3600" dirty="0" smtClean="0">
                <a:solidFill>
                  <a:schemeClr val="bg1"/>
                </a:solidFill>
              </a:rPr>
              <a:t>Flight Day</a:t>
            </a:r>
            <a:endParaRPr lang="en-US" sz="36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43000" y="1057275"/>
            <a:ext cx="685800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143000" y="6324600"/>
            <a:ext cx="6858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i="1" dirty="0" smtClean="0"/>
              <a:t>External View of Payload Shell Before Flight</a:t>
            </a:r>
            <a:endParaRPr lang="en-US" i="1" dirty="0"/>
          </a:p>
        </p:txBody>
      </p:sp>
    </p:spTree>
    <p:extLst>
      <p:ext uri="{BB962C8B-B14F-4D97-AF65-F5344CB8AC3E}">
        <p14:creationId xmlns="" xmlns:p14="http://schemas.microsoft.com/office/powerpoint/2010/main" val="9891636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219200"/>
          </a:xfrm>
        </p:spPr>
        <p:txBody>
          <a:bodyPr>
            <a:normAutofit/>
          </a:bodyPr>
          <a:lstStyle/>
          <a:p>
            <a:r>
              <a:rPr lang="en-US" sz="3600" dirty="0" smtClean="0">
                <a:solidFill>
                  <a:schemeClr val="bg1"/>
                </a:solidFill>
              </a:rPr>
              <a:t>Flight Day</a:t>
            </a:r>
            <a:endParaRPr lang="en-US" sz="36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43000" y="1057275"/>
            <a:ext cx="685800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143000" y="6324600"/>
            <a:ext cx="6858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i="1" dirty="0" smtClean="0"/>
              <a:t>Inflation of the Balloon for Flight</a:t>
            </a:r>
            <a:endParaRPr lang="en-US" i="1" dirty="0"/>
          </a:p>
        </p:txBody>
      </p:sp>
    </p:spTree>
    <p:extLst>
      <p:ext uri="{BB962C8B-B14F-4D97-AF65-F5344CB8AC3E}">
        <p14:creationId xmlns="" xmlns:p14="http://schemas.microsoft.com/office/powerpoint/2010/main" val="1639154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457200" y="-152400"/>
            <a:ext cx="8229600" cy="1143000"/>
          </a:xfrm>
        </p:spPr>
        <p:txBody>
          <a:bodyPr/>
          <a:lstStyle/>
          <a:p>
            <a:r>
              <a:rPr lang="en-US" dirty="0" smtClean="0">
                <a:solidFill>
                  <a:schemeClr val="bg1"/>
                </a:solidFill>
                <a:ea typeface="ＭＳ Ｐゴシック" pitchFamily="34" charset="-128"/>
              </a:rPr>
              <a:t>Schedule</a:t>
            </a:r>
          </a:p>
        </p:txBody>
      </p:sp>
      <p:sp>
        <p:nvSpPr>
          <p:cNvPr id="3" name="Content Placeholder 2"/>
          <p:cNvSpPr>
            <a:spLocks noGrp="1"/>
          </p:cNvSpPr>
          <p:nvPr>
            <p:ph idx="1"/>
          </p:nvPr>
        </p:nvSpPr>
        <p:spPr>
          <a:xfrm>
            <a:off x="457200" y="838200"/>
            <a:ext cx="8229600" cy="5803900"/>
          </a:xfrm>
          <a:solidFill>
            <a:schemeClr val="tx1"/>
          </a:solidFill>
          <a:ln w="38100" cap="flat">
            <a:solidFill>
              <a:schemeClr val="bg1"/>
            </a:solidFill>
            <a:miter lim="800000"/>
            <a:headEnd/>
            <a:tailEnd/>
          </a:ln>
          <a:effectLst>
            <a:outerShdw blurRad="40000" dist="20000" dir="5400000" rotWithShape="0">
              <a:srgbClr val="000000">
                <a:alpha val="37999"/>
              </a:srgbClr>
            </a:outerShdw>
          </a:effectLst>
        </p:spPr>
        <p:txBody>
          <a:bodyPr numCol="2">
            <a:normAutofit fontScale="25000" lnSpcReduction="20000"/>
          </a:bodyPr>
          <a:lstStyle/>
          <a:p>
            <a:pPr lvl="0"/>
            <a:r>
              <a:rPr lang="en-US" sz="5800" dirty="0" smtClean="0">
                <a:solidFill>
                  <a:schemeClr val="bg1"/>
                </a:solidFill>
              </a:rPr>
              <a:t>Week of Tuesday</a:t>
            </a:r>
            <a:r>
              <a:rPr lang="en-US" sz="5800" dirty="0">
                <a:solidFill>
                  <a:schemeClr val="bg1"/>
                </a:solidFill>
              </a:rPr>
              <a:t>, September 27, 2011</a:t>
            </a:r>
          </a:p>
          <a:p>
            <a:pPr lvl="1"/>
            <a:r>
              <a:rPr lang="en-US" sz="5800" dirty="0">
                <a:solidFill>
                  <a:schemeClr val="bg1"/>
                </a:solidFill>
              </a:rPr>
              <a:t>Finish heater circuit</a:t>
            </a:r>
          </a:p>
          <a:p>
            <a:pPr lvl="1"/>
            <a:r>
              <a:rPr lang="en-US" sz="5800" dirty="0">
                <a:solidFill>
                  <a:schemeClr val="bg1"/>
                </a:solidFill>
              </a:rPr>
              <a:t>Make contact with biology department</a:t>
            </a:r>
          </a:p>
          <a:p>
            <a:pPr lvl="0"/>
            <a:r>
              <a:rPr lang="en-US" sz="5800" dirty="0" smtClean="0">
                <a:solidFill>
                  <a:schemeClr val="bg1"/>
                </a:solidFill>
              </a:rPr>
              <a:t>Week of Tuesday</a:t>
            </a:r>
            <a:r>
              <a:rPr lang="en-US" sz="5800" dirty="0">
                <a:solidFill>
                  <a:schemeClr val="bg1"/>
                </a:solidFill>
              </a:rPr>
              <a:t>, October 4, 2011</a:t>
            </a:r>
          </a:p>
          <a:p>
            <a:pPr lvl="1"/>
            <a:r>
              <a:rPr lang="en-US" sz="5800" dirty="0">
                <a:solidFill>
                  <a:schemeClr val="bg1"/>
                </a:solidFill>
              </a:rPr>
              <a:t>Weather station and BalloonSat Easy built</a:t>
            </a:r>
          </a:p>
          <a:p>
            <a:pPr lvl="1"/>
            <a:r>
              <a:rPr lang="en-US" sz="5800" dirty="0">
                <a:solidFill>
                  <a:schemeClr val="bg1"/>
                </a:solidFill>
              </a:rPr>
              <a:t>Main payload box constructed</a:t>
            </a:r>
          </a:p>
          <a:p>
            <a:pPr lvl="0"/>
            <a:r>
              <a:rPr lang="en-US" sz="5800" dirty="0" smtClean="0">
                <a:solidFill>
                  <a:schemeClr val="bg1"/>
                </a:solidFill>
              </a:rPr>
              <a:t>Week of Tuesday</a:t>
            </a:r>
            <a:r>
              <a:rPr lang="en-US" sz="5800" dirty="0">
                <a:solidFill>
                  <a:schemeClr val="bg1"/>
                </a:solidFill>
              </a:rPr>
              <a:t>, October 11, 2011</a:t>
            </a:r>
          </a:p>
          <a:p>
            <a:pPr lvl="1"/>
            <a:r>
              <a:rPr lang="en-US" sz="5800" dirty="0">
                <a:solidFill>
                  <a:schemeClr val="bg1"/>
                </a:solidFill>
              </a:rPr>
              <a:t>Obtain shielding for petri dishes</a:t>
            </a:r>
          </a:p>
          <a:p>
            <a:pPr lvl="1"/>
            <a:r>
              <a:rPr lang="en-US" sz="5800" dirty="0">
                <a:solidFill>
                  <a:schemeClr val="bg1"/>
                </a:solidFill>
              </a:rPr>
              <a:t>Make definite contact with an advisor within the biology </a:t>
            </a:r>
            <a:r>
              <a:rPr lang="en-US" sz="5800" dirty="0" smtClean="0">
                <a:solidFill>
                  <a:schemeClr val="bg1"/>
                </a:solidFill>
              </a:rPr>
              <a:t>department</a:t>
            </a:r>
          </a:p>
          <a:p>
            <a:r>
              <a:rPr lang="en-US" sz="5800" dirty="0" smtClean="0">
                <a:solidFill>
                  <a:schemeClr val="bg1"/>
                </a:solidFill>
              </a:rPr>
              <a:t>Friday, October 14, 2011</a:t>
            </a:r>
          </a:p>
          <a:p>
            <a:pPr lvl="1"/>
            <a:r>
              <a:rPr lang="en-US" sz="5800" dirty="0" smtClean="0">
                <a:solidFill>
                  <a:schemeClr val="bg1"/>
                </a:solidFill>
              </a:rPr>
              <a:t>Turn in Revision A of documentation</a:t>
            </a:r>
            <a:endParaRPr lang="en-US" sz="5800" dirty="0">
              <a:solidFill>
                <a:schemeClr val="bg1"/>
              </a:solidFill>
            </a:endParaRPr>
          </a:p>
          <a:p>
            <a:pPr lvl="0"/>
            <a:r>
              <a:rPr lang="en-US" sz="5800" dirty="0" smtClean="0">
                <a:solidFill>
                  <a:schemeClr val="bg1"/>
                </a:solidFill>
              </a:rPr>
              <a:t>Week of Tuesday</a:t>
            </a:r>
            <a:r>
              <a:rPr lang="en-US" sz="5800" dirty="0">
                <a:solidFill>
                  <a:schemeClr val="bg1"/>
                </a:solidFill>
              </a:rPr>
              <a:t>, October 18, 2011</a:t>
            </a:r>
          </a:p>
          <a:p>
            <a:pPr lvl="1"/>
            <a:r>
              <a:rPr lang="en-US" sz="5800" dirty="0">
                <a:solidFill>
                  <a:schemeClr val="bg1"/>
                </a:solidFill>
              </a:rPr>
              <a:t>Structural integrity of payload box tested</a:t>
            </a:r>
          </a:p>
          <a:p>
            <a:pPr lvl="1"/>
            <a:r>
              <a:rPr lang="en-US" sz="5800" dirty="0">
                <a:solidFill>
                  <a:schemeClr val="bg1"/>
                </a:solidFill>
              </a:rPr>
              <a:t>All soldering projects finished</a:t>
            </a:r>
          </a:p>
          <a:p>
            <a:pPr lvl="1"/>
            <a:r>
              <a:rPr lang="en-US" sz="5800" dirty="0" smtClean="0">
                <a:solidFill>
                  <a:schemeClr val="bg1"/>
                </a:solidFill>
              </a:rPr>
              <a:t>Complete </a:t>
            </a:r>
            <a:r>
              <a:rPr lang="en-US" sz="5800" dirty="0">
                <a:solidFill>
                  <a:schemeClr val="bg1"/>
                </a:solidFill>
              </a:rPr>
              <a:t>programming of flight computers</a:t>
            </a:r>
          </a:p>
          <a:p>
            <a:pPr lvl="0"/>
            <a:r>
              <a:rPr lang="en-US" sz="5800" dirty="0" smtClean="0">
                <a:solidFill>
                  <a:schemeClr val="bg1"/>
                </a:solidFill>
              </a:rPr>
              <a:t>Week of Tuesday</a:t>
            </a:r>
            <a:r>
              <a:rPr lang="en-US" sz="5800" dirty="0">
                <a:solidFill>
                  <a:schemeClr val="bg1"/>
                </a:solidFill>
              </a:rPr>
              <a:t>, October 25, 2011</a:t>
            </a:r>
          </a:p>
          <a:p>
            <a:pPr lvl="1"/>
            <a:r>
              <a:rPr lang="en-US" sz="5800" dirty="0">
                <a:solidFill>
                  <a:schemeClr val="bg1"/>
                </a:solidFill>
              </a:rPr>
              <a:t>All electronics and bacterial testing completed</a:t>
            </a:r>
          </a:p>
          <a:p>
            <a:pPr lvl="1"/>
            <a:r>
              <a:rPr lang="en-US" sz="5800" dirty="0" smtClean="0">
                <a:solidFill>
                  <a:schemeClr val="bg1"/>
                </a:solidFill>
              </a:rPr>
              <a:t>Payload/rigging </a:t>
            </a:r>
            <a:r>
              <a:rPr lang="en-US" sz="5800" dirty="0">
                <a:solidFill>
                  <a:schemeClr val="bg1"/>
                </a:solidFill>
              </a:rPr>
              <a:t>fully integrated</a:t>
            </a:r>
          </a:p>
          <a:p>
            <a:pPr lvl="0"/>
            <a:r>
              <a:rPr lang="en-US" sz="5800" dirty="0" smtClean="0">
                <a:solidFill>
                  <a:schemeClr val="bg1"/>
                </a:solidFill>
              </a:rPr>
              <a:t>Friday</a:t>
            </a:r>
            <a:r>
              <a:rPr lang="en-US" sz="5800" dirty="0">
                <a:solidFill>
                  <a:schemeClr val="bg1"/>
                </a:solidFill>
              </a:rPr>
              <a:t>, October 28, 2011</a:t>
            </a:r>
          </a:p>
          <a:p>
            <a:pPr lvl="1"/>
            <a:r>
              <a:rPr lang="en-US" sz="5800" dirty="0">
                <a:solidFill>
                  <a:schemeClr val="bg1"/>
                </a:solidFill>
              </a:rPr>
              <a:t>Prepare petri dishes with bacteria samples for flight day</a:t>
            </a:r>
          </a:p>
          <a:p>
            <a:pPr lvl="0"/>
            <a:r>
              <a:rPr lang="en-US" sz="5800" dirty="0" smtClean="0">
                <a:solidFill>
                  <a:schemeClr val="bg1"/>
                </a:solidFill>
              </a:rPr>
              <a:t>Saturday</a:t>
            </a:r>
            <a:r>
              <a:rPr lang="en-US" sz="5800" dirty="0">
                <a:solidFill>
                  <a:schemeClr val="bg1"/>
                </a:solidFill>
              </a:rPr>
              <a:t>, October 29, 2011</a:t>
            </a:r>
          </a:p>
          <a:p>
            <a:pPr lvl="1"/>
            <a:r>
              <a:rPr lang="en-US" sz="5800" dirty="0">
                <a:solidFill>
                  <a:schemeClr val="bg1"/>
                </a:solidFill>
              </a:rPr>
              <a:t>Attend launch</a:t>
            </a:r>
          </a:p>
          <a:p>
            <a:pPr lvl="1"/>
            <a:r>
              <a:rPr lang="en-US" sz="5800" dirty="0">
                <a:solidFill>
                  <a:schemeClr val="bg1"/>
                </a:solidFill>
              </a:rPr>
              <a:t>Isolate and preserve bacteria samples as soon as possible after </a:t>
            </a:r>
            <a:r>
              <a:rPr lang="en-US" sz="5800" dirty="0" smtClean="0">
                <a:solidFill>
                  <a:schemeClr val="bg1"/>
                </a:solidFill>
              </a:rPr>
              <a:t>flight</a:t>
            </a:r>
          </a:p>
          <a:p>
            <a:r>
              <a:rPr lang="en-US" sz="5800" dirty="0" smtClean="0">
                <a:solidFill>
                  <a:schemeClr val="bg1"/>
                </a:solidFill>
              </a:rPr>
              <a:t>Week of Tuesday, November 1, 2011</a:t>
            </a:r>
          </a:p>
          <a:p>
            <a:pPr lvl="1"/>
            <a:r>
              <a:rPr lang="en-US" sz="5800" dirty="0" smtClean="0">
                <a:solidFill>
                  <a:schemeClr val="bg1"/>
                </a:solidFill>
              </a:rPr>
              <a:t>Retrieve data from payload</a:t>
            </a:r>
          </a:p>
          <a:p>
            <a:pPr lvl="1"/>
            <a:r>
              <a:rPr lang="en-US" sz="5800" dirty="0" smtClean="0">
                <a:solidFill>
                  <a:schemeClr val="bg1"/>
                </a:solidFill>
              </a:rPr>
              <a:t>Begin data analysis</a:t>
            </a:r>
          </a:p>
          <a:p>
            <a:r>
              <a:rPr lang="en-US" sz="5800" dirty="0" smtClean="0">
                <a:solidFill>
                  <a:schemeClr val="bg1"/>
                </a:solidFill>
              </a:rPr>
              <a:t>Friday, November 4, 2011</a:t>
            </a:r>
          </a:p>
          <a:p>
            <a:pPr lvl="1"/>
            <a:r>
              <a:rPr lang="en-US" sz="5800" dirty="0" smtClean="0">
                <a:solidFill>
                  <a:schemeClr val="bg1"/>
                </a:solidFill>
              </a:rPr>
              <a:t>Turn in Revision B of documentation</a:t>
            </a:r>
          </a:p>
          <a:p>
            <a:r>
              <a:rPr lang="en-US" sz="5800" dirty="0" smtClean="0">
                <a:solidFill>
                  <a:schemeClr val="bg1"/>
                </a:solidFill>
              </a:rPr>
              <a:t>Week of Tuesday, November 8, 2011</a:t>
            </a:r>
          </a:p>
          <a:p>
            <a:pPr lvl="1"/>
            <a:r>
              <a:rPr lang="en-US" sz="5800" dirty="0" smtClean="0">
                <a:solidFill>
                  <a:schemeClr val="bg1"/>
                </a:solidFill>
              </a:rPr>
              <a:t>Continue work on data analysis</a:t>
            </a:r>
          </a:p>
          <a:p>
            <a:pPr lvl="1"/>
            <a:r>
              <a:rPr lang="en-US" sz="5800" dirty="0" smtClean="0">
                <a:solidFill>
                  <a:schemeClr val="bg1"/>
                </a:solidFill>
              </a:rPr>
              <a:t>Create visualizations of data</a:t>
            </a:r>
          </a:p>
          <a:p>
            <a:r>
              <a:rPr lang="en-US" sz="5800" dirty="0" smtClean="0">
                <a:solidFill>
                  <a:schemeClr val="bg1"/>
                </a:solidFill>
              </a:rPr>
              <a:t>Week of Tuesday, November 15, 2011</a:t>
            </a:r>
          </a:p>
          <a:p>
            <a:pPr lvl="1"/>
            <a:r>
              <a:rPr lang="en-US" sz="5800" dirty="0" smtClean="0">
                <a:solidFill>
                  <a:schemeClr val="bg1"/>
                </a:solidFill>
              </a:rPr>
              <a:t>Prepare final team presentation</a:t>
            </a:r>
          </a:p>
          <a:p>
            <a:pPr lvl="1"/>
            <a:r>
              <a:rPr lang="en-US" sz="5800" dirty="0" smtClean="0">
                <a:solidFill>
                  <a:schemeClr val="bg1"/>
                </a:solidFill>
              </a:rPr>
              <a:t>Revise data visualizations</a:t>
            </a:r>
          </a:p>
          <a:p>
            <a:r>
              <a:rPr lang="en-US" sz="5800" dirty="0" smtClean="0">
                <a:solidFill>
                  <a:schemeClr val="accent6">
                    <a:lumMod val="75000"/>
                  </a:schemeClr>
                </a:solidFill>
              </a:rPr>
              <a:t>Week of Tuesday, November 22, 2011</a:t>
            </a:r>
          </a:p>
          <a:p>
            <a:pPr lvl="1"/>
            <a:r>
              <a:rPr lang="en-US" sz="5800" dirty="0" smtClean="0">
                <a:solidFill>
                  <a:schemeClr val="accent6">
                    <a:lumMod val="75000"/>
                  </a:schemeClr>
                </a:solidFill>
              </a:rPr>
              <a:t>Give Final Team Presentation</a:t>
            </a:r>
          </a:p>
          <a:p>
            <a:pPr lvl="1"/>
            <a:r>
              <a:rPr lang="en-US" sz="5800" dirty="0" smtClean="0">
                <a:solidFill>
                  <a:schemeClr val="accent6">
                    <a:lumMod val="75000"/>
                  </a:schemeClr>
                </a:solidFill>
              </a:rPr>
              <a:t>Continue data analysis</a:t>
            </a:r>
          </a:p>
          <a:p>
            <a:r>
              <a:rPr lang="en-US" sz="5800" dirty="0" smtClean="0">
                <a:solidFill>
                  <a:schemeClr val="accent6">
                    <a:lumMod val="75000"/>
                  </a:schemeClr>
                </a:solidFill>
              </a:rPr>
              <a:t>Week of Tuesday, November 29, 2011 </a:t>
            </a:r>
          </a:p>
          <a:p>
            <a:pPr lvl="1"/>
            <a:r>
              <a:rPr lang="en-US" sz="5800" dirty="0" smtClean="0">
                <a:solidFill>
                  <a:schemeClr val="accent6">
                    <a:lumMod val="75000"/>
                  </a:schemeClr>
                </a:solidFill>
              </a:rPr>
              <a:t>Finish final data analysis</a:t>
            </a:r>
          </a:p>
          <a:p>
            <a:r>
              <a:rPr lang="en-US" sz="5800" dirty="0" smtClean="0">
                <a:solidFill>
                  <a:schemeClr val="accent6">
                    <a:lumMod val="75000"/>
                  </a:schemeClr>
                </a:solidFill>
              </a:rPr>
              <a:t>Friday, December 2, 2011</a:t>
            </a:r>
          </a:p>
          <a:p>
            <a:pPr lvl="1"/>
            <a:r>
              <a:rPr lang="en-US" sz="5800" dirty="0" smtClean="0">
                <a:solidFill>
                  <a:schemeClr val="accent6">
                    <a:lumMod val="75000"/>
                  </a:schemeClr>
                </a:solidFill>
              </a:rPr>
              <a:t>Turn in Revision C of documentation</a:t>
            </a:r>
          </a:p>
          <a:p>
            <a:r>
              <a:rPr lang="en-US" sz="5800" dirty="0" smtClean="0">
                <a:solidFill>
                  <a:schemeClr val="accent6">
                    <a:lumMod val="75000"/>
                  </a:schemeClr>
                </a:solidFill>
              </a:rPr>
              <a:t>Week of Tuesday, December 6, 2011</a:t>
            </a:r>
          </a:p>
          <a:p>
            <a:pPr lvl="1"/>
            <a:r>
              <a:rPr lang="en-US" sz="5800" dirty="0" smtClean="0">
                <a:solidFill>
                  <a:schemeClr val="accent6">
                    <a:lumMod val="75000"/>
                  </a:schemeClr>
                </a:solidFill>
              </a:rPr>
              <a:t>Prepare display for public viewing</a:t>
            </a:r>
          </a:p>
          <a:p>
            <a:r>
              <a:rPr lang="en-US" sz="5800" dirty="0" smtClean="0">
                <a:solidFill>
                  <a:schemeClr val="accent6">
                    <a:lumMod val="75000"/>
                  </a:schemeClr>
                </a:solidFill>
              </a:rPr>
              <a:t>Tuesday, December 13, 2011</a:t>
            </a:r>
          </a:p>
          <a:p>
            <a:pPr lvl="1"/>
            <a:r>
              <a:rPr lang="en-US" sz="5800" dirty="0" smtClean="0">
                <a:solidFill>
                  <a:schemeClr val="accent6">
                    <a:lumMod val="75000"/>
                  </a:schemeClr>
                </a:solidFill>
              </a:rPr>
              <a:t>Give final poster presentation to public</a:t>
            </a:r>
          </a:p>
          <a:p>
            <a:pPr lvl="1"/>
            <a:endParaRPr lang="en-US" sz="5600" dirty="0" smtClean="0">
              <a:solidFill>
                <a:schemeClr val="accent2"/>
              </a:solidFill>
            </a:endParaRPr>
          </a:p>
          <a:p>
            <a:pPr lvl="1"/>
            <a:endParaRPr lang="en-US" dirty="0" smtClean="0">
              <a:solidFill>
                <a:schemeClr val="accent2"/>
              </a:solidFill>
            </a:endParaRPr>
          </a:p>
          <a:p>
            <a:endParaRPr lang="en-US" dirty="0">
              <a:solidFill>
                <a:schemeClr val="accent2"/>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219200"/>
          </a:xfrm>
        </p:spPr>
        <p:txBody>
          <a:bodyPr>
            <a:normAutofit/>
          </a:bodyPr>
          <a:lstStyle/>
          <a:p>
            <a:r>
              <a:rPr lang="en-US" sz="3600" dirty="0" smtClean="0">
                <a:solidFill>
                  <a:schemeClr val="bg1"/>
                </a:solidFill>
              </a:rPr>
              <a:t>Flight Day</a:t>
            </a:r>
            <a:endParaRPr lang="en-US" sz="36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43000" y="1057275"/>
            <a:ext cx="685800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143000" y="6324600"/>
            <a:ext cx="6858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i="1" dirty="0" smtClean="0"/>
              <a:t>Beginning Assembly of Payload Stack</a:t>
            </a:r>
            <a:endParaRPr lang="en-US" i="1" dirty="0"/>
          </a:p>
        </p:txBody>
      </p:sp>
    </p:spTree>
    <p:extLst>
      <p:ext uri="{BB962C8B-B14F-4D97-AF65-F5344CB8AC3E}">
        <p14:creationId xmlns="" xmlns:p14="http://schemas.microsoft.com/office/powerpoint/2010/main" val="24541051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219200"/>
          </a:xfrm>
        </p:spPr>
        <p:txBody>
          <a:bodyPr>
            <a:normAutofit/>
          </a:bodyPr>
          <a:lstStyle/>
          <a:p>
            <a:r>
              <a:rPr lang="en-US" sz="3600" dirty="0" smtClean="0">
                <a:solidFill>
                  <a:schemeClr val="bg1"/>
                </a:solidFill>
              </a:rPr>
              <a:t>Flight Day</a:t>
            </a:r>
            <a:endParaRPr lang="en-US" sz="3600" dirty="0">
              <a:solidFill>
                <a:schemeClr val="bg1"/>
              </a:solidFill>
            </a:endParaRPr>
          </a:p>
        </p:txBody>
      </p:sp>
      <p:sp>
        <p:nvSpPr>
          <p:cNvPr id="6" name="TextBox 5"/>
          <p:cNvSpPr txBox="1"/>
          <p:nvPr/>
        </p:nvSpPr>
        <p:spPr>
          <a:xfrm>
            <a:off x="1143000" y="6324600"/>
            <a:ext cx="6858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i="1" dirty="0" smtClean="0"/>
              <a:t>Release of the Balloon</a:t>
            </a:r>
            <a:endParaRPr lang="en-US" i="1" dirty="0"/>
          </a:p>
        </p:txBody>
      </p:sp>
      <p:pic>
        <p:nvPicPr>
          <p:cNvPr id="3" name="convertedflight.avi">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 xmlns:p14="http://schemas.microsoft.com/office/powerpoint/2010/main" val="245410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Flight Day</a:t>
            </a:r>
            <a:endParaRPr lang="en-US" sz="3600" dirty="0">
              <a:solidFill>
                <a:schemeClr val="bg1"/>
              </a:solidFill>
            </a:endParaRPr>
          </a:p>
        </p:txBody>
      </p:sp>
      <p:sp>
        <p:nvSpPr>
          <p:cNvPr id="4" name="TextBox 3"/>
          <p:cNvSpPr txBox="1"/>
          <p:nvPr/>
        </p:nvSpPr>
        <p:spPr>
          <a:xfrm>
            <a:off x="228600" y="1066800"/>
            <a:ext cx="8686800" cy="549381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742950" lvl="1" indent="-285750">
              <a:buFont typeface="Arial" pitchFamily="34" charset="0"/>
              <a:buChar char="•"/>
            </a:pPr>
            <a:r>
              <a:rPr lang="en-US" sz="2700" dirty="0" smtClean="0">
                <a:solidFill>
                  <a:schemeClr val="bg1"/>
                </a:solidFill>
              </a:rPr>
              <a:t>Launch was successful</a:t>
            </a:r>
          </a:p>
          <a:p>
            <a:pPr marL="742950" lvl="1" indent="-285750">
              <a:buFont typeface="Arial" pitchFamily="34" charset="0"/>
              <a:buChar char="•"/>
            </a:pPr>
            <a:r>
              <a:rPr lang="en-US" sz="2700" dirty="0" smtClean="0">
                <a:solidFill>
                  <a:schemeClr val="bg1"/>
                </a:solidFill>
              </a:rPr>
              <a:t>Lost contact with our balloon during the chase</a:t>
            </a:r>
          </a:p>
          <a:p>
            <a:pPr marL="742950" lvl="1" indent="-285750">
              <a:buFont typeface="Arial" pitchFamily="34" charset="0"/>
              <a:buChar char="•"/>
            </a:pPr>
            <a:r>
              <a:rPr lang="en-US" sz="2700" dirty="0" smtClean="0">
                <a:solidFill>
                  <a:schemeClr val="bg1"/>
                </a:solidFill>
              </a:rPr>
              <a:t>Located second balloon</a:t>
            </a:r>
          </a:p>
          <a:p>
            <a:pPr marL="742950" lvl="1" indent="-285750">
              <a:buFont typeface="Arial" pitchFamily="34" charset="0"/>
              <a:buChar char="•"/>
            </a:pPr>
            <a:r>
              <a:rPr lang="en-US" sz="2700" dirty="0" smtClean="0">
                <a:solidFill>
                  <a:schemeClr val="bg1"/>
                </a:solidFill>
              </a:rPr>
              <a:t>Spent afternoon searching for the first balloon</a:t>
            </a:r>
          </a:p>
          <a:p>
            <a:pPr marL="742950" lvl="1" indent="-285750">
              <a:buFont typeface="Arial" pitchFamily="34" charset="0"/>
              <a:buChar char="•"/>
            </a:pPr>
            <a:r>
              <a:rPr lang="en-US" sz="2700" dirty="0" smtClean="0">
                <a:solidFill>
                  <a:schemeClr val="bg1"/>
                </a:solidFill>
              </a:rPr>
              <a:t>First balloon was retrieved once radio contact could once again be made</a:t>
            </a:r>
          </a:p>
          <a:p>
            <a:pPr marL="742950" lvl="1" indent="-285750">
              <a:buFont typeface="Arial" pitchFamily="34" charset="0"/>
              <a:buChar char="•"/>
            </a:pPr>
            <a:r>
              <a:rPr lang="en-US" sz="2700" dirty="0" smtClean="0">
                <a:solidFill>
                  <a:schemeClr val="bg1"/>
                </a:solidFill>
              </a:rPr>
              <a:t>Loss of contact was due to an unusually rough patch in ascent</a:t>
            </a:r>
          </a:p>
          <a:p>
            <a:pPr marL="742950" lvl="1" indent="-285750">
              <a:buFont typeface="Arial" pitchFamily="34" charset="0"/>
              <a:buChar char="•"/>
            </a:pPr>
            <a:r>
              <a:rPr lang="en-US" sz="2700" dirty="0" smtClean="0">
                <a:solidFill>
                  <a:schemeClr val="bg1"/>
                </a:solidFill>
              </a:rPr>
              <a:t>Box was still operating when recovered</a:t>
            </a:r>
          </a:p>
          <a:p>
            <a:pPr marL="742950" lvl="1" indent="-285750">
              <a:buFont typeface="Arial" pitchFamily="34" charset="0"/>
              <a:buChar char="•"/>
            </a:pPr>
            <a:r>
              <a:rPr lang="en-US" sz="2700" dirty="0" smtClean="0">
                <a:solidFill>
                  <a:schemeClr val="bg1"/>
                </a:solidFill>
              </a:rPr>
              <a:t>Shell was pierced by stick, but no visible damage to internals</a:t>
            </a:r>
          </a:p>
          <a:p>
            <a:pPr marL="742950" lvl="1" indent="-285750">
              <a:buFont typeface="Arial" pitchFamily="34" charset="0"/>
              <a:buChar char="•"/>
            </a:pPr>
            <a:r>
              <a:rPr lang="en-US" sz="2700" dirty="0" smtClean="0">
                <a:solidFill>
                  <a:schemeClr val="bg1"/>
                </a:solidFill>
              </a:rPr>
              <a:t>Weather station disconnected from the BalloonSat Easy at some point during the flight</a:t>
            </a:r>
            <a:endParaRPr lang="en-US" sz="2700" dirty="0">
              <a:solidFill>
                <a:schemeClr val="bg1"/>
              </a:solidFill>
            </a:endParaRPr>
          </a:p>
        </p:txBody>
      </p:sp>
    </p:spTree>
    <p:extLst>
      <p:ext uri="{BB962C8B-B14F-4D97-AF65-F5344CB8AC3E}">
        <p14:creationId xmlns="" xmlns:p14="http://schemas.microsoft.com/office/powerpoint/2010/main" val="38009275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1470025"/>
          </a:xfrm>
        </p:spPr>
        <p:txBody>
          <a:bodyPr>
            <a:noAutofit/>
          </a:bodyPr>
          <a:lstStyle/>
          <a:p>
            <a:r>
              <a:rPr lang="en-US" sz="9600" dirty="0" smtClean="0">
                <a:solidFill>
                  <a:schemeClr val="bg1"/>
                </a:solidFill>
              </a:rPr>
              <a:t>Science Results</a:t>
            </a:r>
            <a:endParaRPr lang="en-US" sz="9600" dirty="0">
              <a:solidFill>
                <a:schemeClr val="bg1"/>
              </a:solidFill>
            </a:endParaRPr>
          </a:p>
        </p:txBody>
      </p:sp>
    </p:spTree>
    <p:extLst>
      <p:ext uri="{BB962C8B-B14F-4D97-AF65-F5344CB8AC3E}">
        <p14:creationId xmlns="" xmlns:p14="http://schemas.microsoft.com/office/powerpoint/2010/main" val="17027408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Path of Flight</a:t>
            </a:r>
            <a:endParaRPr lang="en-US" sz="3600" dirty="0">
              <a:solidFill>
                <a:schemeClr val="bg1"/>
              </a:solidFill>
            </a:endParaRPr>
          </a:p>
        </p:txBody>
      </p:sp>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27200" y="1371600"/>
            <a:ext cx="58928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937627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Altitude of Flight</a:t>
            </a:r>
            <a:endParaRPr lang="en-US" sz="3600"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676400" y="1219198"/>
            <a:ext cx="5867400" cy="51138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655567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Flight Petri Dishes</a:t>
            </a:r>
            <a:endParaRPr lang="en-US" sz="360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52425" y="2171700"/>
            <a:ext cx="3810000"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05400" y="2171700"/>
            <a:ext cx="3810000"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p:cNvSpPr txBox="1">
            <a:spLocks/>
          </p:cNvSpPr>
          <p:nvPr/>
        </p:nvSpPr>
        <p:spPr bwMode="auto">
          <a:xfrm>
            <a:off x="352425" y="1066799"/>
            <a:ext cx="3810000" cy="102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solidFill>
                  <a:schemeClr val="bg1"/>
                </a:solidFill>
              </a:rPr>
              <a:t>Unshielded</a:t>
            </a:r>
            <a:endParaRPr lang="en-US" sz="3600" dirty="0">
              <a:solidFill>
                <a:schemeClr val="bg1"/>
              </a:solidFill>
            </a:endParaRPr>
          </a:p>
        </p:txBody>
      </p:sp>
      <p:sp>
        <p:nvSpPr>
          <p:cNvPr id="7" name="Title 1"/>
          <p:cNvSpPr txBox="1">
            <a:spLocks/>
          </p:cNvSpPr>
          <p:nvPr/>
        </p:nvSpPr>
        <p:spPr bwMode="auto">
          <a:xfrm>
            <a:off x="5105400" y="1142999"/>
            <a:ext cx="3810000" cy="102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solidFill>
                  <a:schemeClr val="bg1"/>
                </a:solidFill>
              </a:rPr>
              <a:t>Shielded</a:t>
            </a:r>
            <a:endParaRPr lang="en-US" sz="3600" dirty="0">
              <a:solidFill>
                <a:schemeClr val="bg1"/>
              </a:solidFill>
            </a:endParaRPr>
          </a:p>
        </p:txBody>
      </p:sp>
    </p:spTree>
    <p:extLst>
      <p:ext uri="{BB962C8B-B14F-4D97-AF65-F5344CB8AC3E}">
        <p14:creationId xmlns="" xmlns:p14="http://schemas.microsoft.com/office/powerpoint/2010/main" val="18043111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Control Petri Dishes</a:t>
            </a:r>
            <a:endParaRPr lang="en-US" sz="3600" dirty="0">
              <a:solidFill>
                <a:schemeClr val="bg1"/>
              </a:solidFill>
            </a:endParaRPr>
          </a:p>
        </p:txBody>
      </p:sp>
      <p:pic>
        <p:nvPicPr>
          <p:cNvPr id="3" name="Picture 2"/>
          <p:cNvPicPr>
            <a:picLocks noChangeAspect="1"/>
          </p:cNvPicPr>
          <p:nvPr/>
        </p:nvPicPr>
        <p:blipFill rotWithShape="1">
          <a:blip r:embed="rId2" cstate="print">
            <a:extLst>
              <a:ext uri="{28A0092B-C50C-407E-A947-70E740481C1C}">
                <a14:useLocalDpi xmlns="" xmlns:a14="http://schemas.microsoft.com/office/drawing/2010/main" val="0"/>
              </a:ext>
            </a:extLst>
          </a:blip>
          <a:srcRect/>
          <a:stretch/>
        </p:blipFill>
        <p:spPr>
          <a:xfrm>
            <a:off x="352424" y="2410492"/>
            <a:ext cx="3914775" cy="2466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3" cstate="print">
            <a:extLst>
              <a:ext uri="{28A0092B-C50C-407E-A947-70E740481C1C}">
                <a14:useLocalDpi xmlns="" xmlns:a14="http://schemas.microsoft.com/office/drawing/2010/main" val="0"/>
              </a:ext>
            </a:extLst>
          </a:blip>
          <a:srcRect/>
          <a:stretch/>
        </p:blipFill>
        <p:spPr>
          <a:xfrm>
            <a:off x="4626169" y="2410492"/>
            <a:ext cx="4289232" cy="2466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p:cNvSpPr txBox="1">
            <a:spLocks/>
          </p:cNvSpPr>
          <p:nvPr/>
        </p:nvSpPr>
        <p:spPr bwMode="auto">
          <a:xfrm>
            <a:off x="352425" y="1066799"/>
            <a:ext cx="3810000" cy="102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solidFill>
                  <a:schemeClr val="bg1"/>
                </a:solidFill>
              </a:rPr>
              <a:t>Unshielded</a:t>
            </a:r>
            <a:endParaRPr lang="en-US" sz="3600" dirty="0">
              <a:solidFill>
                <a:schemeClr val="bg1"/>
              </a:solidFill>
            </a:endParaRPr>
          </a:p>
        </p:txBody>
      </p:sp>
      <p:sp>
        <p:nvSpPr>
          <p:cNvPr id="7" name="Title 1"/>
          <p:cNvSpPr txBox="1">
            <a:spLocks/>
          </p:cNvSpPr>
          <p:nvPr/>
        </p:nvSpPr>
        <p:spPr bwMode="auto">
          <a:xfrm>
            <a:off x="5105400" y="1142999"/>
            <a:ext cx="3810000" cy="102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solidFill>
                  <a:schemeClr val="bg1"/>
                </a:solidFill>
              </a:rPr>
              <a:t>Shielded</a:t>
            </a:r>
            <a:endParaRPr lang="en-US" sz="3600" dirty="0">
              <a:solidFill>
                <a:schemeClr val="bg1"/>
              </a:solidFill>
            </a:endParaRPr>
          </a:p>
        </p:txBody>
      </p:sp>
    </p:spTree>
    <p:extLst>
      <p:ext uri="{BB962C8B-B14F-4D97-AF65-F5344CB8AC3E}">
        <p14:creationId xmlns="" xmlns:p14="http://schemas.microsoft.com/office/powerpoint/2010/main" val="19643285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HOBO Results</a:t>
            </a:r>
            <a:endParaRPr lang="en-US" sz="36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14400" y="1335088"/>
            <a:ext cx="7396938" cy="5065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08166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HOBO Results</a:t>
            </a:r>
            <a:endParaRPr lang="en-US" sz="3600"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14400" y="1335087"/>
            <a:ext cx="7391400" cy="51525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45883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endParaRPr lang="en-US" dirty="0" smtClean="0">
              <a:ea typeface="ＭＳ Ｐゴシック" pitchFamily="34" charset="-128"/>
            </a:endParaRP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271599599"/>
              </p:ext>
            </p:extLst>
          </p:nvPr>
        </p:nvGraphicFramePr>
        <p:xfrm>
          <a:off x="76200" y="76200"/>
          <a:ext cx="89916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201005" y="5562600"/>
            <a:ext cx="828505" cy="866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233197" y="381000"/>
            <a:ext cx="834603" cy="866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9" cstate="print">
            <a:extLst>
              <a:ext uri="{BEBA8EAE-BF5A-486C-A8C5-ECC9F3942E4B}">
                <a14:imgProps xmlns="" xmlns:a14="http://schemas.microsoft.com/office/drawing/2010/main">
                  <a14:imgLayer r:embed="rId11">
                    <a14:imgEffect>
                      <a14:sharpenSoften amount="50000"/>
                    </a14:imgEffect>
                    <a14:imgEffect>
                      <a14:brightnessContrast bright="-20000" contrast="40000"/>
                    </a14:imgEffect>
                  </a14:imgLayer>
                </a14:imgProps>
              </a:ext>
              <a:ext uri="{28A0092B-C50C-407E-A947-70E740481C1C}">
                <a14:useLocalDpi xmlns="" xmlns:a14="http://schemas.microsoft.com/office/drawing/2010/main" val="0"/>
              </a:ext>
            </a:extLst>
          </a:blip>
          <a:stretch>
            <a:fillRect/>
          </a:stretch>
        </p:blipFill>
        <p:spPr>
          <a:xfrm>
            <a:off x="8201005" y="3886200"/>
            <a:ext cx="809486" cy="840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8229600" y="2126307"/>
            <a:ext cx="752296" cy="854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76200" y="2999271"/>
            <a:ext cx="852488" cy="8770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HOBO Results</a:t>
            </a:r>
            <a:endParaRPr lang="en-US" sz="3600"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04874" y="1335088"/>
            <a:ext cx="7366214" cy="5065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880761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HOBO Results</a:t>
            </a:r>
            <a:endParaRPr lang="en-US" sz="3600" dirty="0">
              <a:solidFill>
                <a:schemeClr val="bg1"/>
              </a:solidFill>
            </a:endParaRPr>
          </a:p>
        </p:txBody>
      </p:sp>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90599" y="1219200"/>
            <a:ext cx="7272591"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283529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StratoStar Results</a:t>
            </a:r>
            <a:endParaRPr lang="en-US" sz="3600" dirty="0">
              <a:solidFill>
                <a:schemeClr val="bg1"/>
              </a:solidFill>
            </a:endParaRPr>
          </a:p>
        </p:txBody>
      </p:sp>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4800" y="1276350"/>
            <a:ext cx="8579815" cy="5124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064643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StratoStar Results</a:t>
            </a:r>
            <a:endParaRPr lang="en-US" sz="3600"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33400" y="1600200"/>
            <a:ext cx="8118522" cy="4419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892495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StratoStar Results</a:t>
            </a:r>
            <a:endParaRPr lang="en-US" sz="3600" dirty="0">
              <a:solidFill>
                <a:schemeClr val="bg1"/>
              </a:solidFill>
            </a:endParaRPr>
          </a:p>
        </p:txBody>
      </p:sp>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5800" y="1331525"/>
            <a:ext cx="7772400" cy="49930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750768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StratoStar Results</a:t>
            </a:r>
            <a:endParaRPr lang="en-US" sz="3600" dirty="0">
              <a:solidFill>
                <a:schemeClr val="bg1"/>
              </a:solidFill>
            </a:endParaRPr>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62000" y="1200062"/>
            <a:ext cx="7696200" cy="5048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210682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Geiger Counter Results</a:t>
            </a:r>
            <a:endParaRPr lang="en-US" sz="3600" dirty="0">
              <a:solidFill>
                <a:schemeClr val="bg1"/>
              </a:solidFill>
            </a:endParaRPr>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90600" y="1295400"/>
            <a:ext cx="7188726" cy="510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08781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7723"/>
            <a:ext cx="7772400" cy="1470025"/>
          </a:xfrm>
        </p:spPr>
        <p:txBody>
          <a:bodyPr/>
          <a:lstStyle/>
          <a:p>
            <a:r>
              <a:rPr lang="en-US" dirty="0" smtClean="0">
                <a:solidFill>
                  <a:schemeClr val="bg1"/>
                </a:solidFill>
              </a:rPr>
              <a:t>Picture Analysis</a:t>
            </a:r>
            <a:endParaRPr lang="en-US" dirty="0">
              <a:solidFill>
                <a:schemeClr val="bg1"/>
              </a:solidFill>
            </a:endParaRPr>
          </a:p>
        </p:txBody>
      </p:sp>
      <p:pic>
        <p:nvPicPr>
          <p:cNvPr id="1025" name="Picture 1" descr="G:\Landmarked\IMG_1351 Marked.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86200" y="2057152"/>
            <a:ext cx="4876800" cy="3657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455691" y="1310223"/>
            <a:ext cx="3276600" cy="526297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285750" indent="-285750">
              <a:buFont typeface="Arial" pitchFamily="34" charset="0"/>
              <a:buChar char="•"/>
            </a:pPr>
            <a:r>
              <a:rPr lang="en-US" sz="2400" dirty="0" smtClean="0">
                <a:solidFill>
                  <a:schemeClr val="bg1"/>
                </a:solidFill>
              </a:rPr>
              <a:t>Find a picture</a:t>
            </a:r>
          </a:p>
          <a:p>
            <a:pPr marL="285750" indent="-285750">
              <a:buFont typeface="Arial" pitchFamily="34" charset="0"/>
              <a:buChar char="•"/>
            </a:pPr>
            <a:r>
              <a:rPr lang="en-US" sz="2400" dirty="0" smtClean="0">
                <a:solidFill>
                  <a:schemeClr val="bg1"/>
                </a:solidFill>
              </a:rPr>
              <a:t>Find the time</a:t>
            </a:r>
          </a:p>
          <a:p>
            <a:pPr marL="285750" indent="-285750">
              <a:buFont typeface="Arial" pitchFamily="34" charset="0"/>
              <a:buChar char="•"/>
            </a:pPr>
            <a:r>
              <a:rPr lang="en-US" sz="2400" dirty="0" smtClean="0">
                <a:solidFill>
                  <a:schemeClr val="bg1"/>
                </a:solidFill>
              </a:rPr>
              <a:t>Find the balloon position</a:t>
            </a:r>
          </a:p>
          <a:p>
            <a:pPr marL="285750" indent="-285750">
              <a:buFont typeface="Arial" pitchFamily="34" charset="0"/>
              <a:buChar char="•"/>
            </a:pPr>
            <a:r>
              <a:rPr lang="en-US" sz="2400" dirty="0" smtClean="0">
                <a:solidFill>
                  <a:schemeClr val="bg1"/>
                </a:solidFill>
              </a:rPr>
              <a:t>Choose a reference</a:t>
            </a:r>
          </a:p>
          <a:p>
            <a:pPr marL="285750" indent="-285750">
              <a:buFont typeface="Arial" pitchFamily="34" charset="0"/>
              <a:buChar char="•"/>
            </a:pPr>
            <a:r>
              <a:rPr lang="en-US" sz="2400" dirty="0" smtClean="0">
                <a:solidFill>
                  <a:schemeClr val="bg1"/>
                </a:solidFill>
              </a:rPr>
              <a:t>Find reference coordinates</a:t>
            </a:r>
          </a:p>
          <a:p>
            <a:pPr marL="285750" indent="-285750">
              <a:buFont typeface="Arial" pitchFamily="34" charset="0"/>
              <a:buChar char="•"/>
            </a:pPr>
            <a:r>
              <a:rPr lang="en-US" sz="2400" dirty="0" smtClean="0">
                <a:solidFill>
                  <a:schemeClr val="bg1"/>
                </a:solidFill>
              </a:rPr>
              <a:t>Use </a:t>
            </a:r>
            <a:r>
              <a:rPr lang="en-US" sz="2400" dirty="0" smtClean="0">
                <a:solidFill>
                  <a:schemeClr val="bg1"/>
                </a:solidFill>
                <a:hlinkClick r:id="rId3"/>
              </a:rPr>
              <a:t>http://www.movable-type.co.uk/scripts/latlong.html</a:t>
            </a:r>
            <a:r>
              <a:rPr lang="en-US" sz="2400" dirty="0" smtClean="0">
                <a:solidFill>
                  <a:schemeClr val="bg1"/>
                </a:solidFill>
              </a:rPr>
              <a:t> to get the distance</a:t>
            </a:r>
          </a:p>
          <a:p>
            <a:pPr marL="285750" indent="-285750">
              <a:buFont typeface="Arial" pitchFamily="34" charset="0"/>
              <a:buChar char="•"/>
            </a:pPr>
            <a:r>
              <a:rPr lang="en-US" sz="2400" dirty="0" smtClean="0">
                <a:solidFill>
                  <a:schemeClr val="bg1"/>
                </a:solidFill>
              </a:rPr>
              <a:t>Find the altitude</a:t>
            </a:r>
          </a:p>
          <a:p>
            <a:pPr marL="285750" indent="-285750">
              <a:buFont typeface="Arial" pitchFamily="34" charset="0"/>
              <a:buChar char="•"/>
            </a:pPr>
            <a:r>
              <a:rPr lang="en-US" sz="2400" dirty="0" smtClean="0">
                <a:solidFill>
                  <a:schemeClr val="bg1"/>
                </a:solidFill>
              </a:rPr>
              <a:t>Calculate angle</a:t>
            </a:r>
          </a:p>
        </p:txBody>
      </p:sp>
      <p:sp>
        <p:nvSpPr>
          <p:cNvPr id="7" name="TextBox 6"/>
          <p:cNvSpPr txBox="1"/>
          <p:nvPr/>
        </p:nvSpPr>
        <p:spPr>
          <a:xfrm>
            <a:off x="7979875" y="5956756"/>
            <a:ext cx="762000" cy="215444"/>
          </a:xfrm>
          <a:prstGeom prst="rect">
            <a:avLst/>
          </a:prstGeom>
          <a:noFill/>
        </p:spPr>
        <p:txBody>
          <a:bodyPr wrap="square" rtlCol="0">
            <a:spAutoFit/>
          </a:bodyPr>
          <a:lstStyle/>
          <a:p>
            <a:r>
              <a:rPr lang="en-US" sz="800" dirty="0" smtClean="0"/>
              <a:t>Photo 1345</a:t>
            </a:r>
            <a:endParaRPr lang="en-US" sz="800" dirty="0"/>
          </a:p>
        </p:txBody>
      </p:sp>
    </p:spTree>
    <p:extLst>
      <p:ext uri="{BB962C8B-B14F-4D97-AF65-F5344CB8AC3E}">
        <p14:creationId xmlns="" xmlns:p14="http://schemas.microsoft.com/office/powerpoint/2010/main" val="11956683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0"/>
            <a:ext cx="7772400" cy="1470025"/>
          </a:xfrm>
        </p:spPr>
        <p:txBody>
          <a:bodyPr/>
          <a:lstStyle/>
          <a:p>
            <a:r>
              <a:rPr lang="en-US" dirty="0" smtClean="0">
                <a:solidFill>
                  <a:schemeClr val="bg1"/>
                </a:solidFill>
              </a:rPr>
              <a:t>Picture Analysis</a:t>
            </a:r>
            <a:endParaRPr lang="en-US"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81000" y="685800"/>
            <a:ext cx="3886200" cy="2914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953000" y="685800"/>
            <a:ext cx="3886200" cy="2914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1000" y="3810000"/>
            <a:ext cx="3886200" cy="2914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953000" y="3790950"/>
            <a:ext cx="3886200" cy="2914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40581788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7723"/>
            <a:ext cx="7772400" cy="1470025"/>
          </a:xfrm>
        </p:spPr>
        <p:txBody>
          <a:bodyPr/>
          <a:lstStyle/>
          <a:p>
            <a:r>
              <a:rPr lang="en-US" dirty="0" smtClean="0">
                <a:solidFill>
                  <a:schemeClr val="bg1"/>
                </a:solidFill>
              </a:rPr>
              <a:t>Picture Analysis</a:t>
            </a:r>
            <a:endParaRPr lang="en-US" dirty="0">
              <a:solidFill>
                <a:schemeClr val="bg1"/>
              </a:solidFill>
            </a:endParaRPr>
          </a:p>
        </p:txBody>
      </p:sp>
      <p:graphicFrame>
        <p:nvGraphicFramePr>
          <p:cNvPr id="6" name="Table 5"/>
          <p:cNvGraphicFramePr>
            <a:graphicFrameLocks noGrp="1"/>
          </p:cNvGraphicFramePr>
          <p:nvPr>
            <p:extLst>
              <p:ext uri="{D42A27DB-BD31-4B8C-83A1-F6EECF244321}">
                <p14:modId xmlns="" xmlns:p14="http://schemas.microsoft.com/office/powerpoint/2010/main" val="897826513"/>
              </p:ext>
            </p:extLst>
          </p:nvPr>
        </p:nvGraphicFramePr>
        <p:xfrm>
          <a:off x="468517" y="1295396"/>
          <a:ext cx="8229600" cy="5181606"/>
        </p:xfrm>
        <a:graphic>
          <a:graphicData uri="http://schemas.openxmlformats.org/drawingml/2006/table">
            <a:tbl>
              <a:tblPr>
                <a:tableStyleId>{D7AC3CCA-C797-4891-BE02-D94E43425B78}</a:tableStyleId>
              </a:tblPr>
              <a:tblGrid>
                <a:gridCol w="822960"/>
                <a:gridCol w="822960"/>
                <a:gridCol w="822960"/>
                <a:gridCol w="720203"/>
                <a:gridCol w="914400"/>
                <a:gridCol w="834277"/>
                <a:gridCol w="822960"/>
                <a:gridCol w="822960"/>
                <a:gridCol w="822960"/>
                <a:gridCol w="822960"/>
              </a:tblGrid>
              <a:tr h="575734">
                <a:tc>
                  <a:txBody>
                    <a:bodyPr/>
                    <a:lstStyle/>
                    <a:p>
                      <a:pPr algn="l" fontAlgn="b"/>
                      <a:r>
                        <a:rPr lang="en-US" sz="900" u="none" strike="noStrike" dirty="0">
                          <a:effectLst/>
                        </a:rPr>
                        <a:t>Starting photo</a:t>
                      </a:r>
                      <a:endParaRPr lang="en-US" sz="900" b="0" i="0" u="none" strike="noStrike" dirty="0">
                        <a:solidFill>
                          <a:srgbClr val="000000"/>
                        </a:solidFill>
                        <a:effectLst/>
                        <a:latin typeface="Calibri"/>
                      </a:endParaRPr>
                    </a:p>
                  </a:txBody>
                  <a:tcPr marL="5992" marR="5992" marT="5992" marB="0" anchor="b"/>
                </a:tc>
                <a:tc>
                  <a:txBody>
                    <a:bodyPr/>
                    <a:lstStyle/>
                    <a:p>
                      <a:pPr algn="l" fontAlgn="b"/>
                      <a:r>
                        <a:rPr lang="en-US" sz="900" u="none" strike="noStrike">
                          <a:effectLst/>
                        </a:rPr>
                        <a:t>Time in seconds</a:t>
                      </a:r>
                      <a:endParaRPr lang="en-US" sz="900" b="0" i="0" u="none" strike="noStrike">
                        <a:solidFill>
                          <a:srgbClr val="000000"/>
                        </a:solidFill>
                        <a:effectLst/>
                        <a:latin typeface="Calibri"/>
                      </a:endParaRPr>
                    </a:p>
                  </a:txBody>
                  <a:tcPr marL="5992" marR="5992" marT="5992" marB="0" anchor="b"/>
                </a:tc>
                <a:tc>
                  <a:txBody>
                    <a:bodyPr/>
                    <a:lstStyle/>
                    <a:p>
                      <a:pPr algn="l" fontAlgn="b"/>
                      <a:r>
                        <a:rPr lang="en-US" sz="900" u="none" strike="noStrike">
                          <a:effectLst/>
                        </a:rPr>
                        <a:t>Time in Hours</a:t>
                      </a:r>
                      <a:endParaRPr lang="en-US" sz="900" b="0" i="0" u="none" strike="noStrike">
                        <a:solidFill>
                          <a:srgbClr val="000000"/>
                        </a:solidFill>
                        <a:effectLst/>
                        <a:latin typeface="Calibri"/>
                      </a:endParaRPr>
                    </a:p>
                  </a:txBody>
                  <a:tcPr marL="5992" marR="5992" marT="5992" marB="0" anchor="b"/>
                </a:tc>
                <a:tc>
                  <a:txBody>
                    <a:bodyPr/>
                    <a:lstStyle/>
                    <a:p>
                      <a:pPr algn="l" fontAlgn="b"/>
                      <a:r>
                        <a:rPr lang="en-US" sz="900" u="none" strike="noStrike">
                          <a:effectLst/>
                        </a:rPr>
                        <a:t>Time Normal</a:t>
                      </a:r>
                      <a:endParaRPr lang="en-US" sz="900" b="0" i="0" u="none" strike="noStrike">
                        <a:solidFill>
                          <a:srgbClr val="000000"/>
                        </a:solidFill>
                        <a:effectLst/>
                        <a:latin typeface="Calibri"/>
                      </a:endParaRPr>
                    </a:p>
                  </a:txBody>
                  <a:tcPr marL="5992" marR="5992" marT="5992" marB="0" anchor="b"/>
                </a:tc>
                <a:tc>
                  <a:txBody>
                    <a:bodyPr/>
                    <a:lstStyle/>
                    <a:p>
                      <a:pPr algn="l" fontAlgn="b"/>
                      <a:r>
                        <a:rPr lang="en-US" sz="900" u="none" strike="noStrike" dirty="0" err="1">
                          <a:effectLst/>
                        </a:rPr>
                        <a:t>Lat</a:t>
                      </a:r>
                      <a:r>
                        <a:rPr lang="en-US" sz="900" u="none" strike="noStrike" dirty="0" smtClean="0">
                          <a:effectLst/>
                        </a:rPr>
                        <a:t>, Lon</a:t>
                      </a:r>
                      <a:endParaRPr lang="en-US" sz="900" b="0" i="0" u="none" strike="noStrike" dirty="0">
                        <a:solidFill>
                          <a:srgbClr val="000000"/>
                        </a:solidFill>
                        <a:effectLst/>
                        <a:latin typeface="Calibri"/>
                      </a:endParaRPr>
                    </a:p>
                  </a:txBody>
                  <a:tcPr marL="5992" marR="5992" marT="5992" marB="0" anchor="b"/>
                </a:tc>
                <a:tc>
                  <a:txBody>
                    <a:bodyPr/>
                    <a:lstStyle/>
                    <a:p>
                      <a:pPr algn="l" fontAlgn="b"/>
                      <a:r>
                        <a:rPr lang="en-US" sz="900" u="none" strike="noStrike" dirty="0" smtClean="0">
                          <a:effectLst/>
                        </a:rPr>
                        <a:t>Reference </a:t>
                      </a:r>
                      <a:r>
                        <a:rPr lang="en-US" sz="900" u="none" strike="noStrike" dirty="0" err="1">
                          <a:effectLst/>
                        </a:rPr>
                        <a:t>Lat</a:t>
                      </a:r>
                      <a:r>
                        <a:rPr lang="en-US" sz="900" u="none" strike="noStrike" dirty="0" smtClean="0">
                          <a:effectLst/>
                        </a:rPr>
                        <a:t>, Lon</a:t>
                      </a:r>
                      <a:endParaRPr lang="en-US" sz="900" b="0" i="0" u="none" strike="noStrike" dirty="0">
                        <a:solidFill>
                          <a:srgbClr val="000000"/>
                        </a:solidFill>
                        <a:effectLst/>
                        <a:latin typeface="Calibri"/>
                      </a:endParaRPr>
                    </a:p>
                  </a:txBody>
                  <a:tcPr marL="5992" marR="5992" marT="5992" marB="0" anchor="b"/>
                </a:tc>
                <a:tc>
                  <a:txBody>
                    <a:bodyPr/>
                    <a:lstStyle/>
                    <a:p>
                      <a:pPr algn="l" fontAlgn="b"/>
                      <a:r>
                        <a:rPr lang="en-US" sz="900" u="none" strike="noStrike">
                          <a:effectLst/>
                        </a:rPr>
                        <a:t>Distance </a:t>
                      </a:r>
                      <a:endParaRPr lang="en-US" sz="900" b="0" i="0" u="none" strike="noStrike">
                        <a:solidFill>
                          <a:srgbClr val="000000"/>
                        </a:solidFill>
                        <a:effectLst/>
                        <a:latin typeface="Calibri"/>
                      </a:endParaRPr>
                    </a:p>
                  </a:txBody>
                  <a:tcPr marL="5992" marR="5992" marT="5992" marB="0" anchor="b"/>
                </a:tc>
                <a:tc>
                  <a:txBody>
                    <a:bodyPr/>
                    <a:lstStyle/>
                    <a:p>
                      <a:pPr algn="l" fontAlgn="b"/>
                      <a:r>
                        <a:rPr lang="en-US" sz="900" u="none" strike="noStrike" dirty="0">
                          <a:effectLst/>
                        </a:rPr>
                        <a:t>Altitude</a:t>
                      </a:r>
                      <a:endParaRPr lang="en-US" sz="900" b="0" i="0" u="none" strike="noStrike" dirty="0">
                        <a:solidFill>
                          <a:srgbClr val="000000"/>
                        </a:solidFill>
                        <a:effectLst/>
                        <a:latin typeface="Calibri"/>
                      </a:endParaRPr>
                    </a:p>
                  </a:txBody>
                  <a:tcPr marL="5992" marR="5992" marT="5992" marB="0" anchor="b"/>
                </a:tc>
                <a:tc>
                  <a:txBody>
                    <a:bodyPr/>
                    <a:lstStyle/>
                    <a:p>
                      <a:pPr algn="l" fontAlgn="b"/>
                      <a:r>
                        <a:rPr lang="en-US" sz="900" u="none" strike="noStrike" dirty="0">
                          <a:effectLst/>
                        </a:rPr>
                        <a:t>Angle to landmark</a:t>
                      </a:r>
                      <a:endParaRPr lang="en-US" sz="900" b="0" i="0" u="none" strike="noStrike" dirty="0">
                        <a:solidFill>
                          <a:srgbClr val="000000"/>
                        </a:solidFill>
                        <a:effectLst/>
                        <a:latin typeface="Calibri"/>
                      </a:endParaRPr>
                    </a:p>
                  </a:txBody>
                  <a:tcPr marL="5992" marR="5992" marT="5992" marB="0" anchor="b"/>
                </a:tc>
                <a:tc>
                  <a:txBody>
                    <a:bodyPr/>
                    <a:lstStyle/>
                    <a:p>
                      <a:pPr algn="l" fontAlgn="b"/>
                      <a:r>
                        <a:rPr lang="en-US" sz="900" u="none" strike="noStrike">
                          <a:effectLst/>
                        </a:rPr>
                        <a:t>Angle from Ground</a:t>
                      </a:r>
                      <a:endParaRPr lang="en-US" sz="900" b="0" i="0" u="none" strike="noStrike">
                        <a:solidFill>
                          <a:srgbClr val="000000"/>
                        </a:solidFill>
                        <a:effectLst/>
                        <a:latin typeface="Calibri"/>
                      </a:endParaRPr>
                    </a:p>
                  </a:txBody>
                  <a:tcPr marL="5992" marR="5992" marT="5992" marB="0" anchor="b"/>
                </a:tc>
              </a:tr>
              <a:tr h="575734">
                <a:tc>
                  <a:txBody>
                    <a:bodyPr/>
                    <a:lstStyle/>
                    <a:p>
                      <a:pPr algn="r" fontAlgn="b"/>
                      <a:r>
                        <a:rPr lang="en-US" sz="900" u="none" strike="noStrike">
                          <a:effectLst/>
                        </a:rPr>
                        <a:t>1345</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34260</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9.516666667</a:t>
                      </a:r>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c>
                  <a:txBody>
                    <a:bodyPr/>
                    <a:lstStyle/>
                    <a:p>
                      <a:pPr algn="l" fontAlgn="b"/>
                      <a:r>
                        <a:rPr lang="en-US" sz="900" u="none" strike="noStrike">
                          <a:effectLst/>
                        </a:rPr>
                        <a:t>44 19.3225, -93 58.4054</a:t>
                      </a:r>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dirty="0">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r>
              <a:tr h="575734">
                <a:tc>
                  <a:txBody>
                    <a:bodyPr/>
                    <a:lstStyle/>
                    <a:p>
                      <a:pPr algn="l" fontAlgn="b"/>
                      <a:r>
                        <a:rPr lang="en-US" sz="900" u="none" strike="noStrike">
                          <a:effectLst/>
                        </a:rPr>
                        <a:t>Current Photo</a:t>
                      </a:r>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dirty="0">
                        <a:solidFill>
                          <a:srgbClr val="000000"/>
                        </a:solidFill>
                        <a:effectLst/>
                        <a:latin typeface="Calibri"/>
                      </a:endParaRPr>
                    </a:p>
                  </a:txBody>
                  <a:tcPr marL="5992" marR="5992" marT="5992" marB="0" anchor="b"/>
                </a:tc>
                <a:tc>
                  <a:txBody>
                    <a:bodyPr/>
                    <a:lstStyle/>
                    <a:p>
                      <a:pPr algn="r" fontAlgn="b"/>
                      <a:endParaRPr lang="en-US" sz="900" b="0" i="0" u="none" strike="noStrike" dirty="0">
                        <a:solidFill>
                          <a:srgbClr val="000000"/>
                        </a:solidFill>
                        <a:effectLst/>
                        <a:latin typeface="Calibri"/>
                      </a:endParaRPr>
                    </a:p>
                  </a:txBody>
                  <a:tcPr marL="5992" marR="5992" marT="5992" marB="0" anchor="b"/>
                </a:tc>
                <a:tc>
                  <a:txBody>
                    <a:bodyPr/>
                    <a:lstStyle/>
                    <a:p>
                      <a:pPr algn="l" fontAlgn="b"/>
                      <a:endParaRPr lang="en-US" sz="900" b="0" i="0" u="none" strike="noStrike" dirty="0">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dirty="0">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r>
              <a:tr h="575734">
                <a:tc>
                  <a:txBody>
                    <a:bodyPr/>
                    <a:lstStyle/>
                    <a:p>
                      <a:pPr algn="r" fontAlgn="b"/>
                      <a:r>
                        <a:rPr lang="en-US" sz="900" u="none" strike="noStrike">
                          <a:effectLst/>
                        </a:rPr>
                        <a:t>1349</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34396</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9.554444444</a:t>
                      </a:r>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dirty="0">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r>
              <a:tr h="575734">
                <a:tc>
                  <a:txBody>
                    <a:bodyPr/>
                    <a:lstStyle/>
                    <a:p>
                      <a:pPr algn="r" fontAlgn="b"/>
                      <a:r>
                        <a:rPr lang="en-US" sz="900" u="none" strike="noStrike">
                          <a:effectLst/>
                        </a:rPr>
                        <a:t>1351</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34464</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9.573333333</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9:34</a:t>
                      </a:r>
                      <a:endParaRPr lang="en-US" sz="900" b="0" i="0" u="none" strike="noStrike">
                        <a:solidFill>
                          <a:srgbClr val="000000"/>
                        </a:solidFill>
                        <a:effectLst/>
                        <a:latin typeface="Calibri"/>
                      </a:endParaRPr>
                    </a:p>
                  </a:txBody>
                  <a:tcPr marL="5992" marR="5992" marT="5992" marB="0" anchor="b"/>
                </a:tc>
                <a:tc>
                  <a:txBody>
                    <a:bodyPr/>
                    <a:lstStyle/>
                    <a:p>
                      <a:pPr algn="l" fontAlgn="b"/>
                      <a:r>
                        <a:rPr lang="en-US" sz="900" u="none" strike="noStrike">
                          <a:effectLst/>
                        </a:rPr>
                        <a:t>44 19.4109 ,-93 58.0819</a:t>
                      </a:r>
                      <a:endParaRPr lang="en-US" sz="900" b="0" i="0" u="none" strike="noStrike">
                        <a:solidFill>
                          <a:srgbClr val="000000"/>
                        </a:solidFill>
                        <a:effectLst/>
                        <a:latin typeface="Calibri"/>
                      </a:endParaRPr>
                    </a:p>
                  </a:txBody>
                  <a:tcPr marL="5992" marR="5992" marT="5992" marB="0" anchor="b"/>
                </a:tc>
                <a:tc>
                  <a:txBody>
                    <a:bodyPr/>
                    <a:lstStyle/>
                    <a:p>
                      <a:pPr algn="l" fontAlgn="b"/>
                      <a:r>
                        <a:rPr lang="en-US" sz="900" u="none" strike="noStrike">
                          <a:effectLst/>
                        </a:rPr>
                        <a:t>44.327102,-93.863754</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8.305</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1.275</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255.3235</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27.4199</a:t>
                      </a:r>
                      <a:endParaRPr lang="en-US" sz="900" b="0" i="0" u="none" strike="noStrike">
                        <a:solidFill>
                          <a:srgbClr val="000000"/>
                        </a:solidFill>
                        <a:effectLst/>
                        <a:latin typeface="Calibri"/>
                      </a:endParaRPr>
                    </a:p>
                  </a:txBody>
                  <a:tcPr marL="5992" marR="5992" marT="5992" marB="0" anchor="b"/>
                </a:tc>
              </a:tr>
              <a:tr h="575734">
                <a:tc>
                  <a:txBody>
                    <a:bodyPr/>
                    <a:lstStyle/>
                    <a:p>
                      <a:pPr algn="r" fontAlgn="b"/>
                      <a:r>
                        <a:rPr lang="en-US" sz="900" u="none" strike="noStrike" dirty="0">
                          <a:effectLst/>
                        </a:rPr>
                        <a:t>1354</a:t>
                      </a:r>
                      <a:endParaRPr lang="en-US" sz="900" b="0" i="0" u="none" strike="noStrike" dirty="0">
                        <a:solidFill>
                          <a:srgbClr val="000000"/>
                        </a:solidFill>
                        <a:effectLst/>
                        <a:latin typeface="Calibri"/>
                      </a:endParaRPr>
                    </a:p>
                  </a:txBody>
                  <a:tcPr marL="5992" marR="5992" marT="5992" marB="0" anchor="b"/>
                </a:tc>
                <a:tc>
                  <a:txBody>
                    <a:bodyPr/>
                    <a:lstStyle/>
                    <a:p>
                      <a:pPr algn="r" fontAlgn="b"/>
                      <a:r>
                        <a:rPr lang="en-US" sz="900" u="none" strike="noStrike">
                          <a:effectLst/>
                        </a:rPr>
                        <a:t>34566</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9.601666667</a:t>
                      </a:r>
                      <a:endParaRPr lang="en-US" sz="900" b="0" i="0" u="none" strike="noStrike">
                        <a:solidFill>
                          <a:srgbClr val="000000"/>
                        </a:solidFill>
                        <a:effectLst/>
                        <a:latin typeface="Calibri"/>
                      </a:endParaRPr>
                    </a:p>
                  </a:txBody>
                  <a:tcPr marL="5992" marR="5992" marT="5992" marB="0" anchor="b"/>
                </a:tc>
                <a:tc>
                  <a:txBody>
                    <a:bodyPr/>
                    <a:lstStyle/>
                    <a:p>
                      <a:pPr algn="l" fontAlgn="b"/>
                      <a:endParaRPr lang="en-US" sz="900" b="0" i="0" u="none" strike="noStrike">
                        <a:solidFill>
                          <a:srgbClr val="000000"/>
                        </a:solidFill>
                        <a:effectLst/>
                        <a:latin typeface="Calibri"/>
                      </a:endParaRPr>
                    </a:p>
                  </a:txBody>
                  <a:tcPr marL="5992" marR="5992" marT="5992" marB="0" anchor="b"/>
                </a:tc>
                <a:tc>
                  <a:txBody>
                    <a:bodyPr/>
                    <a:lstStyle/>
                    <a:p>
                      <a:pPr algn="l" fontAlgn="b"/>
                      <a:r>
                        <a:rPr lang="en-US" sz="900" u="none" strike="noStrike">
                          <a:effectLst/>
                        </a:rPr>
                        <a:t>44 19.3397, -93 57.7605</a:t>
                      </a:r>
                      <a:endParaRPr lang="en-US" sz="900" b="0" i="0" u="none" strike="noStrike">
                        <a:solidFill>
                          <a:srgbClr val="000000"/>
                        </a:solidFill>
                        <a:effectLst/>
                        <a:latin typeface="Calibri"/>
                      </a:endParaRPr>
                    </a:p>
                  </a:txBody>
                  <a:tcPr marL="5992" marR="5992" marT="5992" marB="0" anchor="b"/>
                </a:tc>
                <a:tc>
                  <a:txBody>
                    <a:bodyPr/>
                    <a:lstStyle/>
                    <a:p>
                      <a:pPr algn="l" fontAlgn="b"/>
                      <a:r>
                        <a:rPr lang="en-US" sz="900" u="none" strike="noStrike">
                          <a:effectLst/>
                        </a:rPr>
                        <a:t>44.327041,-93.863612</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7.898</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1.924</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239.7320</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43.0113</a:t>
                      </a:r>
                      <a:endParaRPr lang="en-US" sz="900" b="0" i="0" u="none" strike="noStrike">
                        <a:solidFill>
                          <a:srgbClr val="000000"/>
                        </a:solidFill>
                        <a:effectLst/>
                        <a:latin typeface="Calibri"/>
                      </a:endParaRPr>
                    </a:p>
                  </a:txBody>
                  <a:tcPr marL="5992" marR="5992" marT="5992" marB="0" anchor="b"/>
                </a:tc>
              </a:tr>
              <a:tr h="575734">
                <a:tc>
                  <a:txBody>
                    <a:bodyPr/>
                    <a:lstStyle/>
                    <a:p>
                      <a:pPr algn="r" fontAlgn="b"/>
                      <a:r>
                        <a:rPr lang="en-US" sz="900" u="none" strike="noStrike">
                          <a:effectLst/>
                        </a:rPr>
                        <a:t>1358</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34702</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9.639444444</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9:38</a:t>
                      </a:r>
                      <a:endParaRPr lang="en-US" sz="900" b="0" i="0" u="none" strike="noStrike">
                        <a:solidFill>
                          <a:srgbClr val="000000"/>
                        </a:solidFill>
                        <a:effectLst/>
                        <a:latin typeface="Calibri"/>
                      </a:endParaRPr>
                    </a:p>
                  </a:txBody>
                  <a:tcPr marL="5992" marR="5992" marT="5992" marB="0" anchor="b"/>
                </a:tc>
                <a:tc>
                  <a:txBody>
                    <a:bodyPr/>
                    <a:lstStyle/>
                    <a:p>
                      <a:pPr algn="l" fontAlgn="b"/>
                      <a:r>
                        <a:rPr lang="en-US" sz="900" u="none" strike="noStrike">
                          <a:effectLst/>
                        </a:rPr>
                        <a:t>44 19.0533, -93 57.2774</a:t>
                      </a:r>
                      <a:endParaRPr lang="en-US" sz="900" b="0" i="0" u="none" strike="noStrike">
                        <a:solidFill>
                          <a:srgbClr val="000000"/>
                        </a:solidFill>
                        <a:effectLst/>
                        <a:latin typeface="Calibri"/>
                      </a:endParaRPr>
                    </a:p>
                  </a:txBody>
                  <a:tcPr marL="5992" marR="5992" marT="5992" marB="0" anchor="b"/>
                </a:tc>
                <a:tc>
                  <a:txBody>
                    <a:bodyPr/>
                    <a:lstStyle/>
                    <a:p>
                      <a:pPr algn="l" fontAlgn="b"/>
                      <a:r>
                        <a:rPr lang="en-US" sz="900" u="none" strike="noStrike">
                          <a:effectLst/>
                        </a:rPr>
                        <a:t>44.230441,-93.900833</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10.59</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2.693</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237.9200</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44.8233</a:t>
                      </a:r>
                      <a:endParaRPr lang="en-US" sz="900" b="0" i="0" u="none" strike="noStrike">
                        <a:solidFill>
                          <a:srgbClr val="000000"/>
                        </a:solidFill>
                        <a:effectLst/>
                        <a:latin typeface="Calibri"/>
                      </a:endParaRPr>
                    </a:p>
                  </a:txBody>
                  <a:tcPr marL="5992" marR="5992" marT="5992" marB="0" anchor="b"/>
                </a:tc>
              </a:tr>
              <a:tr h="575734">
                <a:tc>
                  <a:txBody>
                    <a:bodyPr/>
                    <a:lstStyle/>
                    <a:p>
                      <a:pPr algn="r" fontAlgn="b"/>
                      <a:r>
                        <a:rPr lang="en-US" sz="900" u="none" strike="noStrike">
                          <a:effectLst/>
                        </a:rPr>
                        <a:t>1369</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35076</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9.743333333</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9:44</a:t>
                      </a:r>
                      <a:endParaRPr lang="en-US" sz="900" b="0" i="0" u="none" strike="noStrike">
                        <a:solidFill>
                          <a:srgbClr val="000000"/>
                        </a:solidFill>
                        <a:effectLst/>
                        <a:latin typeface="Calibri"/>
                      </a:endParaRPr>
                    </a:p>
                  </a:txBody>
                  <a:tcPr marL="5992" marR="5992" marT="5992" marB="0" anchor="b"/>
                </a:tc>
                <a:tc>
                  <a:txBody>
                    <a:bodyPr/>
                    <a:lstStyle/>
                    <a:p>
                      <a:pPr algn="l" fontAlgn="b"/>
                      <a:r>
                        <a:rPr lang="en-US" sz="900" u="none" strike="noStrike">
                          <a:effectLst/>
                        </a:rPr>
                        <a:t>44 16.0845, -93 54.7781</a:t>
                      </a:r>
                      <a:endParaRPr lang="en-US" sz="900" b="0" i="0" u="none" strike="noStrike">
                        <a:solidFill>
                          <a:srgbClr val="000000"/>
                        </a:solidFill>
                        <a:effectLst/>
                        <a:latin typeface="Calibri"/>
                      </a:endParaRPr>
                    </a:p>
                  </a:txBody>
                  <a:tcPr marL="5992" marR="5992" marT="5992" marB="0" anchor="b"/>
                </a:tc>
                <a:tc>
                  <a:txBody>
                    <a:bodyPr/>
                    <a:lstStyle/>
                    <a:p>
                      <a:pPr algn="l" fontAlgn="b"/>
                      <a:r>
                        <a:rPr lang="en-US" sz="900" u="none" strike="noStrike">
                          <a:effectLst/>
                        </a:rPr>
                        <a:t>44.308741,-93.725395</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15.6</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5.258</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224.2266</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58.5167</a:t>
                      </a:r>
                      <a:endParaRPr lang="en-US" sz="900" b="0" i="0" u="none" strike="noStrike">
                        <a:solidFill>
                          <a:srgbClr val="000000"/>
                        </a:solidFill>
                        <a:effectLst/>
                        <a:latin typeface="Calibri"/>
                      </a:endParaRPr>
                    </a:p>
                  </a:txBody>
                  <a:tcPr marL="5992" marR="5992" marT="5992" marB="0" anchor="b"/>
                </a:tc>
              </a:tr>
              <a:tr h="575734">
                <a:tc>
                  <a:txBody>
                    <a:bodyPr/>
                    <a:lstStyle/>
                    <a:p>
                      <a:pPr algn="r" fontAlgn="b"/>
                      <a:r>
                        <a:rPr lang="en-US" sz="900" u="none" strike="noStrike">
                          <a:effectLst/>
                        </a:rPr>
                        <a:t>1390</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35790</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9.941666667</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9:56</a:t>
                      </a:r>
                      <a:endParaRPr lang="en-US" sz="900" b="0" i="0" u="none" strike="noStrike">
                        <a:solidFill>
                          <a:srgbClr val="000000"/>
                        </a:solidFill>
                        <a:effectLst/>
                        <a:latin typeface="Calibri"/>
                      </a:endParaRPr>
                    </a:p>
                  </a:txBody>
                  <a:tcPr marL="5992" marR="5992" marT="5992" marB="0" anchor="b"/>
                </a:tc>
                <a:tc>
                  <a:txBody>
                    <a:bodyPr/>
                    <a:lstStyle/>
                    <a:p>
                      <a:pPr algn="l" fontAlgn="b"/>
                      <a:r>
                        <a:rPr lang="en-US" sz="900" u="none" strike="noStrike">
                          <a:effectLst/>
                        </a:rPr>
                        <a:t>44 04.9372, -93 44.8757</a:t>
                      </a:r>
                      <a:endParaRPr lang="en-US" sz="900" b="0" i="0" u="none" strike="noStrike">
                        <a:solidFill>
                          <a:srgbClr val="000000"/>
                        </a:solidFill>
                        <a:effectLst/>
                        <a:latin typeface="Calibri"/>
                      </a:endParaRPr>
                    </a:p>
                  </a:txBody>
                  <a:tcPr marL="5992" marR="5992" marT="5992" marB="0" anchor="b"/>
                </a:tc>
                <a:tc>
                  <a:txBody>
                    <a:bodyPr/>
                    <a:lstStyle/>
                    <a:p>
                      <a:pPr algn="l" fontAlgn="b"/>
                      <a:r>
                        <a:rPr lang="en-US" sz="900" u="none" strike="noStrike">
                          <a:effectLst/>
                        </a:rPr>
                        <a:t>44.317216,-93.802986</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26.49</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10.42</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a:effectLst/>
                        </a:rPr>
                        <a:t>215.2855</a:t>
                      </a:r>
                      <a:endParaRPr lang="en-US" sz="900" b="0" i="0" u="none" strike="noStrike">
                        <a:solidFill>
                          <a:srgbClr val="000000"/>
                        </a:solidFill>
                        <a:effectLst/>
                        <a:latin typeface="Calibri"/>
                      </a:endParaRPr>
                    </a:p>
                  </a:txBody>
                  <a:tcPr marL="5992" marR="5992" marT="5992" marB="0" anchor="b"/>
                </a:tc>
                <a:tc>
                  <a:txBody>
                    <a:bodyPr/>
                    <a:lstStyle/>
                    <a:p>
                      <a:pPr algn="r" fontAlgn="b"/>
                      <a:r>
                        <a:rPr lang="en-US" sz="900" u="none" strike="noStrike" dirty="0">
                          <a:effectLst/>
                        </a:rPr>
                        <a:t>67.4578</a:t>
                      </a:r>
                      <a:endParaRPr lang="en-US" sz="900" b="0" i="0" u="none" strike="noStrike" dirty="0">
                        <a:solidFill>
                          <a:srgbClr val="000000"/>
                        </a:solidFill>
                        <a:effectLst/>
                        <a:latin typeface="Calibri"/>
                      </a:endParaRPr>
                    </a:p>
                  </a:txBody>
                  <a:tcPr marL="5992" marR="5992" marT="5992" marB="0" anchor="b"/>
                </a:tc>
              </a:tr>
            </a:tbl>
          </a:graphicData>
        </a:graphic>
      </p:graphicFrame>
    </p:spTree>
    <p:extLst>
      <p:ext uri="{BB962C8B-B14F-4D97-AF65-F5344CB8AC3E}">
        <p14:creationId xmlns="" xmlns:p14="http://schemas.microsoft.com/office/powerpoint/2010/main" val="4207926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688975"/>
          </a:xfrm>
        </p:spPr>
        <p:txBody>
          <a:bodyPr rtlCol="0">
            <a:normAutofit fontScale="90000"/>
          </a:bodyPr>
          <a:lstStyle/>
          <a:p>
            <a:pPr eaLnBrk="1" fontAlgn="auto" hangingPunct="1">
              <a:spcAft>
                <a:spcPts val="0"/>
              </a:spcAft>
              <a:defRPr/>
            </a:pPr>
            <a:r>
              <a:rPr lang="en-US" dirty="0" smtClean="0">
                <a:solidFill>
                  <a:srgbClr val="FFFFFF"/>
                </a:solidFill>
                <a:ea typeface="+mj-ea"/>
                <a:cs typeface="+mj-cs"/>
              </a:rPr>
              <a:t>Budgets</a:t>
            </a:r>
          </a:p>
        </p:txBody>
      </p:sp>
      <p:graphicFrame>
        <p:nvGraphicFramePr>
          <p:cNvPr id="3" name="Table 2"/>
          <p:cNvGraphicFramePr>
            <a:graphicFrameLocks noGrp="1"/>
          </p:cNvGraphicFramePr>
          <p:nvPr>
            <p:extLst>
              <p:ext uri="{D42A27DB-BD31-4B8C-83A1-F6EECF244321}">
                <p14:modId xmlns="" xmlns:p14="http://schemas.microsoft.com/office/powerpoint/2010/main" val="1849991332"/>
              </p:ext>
            </p:extLst>
          </p:nvPr>
        </p:nvGraphicFramePr>
        <p:xfrm>
          <a:off x="152400" y="762000"/>
          <a:ext cx="8839200" cy="5852160"/>
        </p:xfrm>
        <a:graphic>
          <a:graphicData uri="http://schemas.openxmlformats.org/drawingml/2006/table">
            <a:tbl>
              <a:tblPr/>
              <a:tblGrid>
                <a:gridCol w="2946400"/>
                <a:gridCol w="2946400"/>
                <a:gridCol w="2946400"/>
              </a:tblGrid>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Calibri" pitchFamily="34" charset="0"/>
                          <a:ea typeface="ＭＳ Ｐゴシック" pitchFamily="34" charset="-128"/>
                        </a:rPr>
                        <a:t>Component Name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Calibri" pitchFamily="34" charset="0"/>
                          <a:ea typeface="ＭＳ Ｐゴシック" pitchFamily="34" charset="-128"/>
                        </a:rPr>
                        <a:t>Cost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Calibri" pitchFamily="34" charset="0"/>
                          <a:ea typeface="ＭＳ Ｐゴシック" pitchFamily="34" charset="-128"/>
                        </a:rPr>
                        <a:t>Mass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HOBO Data Logger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$130.00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0.048 kilograms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HOBO Temperature Probe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$29.00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0.010 kilograms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Heater Circuit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0.027 kilograms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Battery Pack for Heater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$6.00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0.150 kilograms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Weather Station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$50.00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0.015 kilograms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BSE Flight Computer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$50.00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0.033 kilograms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Battery for BSE Computer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0.046 kilograms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1</a:t>
                      </a:r>
                      <a:r>
                        <a:rPr kumimoji="0" lang="en-US" altLang="en-US" sz="1600" b="0" i="0" u="none" strike="noStrike" cap="none" normalizeH="0" baseline="0" dirty="0" smtClean="0">
                          <a:ln>
                            <a:noFill/>
                          </a:ln>
                          <a:solidFill>
                            <a:srgbClr val="000000"/>
                          </a:solidFill>
                          <a:effectLst/>
                          <a:latin typeface="Calibri" pitchFamily="34" charset="0"/>
                          <a:ea typeface="ＭＳ Ｐゴシック" pitchFamily="34" charset="-128"/>
                        </a:rPr>
                        <a:t>”</a:t>
                      </a: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-thick Pink Styrofoam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$8.00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0.150 kilograms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Rigging/Tubing/etc.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0.050 kilograms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Geiger Counter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$150.00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0.185 kilograms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Geiger Counter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$150.00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0.185 kilograms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Zigbee Radio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$300.00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0.126 kilograms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Petri Dishes with Agar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$9.50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0.091 kilograms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Aluminum Foil Shielding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$0.34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ＭＳ Ｐゴシック" pitchFamily="34" charset="-128"/>
                        </a:rPr>
                        <a:t>0.004 kilograms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Calibri" pitchFamily="34" charset="0"/>
                          <a:ea typeface="ＭＳ Ｐゴシック" pitchFamily="34" charset="-128"/>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Calibri" pitchFamily="34" charset="0"/>
                          <a:ea typeface="ＭＳ Ｐゴシック" pitchFamily="34" charset="-128"/>
                        </a:rPr>
                        <a:t>$894.84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Calibri" pitchFamily="34" charset="0"/>
                          <a:ea typeface="ＭＳ Ｐゴシック" pitchFamily="34" charset="-128"/>
                        </a:rPr>
                        <a:t>1.120 kilograms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Conclusions - Bacteria</a:t>
            </a:r>
            <a:endParaRPr lang="en-US" sz="3600" dirty="0">
              <a:solidFill>
                <a:schemeClr val="bg1"/>
              </a:solidFill>
            </a:endParaRPr>
          </a:p>
        </p:txBody>
      </p:sp>
      <p:sp>
        <p:nvSpPr>
          <p:cNvPr id="4" name="TextBox 3"/>
          <p:cNvSpPr txBox="1"/>
          <p:nvPr/>
        </p:nvSpPr>
        <p:spPr>
          <a:xfrm>
            <a:off x="228600" y="1066800"/>
            <a:ext cx="8686800" cy="452431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742950" lvl="1" indent="-285750">
              <a:buFont typeface="Arial" pitchFamily="34" charset="0"/>
              <a:buChar char="•"/>
            </a:pPr>
            <a:r>
              <a:rPr lang="en-US" sz="3200" dirty="0" smtClean="0">
                <a:solidFill>
                  <a:schemeClr val="bg1"/>
                </a:solidFill>
              </a:rPr>
              <a:t>Bacteria, even resilient ones, need a controlled environment</a:t>
            </a:r>
          </a:p>
          <a:p>
            <a:pPr marL="742950" lvl="1" indent="-285750">
              <a:buFont typeface="Arial" pitchFamily="34" charset="0"/>
              <a:buChar char="•"/>
            </a:pPr>
            <a:r>
              <a:rPr lang="en-US" sz="3200" dirty="0" smtClean="0">
                <a:solidFill>
                  <a:schemeClr val="bg1"/>
                </a:solidFill>
              </a:rPr>
              <a:t>In the near future, better to build containers/environments and measure their performance with sensors</a:t>
            </a:r>
          </a:p>
          <a:p>
            <a:pPr marL="742950" lvl="1" indent="-285750">
              <a:buFont typeface="Arial" pitchFamily="34" charset="0"/>
              <a:buChar char="•"/>
            </a:pPr>
            <a:r>
              <a:rPr lang="en-US" sz="3200" dirty="0" smtClean="0">
                <a:solidFill>
                  <a:schemeClr val="bg1"/>
                </a:solidFill>
              </a:rPr>
              <a:t>Problem is that bacteria don’t have a spectrum of success – either survive or don’t</a:t>
            </a:r>
          </a:p>
          <a:p>
            <a:pPr marL="742950" lvl="1" indent="-285750">
              <a:buFont typeface="Arial" pitchFamily="34" charset="0"/>
              <a:buChar char="•"/>
            </a:pPr>
            <a:r>
              <a:rPr lang="en-US" sz="3200" dirty="0" smtClean="0">
                <a:solidFill>
                  <a:schemeClr val="bg1"/>
                </a:solidFill>
              </a:rPr>
              <a:t>Recommend against flying bacteria until survival is more under control</a:t>
            </a:r>
            <a:endParaRPr lang="en-US" sz="3200" dirty="0">
              <a:solidFill>
                <a:schemeClr val="bg1"/>
              </a:solidFill>
            </a:endParaRPr>
          </a:p>
        </p:txBody>
      </p:sp>
    </p:spTree>
    <p:extLst>
      <p:ext uri="{BB962C8B-B14F-4D97-AF65-F5344CB8AC3E}">
        <p14:creationId xmlns="" xmlns:p14="http://schemas.microsoft.com/office/powerpoint/2010/main" val="4465175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3600" dirty="0" smtClean="0">
                <a:solidFill>
                  <a:schemeClr val="bg1"/>
                </a:solidFill>
              </a:rPr>
              <a:t>Conclusions - HOBO</a:t>
            </a:r>
            <a:endParaRPr lang="en-US" sz="3600" dirty="0">
              <a:solidFill>
                <a:schemeClr val="bg1"/>
              </a:solidFill>
            </a:endParaRPr>
          </a:p>
        </p:txBody>
      </p:sp>
      <p:sp>
        <p:nvSpPr>
          <p:cNvPr id="4" name="TextBox 3"/>
          <p:cNvSpPr txBox="1"/>
          <p:nvPr/>
        </p:nvSpPr>
        <p:spPr>
          <a:xfrm>
            <a:off x="228600" y="1066800"/>
            <a:ext cx="8686800" cy="550920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742950" lvl="1" indent="-285750">
              <a:buFont typeface="Arial" pitchFamily="34" charset="0"/>
              <a:buChar char="•"/>
            </a:pPr>
            <a:r>
              <a:rPr lang="en-US" sz="3200" dirty="0" smtClean="0">
                <a:solidFill>
                  <a:schemeClr val="bg1"/>
                </a:solidFill>
              </a:rPr>
              <a:t>HOBO data showed that the temperature inside the box stayed above zero degrees Fahrenheit during the flight</a:t>
            </a:r>
          </a:p>
          <a:p>
            <a:pPr marL="742950" lvl="1" indent="-285750">
              <a:buFont typeface="Arial" pitchFamily="34" charset="0"/>
              <a:buChar char="•"/>
            </a:pPr>
            <a:r>
              <a:rPr lang="en-US" sz="3200" dirty="0" smtClean="0">
                <a:solidFill>
                  <a:schemeClr val="bg1"/>
                </a:solidFill>
              </a:rPr>
              <a:t>Temperature below the petri dish dropped as low as approximately negative thirty degrees Fahrenheit</a:t>
            </a:r>
          </a:p>
          <a:p>
            <a:pPr marL="742950" lvl="1" indent="-285750">
              <a:buFont typeface="Arial" pitchFamily="34" charset="0"/>
              <a:buChar char="•"/>
            </a:pPr>
            <a:r>
              <a:rPr lang="en-US" sz="3200" dirty="0" smtClean="0">
                <a:solidFill>
                  <a:schemeClr val="bg1"/>
                </a:solidFill>
              </a:rPr>
              <a:t>External temperature dropped as low as negative forty degrees Fahrenheit</a:t>
            </a:r>
          </a:p>
          <a:p>
            <a:pPr marL="742950" lvl="1" indent="-285750">
              <a:buFont typeface="Arial" pitchFamily="34" charset="0"/>
              <a:buChar char="•"/>
            </a:pPr>
            <a:r>
              <a:rPr lang="en-US" sz="3200" dirty="0" smtClean="0">
                <a:solidFill>
                  <a:schemeClr val="bg1"/>
                </a:solidFill>
              </a:rPr>
              <a:t>Basically, the temperatures around the petri dish were too low for the bacteria to survive</a:t>
            </a:r>
          </a:p>
          <a:p>
            <a:pPr marL="742950" lvl="1" indent="-285750">
              <a:buFont typeface="Arial" pitchFamily="34" charset="0"/>
              <a:buChar char="•"/>
            </a:pPr>
            <a:r>
              <a:rPr lang="en-US" sz="3200" dirty="0" smtClean="0">
                <a:solidFill>
                  <a:schemeClr val="bg1"/>
                </a:solidFill>
              </a:rPr>
              <a:t>Relative humidity generally declined in flight</a:t>
            </a:r>
            <a:endParaRPr lang="en-US" sz="3200" dirty="0">
              <a:solidFill>
                <a:schemeClr val="bg1"/>
              </a:solidFill>
            </a:endParaRPr>
          </a:p>
        </p:txBody>
      </p:sp>
    </p:spTree>
    <p:extLst>
      <p:ext uri="{BB962C8B-B14F-4D97-AF65-F5344CB8AC3E}">
        <p14:creationId xmlns="" xmlns:p14="http://schemas.microsoft.com/office/powerpoint/2010/main" val="39919698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8229600" cy="1470025"/>
          </a:xfrm>
        </p:spPr>
        <p:txBody>
          <a:bodyPr>
            <a:normAutofit/>
          </a:bodyPr>
          <a:lstStyle/>
          <a:p>
            <a:r>
              <a:rPr lang="en-US" sz="3600" dirty="0" smtClean="0">
                <a:solidFill>
                  <a:schemeClr val="bg1"/>
                </a:solidFill>
              </a:rPr>
              <a:t>Conclusions – </a:t>
            </a:r>
            <a:r>
              <a:rPr lang="en-US" sz="3600" dirty="0" err="1" smtClean="0">
                <a:solidFill>
                  <a:schemeClr val="bg1"/>
                </a:solidFill>
              </a:rPr>
              <a:t>StratoStar</a:t>
            </a:r>
            <a:r>
              <a:rPr lang="en-US" sz="3600" dirty="0" smtClean="0">
                <a:solidFill>
                  <a:schemeClr val="bg1"/>
                </a:solidFill>
              </a:rPr>
              <a:t>/Weather Station</a:t>
            </a:r>
            <a:endParaRPr lang="en-US" sz="3600" dirty="0">
              <a:solidFill>
                <a:schemeClr val="bg1"/>
              </a:solidFill>
            </a:endParaRPr>
          </a:p>
        </p:txBody>
      </p:sp>
      <p:sp>
        <p:nvSpPr>
          <p:cNvPr id="4" name="TextBox 3"/>
          <p:cNvSpPr txBox="1"/>
          <p:nvPr/>
        </p:nvSpPr>
        <p:spPr>
          <a:xfrm>
            <a:off x="228600" y="1066800"/>
            <a:ext cx="8686800" cy="403187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742950" lvl="1" indent="-285750">
              <a:buFont typeface="Arial" pitchFamily="34" charset="0"/>
              <a:buChar char="•"/>
            </a:pPr>
            <a:r>
              <a:rPr lang="en-US" sz="3200" dirty="0" err="1" smtClean="0">
                <a:solidFill>
                  <a:schemeClr val="bg1"/>
                </a:solidFill>
              </a:rPr>
              <a:t>StratoStar</a:t>
            </a:r>
            <a:r>
              <a:rPr lang="en-US" sz="3200" dirty="0" smtClean="0">
                <a:solidFill>
                  <a:schemeClr val="bg1"/>
                </a:solidFill>
              </a:rPr>
              <a:t> data matched expectations for relative humidity, pressure, and temperature</a:t>
            </a:r>
          </a:p>
          <a:p>
            <a:pPr marL="742950" lvl="1" indent="-285750">
              <a:buFont typeface="Arial" pitchFamily="34" charset="0"/>
              <a:buChar char="•"/>
            </a:pPr>
            <a:r>
              <a:rPr lang="en-US" sz="3200" dirty="0" smtClean="0">
                <a:solidFill>
                  <a:schemeClr val="bg1"/>
                </a:solidFill>
              </a:rPr>
              <a:t>Took place of failed BalloonSat Easy and Weather Station</a:t>
            </a:r>
          </a:p>
          <a:p>
            <a:pPr marL="742950" lvl="1" indent="-285750">
              <a:buFont typeface="Arial" pitchFamily="34" charset="0"/>
              <a:buChar char="•"/>
            </a:pPr>
            <a:r>
              <a:rPr lang="en-US" sz="3200" dirty="0" smtClean="0">
                <a:solidFill>
                  <a:schemeClr val="bg1"/>
                </a:solidFill>
              </a:rPr>
              <a:t>Don’t just stress test components, stress test connectors</a:t>
            </a:r>
          </a:p>
          <a:p>
            <a:pPr marL="742950" lvl="1" indent="-285750">
              <a:buFont typeface="Arial" pitchFamily="34" charset="0"/>
              <a:buChar char="•"/>
            </a:pPr>
            <a:r>
              <a:rPr lang="en-US" sz="3200" dirty="0" smtClean="0">
                <a:solidFill>
                  <a:schemeClr val="bg1"/>
                </a:solidFill>
              </a:rPr>
              <a:t>Ensure that connectors give as solid of a connection as possible</a:t>
            </a:r>
            <a:endParaRPr lang="en-US" sz="3200" dirty="0">
              <a:solidFill>
                <a:schemeClr val="bg1"/>
              </a:solidFill>
            </a:endParaRPr>
          </a:p>
        </p:txBody>
      </p:sp>
    </p:spTree>
    <p:extLst>
      <p:ext uri="{BB962C8B-B14F-4D97-AF65-F5344CB8AC3E}">
        <p14:creationId xmlns="" xmlns:p14="http://schemas.microsoft.com/office/powerpoint/2010/main" val="38851111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8229600" cy="1470025"/>
          </a:xfrm>
        </p:spPr>
        <p:txBody>
          <a:bodyPr>
            <a:normAutofit/>
          </a:bodyPr>
          <a:lstStyle/>
          <a:p>
            <a:r>
              <a:rPr lang="en-US" sz="3600" dirty="0" smtClean="0">
                <a:solidFill>
                  <a:schemeClr val="bg1"/>
                </a:solidFill>
              </a:rPr>
              <a:t>Conclusions – Geiger Counter</a:t>
            </a:r>
            <a:endParaRPr lang="en-US" sz="3600" dirty="0">
              <a:solidFill>
                <a:schemeClr val="bg1"/>
              </a:solidFill>
            </a:endParaRPr>
          </a:p>
        </p:txBody>
      </p:sp>
      <p:sp>
        <p:nvSpPr>
          <p:cNvPr id="4" name="TextBox 3"/>
          <p:cNvSpPr txBox="1"/>
          <p:nvPr/>
        </p:nvSpPr>
        <p:spPr>
          <a:xfrm>
            <a:off x="228600" y="1066800"/>
            <a:ext cx="8686800" cy="353943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742950" lvl="1" indent="-285750">
              <a:buFont typeface="Arial" pitchFamily="34" charset="0"/>
              <a:buChar char="•"/>
            </a:pPr>
            <a:r>
              <a:rPr lang="en-US" sz="3200" dirty="0" smtClean="0">
                <a:solidFill>
                  <a:schemeClr val="bg1"/>
                </a:solidFill>
              </a:rPr>
              <a:t>Aluminum foil provided no protection from gamma rays</a:t>
            </a:r>
          </a:p>
          <a:p>
            <a:pPr marL="742950" lvl="1" indent="-285750">
              <a:buFont typeface="Arial" pitchFamily="34" charset="0"/>
              <a:buChar char="•"/>
            </a:pPr>
            <a:r>
              <a:rPr lang="en-US" sz="3200" dirty="0" smtClean="0">
                <a:solidFill>
                  <a:schemeClr val="bg1"/>
                </a:solidFill>
              </a:rPr>
              <a:t>Unless heavier, more effective shielding (like lead) can be flown, don’t expect a reduction in measured radiation</a:t>
            </a:r>
          </a:p>
          <a:p>
            <a:pPr marL="742950" lvl="1" indent="-285750">
              <a:buFont typeface="Arial" pitchFamily="34" charset="0"/>
              <a:buChar char="•"/>
            </a:pPr>
            <a:r>
              <a:rPr lang="en-US" sz="3200" dirty="0" smtClean="0">
                <a:solidFill>
                  <a:schemeClr val="bg1"/>
                </a:solidFill>
              </a:rPr>
              <a:t>Likely would have done little to protect the bacteria from mutation</a:t>
            </a:r>
            <a:endParaRPr lang="en-US" sz="3200" dirty="0">
              <a:solidFill>
                <a:schemeClr val="bg1"/>
              </a:solidFill>
            </a:endParaRPr>
          </a:p>
        </p:txBody>
      </p:sp>
    </p:spTree>
    <p:extLst>
      <p:ext uri="{BB962C8B-B14F-4D97-AF65-F5344CB8AC3E}">
        <p14:creationId xmlns="" xmlns:p14="http://schemas.microsoft.com/office/powerpoint/2010/main" val="4992838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8229600" cy="1470025"/>
          </a:xfrm>
        </p:spPr>
        <p:txBody>
          <a:bodyPr>
            <a:normAutofit/>
          </a:bodyPr>
          <a:lstStyle/>
          <a:p>
            <a:r>
              <a:rPr lang="en-US" sz="3600" dirty="0" smtClean="0">
                <a:solidFill>
                  <a:schemeClr val="bg1"/>
                </a:solidFill>
              </a:rPr>
              <a:t>Conclusions – Picture Experiment</a:t>
            </a:r>
            <a:endParaRPr lang="en-US" sz="3600" dirty="0">
              <a:solidFill>
                <a:schemeClr val="bg1"/>
              </a:solidFill>
            </a:endParaRPr>
          </a:p>
        </p:txBody>
      </p:sp>
      <p:sp>
        <p:nvSpPr>
          <p:cNvPr id="4" name="TextBox 3"/>
          <p:cNvSpPr txBox="1"/>
          <p:nvPr/>
        </p:nvSpPr>
        <p:spPr>
          <a:xfrm>
            <a:off x="228600" y="1066800"/>
            <a:ext cx="8686800" cy="403187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742950" lvl="1" indent="-285750">
              <a:buFont typeface="Arial" pitchFamily="34" charset="0"/>
              <a:buChar char="•"/>
            </a:pPr>
            <a:r>
              <a:rPr lang="en-US" sz="3200" dirty="0" smtClean="0">
                <a:solidFill>
                  <a:schemeClr val="bg1"/>
                </a:solidFill>
              </a:rPr>
              <a:t>Picture data from still camera is sufficiently high resolution to make out identifiable landmarks</a:t>
            </a:r>
          </a:p>
          <a:p>
            <a:pPr marL="742950" lvl="1" indent="-285750">
              <a:buFont typeface="Arial" pitchFamily="34" charset="0"/>
              <a:buChar char="•"/>
            </a:pPr>
            <a:r>
              <a:rPr lang="en-US" sz="3200" dirty="0" smtClean="0">
                <a:solidFill>
                  <a:schemeClr val="bg1"/>
                </a:solidFill>
              </a:rPr>
              <a:t>Pictures are also easily correlated with characteristics of a flight</a:t>
            </a:r>
          </a:p>
          <a:p>
            <a:pPr marL="742950" lvl="1" indent="-285750">
              <a:buFont typeface="Arial" pitchFamily="34" charset="0"/>
              <a:buChar char="•"/>
            </a:pPr>
            <a:r>
              <a:rPr lang="en-US" sz="3200" dirty="0" smtClean="0">
                <a:solidFill>
                  <a:schemeClr val="bg1"/>
                </a:solidFill>
              </a:rPr>
              <a:t>In a pinch, photo data could be used to reconstruct time/altitude/position/angle, if the others were known</a:t>
            </a:r>
            <a:endParaRPr lang="en-US" sz="3200" dirty="0">
              <a:solidFill>
                <a:schemeClr val="bg1"/>
              </a:solidFill>
            </a:endParaRPr>
          </a:p>
        </p:txBody>
      </p:sp>
    </p:spTree>
    <p:extLst>
      <p:ext uri="{BB962C8B-B14F-4D97-AF65-F5344CB8AC3E}">
        <p14:creationId xmlns="" xmlns:p14="http://schemas.microsoft.com/office/powerpoint/2010/main" val="26678948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8229600" cy="1470025"/>
          </a:xfrm>
        </p:spPr>
        <p:txBody>
          <a:bodyPr>
            <a:normAutofit/>
          </a:bodyPr>
          <a:lstStyle/>
          <a:p>
            <a:r>
              <a:rPr lang="en-US" sz="3600" dirty="0" smtClean="0">
                <a:solidFill>
                  <a:schemeClr val="bg1"/>
                </a:solidFill>
              </a:rPr>
              <a:t>Future Ideas</a:t>
            </a:r>
            <a:endParaRPr lang="en-US" sz="3600" dirty="0">
              <a:solidFill>
                <a:schemeClr val="bg1"/>
              </a:solidFill>
            </a:endParaRPr>
          </a:p>
        </p:txBody>
      </p:sp>
      <p:sp>
        <p:nvSpPr>
          <p:cNvPr id="4" name="TextBox 3"/>
          <p:cNvSpPr txBox="1"/>
          <p:nvPr/>
        </p:nvSpPr>
        <p:spPr>
          <a:xfrm>
            <a:off x="228600" y="1066800"/>
            <a:ext cx="8686800" cy="501675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742950" lvl="1" indent="-285750">
              <a:buFont typeface="Arial" pitchFamily="34" charset="0"/>
              <a:buChar char="•"/>
            </a:pPr>
            <a:r>
              <a:rPr lang="en-US" sz="3200" dirty="0" smtClean="0">
                <a:solidFill>
                  <a:schemeClr val="bg1"/>
                </a:solidFill>
              </a:rPr>
              <a:t>Construct an alternative heating grid and measure its thermal performance using a HOBO</a:t>
            </a:r>
          </a:p>
          <a:p>
            <a:pPr marL="742950" lvl="1" indent="-285750">
              <a:buFont typeface="Arial" pitchFamily="34" charset="0"/>
              <a:buChar char="•"/>
            </a:pPr>
            <a:r>
              <a:rPr lang="en-US" sz="3200" dirty="0" smtClean="0">
                <a:solidFill>
                  <a:schemeClr val="bg1"/>
                </a:solidFill>
              </a:rPr>
              <a:t>Create insulated containers for the petri dishes that still allow penetration by certain types of radiation</a:t>
            </a:r>
          </a:p>
          <a:p>
            <a:pPr marL="742950" lvl="1" indent="-285750">
              <a:buFont typeface="Arial" pitchFamily="34" charset="0"/>
              <a:buChar char="•"/>
            </a:pPr>
            <a:r>
              <a:rPr lang="en-US" sz="3200" dirty="0" smtClean="0">
                <a:solidFill>
                  <a:schemeClr val="bg1"/>
                </a:solidFill>
              </a:rPr>
              <a:t>Build a payload shell from an alternate material with desired thermal/strength characteristics that still allows substantial radiation penetration</a:t>
            </a:r>
            <a:endParaRPr lang="en-US" sz="3200" dirty="0">
              <a:solidFill>
                <a:schemeClr val="bg1"/>
              </a:solidFill>
            </a:endParaRPr>
          </a:p>
        </p:txBody>
      </p:sp>
    </p:spTree>
    <p:extLst>
      <p:ext uri="{BB962C8B-B14F-4D97-AF65-F5344CB8AC3E}">
        <p14:creationId xmlns="" xmlns:p14="http://schemas.microsoft.com/office/powerpoint/2010/main" val="32395248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8229600" cy="1470025"/>
          </a:xfrm>
        </p:spPr>
        <p:txBody>
          <a:bodyPr>
            <a:normAutofit/>
          </a:bodyPr>
          <a:lstStyle/>
          <a:p>
            <a:r>
              <a:rPr lang="en-US" sz="3600" dirty="0" smtClean="0">
                <a:solidFill>
                  <a:schemeClr val="bg1"/>
                </a:solidFill>
              </a:rPr>
              <a:t>Words of Wisdom</a:t>
            </a:r>
            <a:endParaRPr lang="en-US" sz="3600" dirty="0">
              <a:solidFill>
                <a:schemeClr val="bg1"/>
              </a:solidFill>
            </a:endParaRPr>
          </a:p>
        </p:txBody>
      </p:sp>
      <p:sp>
        <p:nvSpPr>
          <p:cNvPr id="4" name="TextBox 3"/>
          <p:cNvSpPr txBox="1"/>
          <p:nvPr/>
        </p:nvSpPr>
        <p:spPr>
          <a:xfrm>
            <a:off x="228600" y="1066800"/>
            <a:ext cx="8686800" cy="501675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742950" lvl="1" indent="-285750">
              <a:buFont typeface="Arial" pitchFamily="34" charset="0"/>
              <a:buChar char="•"/>
            </a:pPr>
            <a:r>
              <a:rPr lang="en-US" sz="3200" dirty="0" smtClean="0">
                <a:solidFill>
                  <a:schemeClr val="bg1"/>
                </a:solidFill>
              </a:rPr>
              <a:t>Pick an experiment that is both ambitious and realistic</a:t>
            </a:r>
          </a:p>
          <a:p>
            <a:pPr marL="742950" lvl="1" indent="-285750">
              <a:buFont typeface="Arial" pitchFamily="34" charset="0"/>
              <a:buChar char="•"/>
            </a:pPr>
            <a:r>
              <a:rPr lang="en-US" sz="3200" dirty="0" smtClean="0">
                <a:solidFill>
                  <a:schemeClr val="bg1"/>
                </a:solidFill>
              </a:rPr>
              <a:t>Make sure you can maintain a relationship with any external advisors – they’re busy too!</a:t>
            </a:r>
          </a:p>
          <a:p>
            <a:pPr marL="742950" lvl="1" indent="-285750">
              <a:buFont typeface="Arial" pitchFamily="34" charset="0"/>
              <a:buChar char="•"/>
            </a:pPr>
            <a:r>
              <a:rPr lang="en-US" sz="3200" dirty="0" smtClean="0">
                <a:solidFill>
                  <a:schemeClr val="bg1"/>
                </a:solidFill>
              </a:rPr>
              <a:t>Try to design your experiment so that you gain useful information even if it “fails”</a:t>
            </a:r>
          </a:p>
          <a:p>
            <a:pPr marL="742950" lvl="1" indent="-285750">
              <a:buFont typeface="Arial" pitchFamily="34" charset="0"/>
              <a:buChar char="•"/>
            </a:pPr>
            <a:r>
              <a:rPr lang="en-US" sz="3200" dirty="0" smtClean="0">
                <a:solidFill>
                  <a:schemeClr val="bg1"/>
                </a:solidFill>
              </a:rPr>
              <a:t>Don’t be too easy with your testing – the flight won’t be nice to your payload</a:t>
            </a:r>
          </a:p>
          <a:p>
            <a:pPr marL="742950" lvl="1" indent="-285750">
              <a:buFont typeface="Arial" pitchFamily="34" charset="0"/>
              <a:buChar char="•"/>
            </a:pPr>
            <a:r>
              <a:rPr lang="en-US" sz="3200" dirty="0" smtClean="0">
                <a:solidFill>
                  <a:schemeClr val="bg1"/>
                </a:solidFill>
              </a:rPr>
              <a:t>Take questions raised during your first two presentations into serious consideration</a:t>
            </a:r>
          </a:p>
        </p:txBody>
      </p:sp>
    </p:spTree>
    <p:extLst>
      <p:ext uri="{BB962C8B-B14F-4D97-AF65-F5344CB8AC3E}">
        <p14:creationId xmlns="" xmlns:p14="http://schemas.microsoft.com/office/powerpoint/2010/main" val="19669706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8229600" cy="1470025"/>
          </a:xfrm>
        </p:spPr>
        <p:txBody>
          <a:bodyPr>
            <a:normAutofit/>
          </a:bodyPr>
          <a:lstStyle/>
          <a:p>
            <a:r>
              <a:rPr lang="en-US" sz="3600" dirty="0" smtClean="0">
                <a:solidFill>
                  <a:schemeClr val="bg1"/>
                </a:solidFill>
              </a:rPr>
              <a:t>Acknowledgements</a:t>
            </a:r>
            <a:endParaRPr lang="en-US" sz="3600" dirty="0">
              <a:solidFill>
                <a:schemeClr val="bg1"/>
              </a:solidFill>
            </a:endParaRPr>
          </a:p>
        </p:txBody>
      </p:sp>
      <p:sp>
        <p:nvSpPr>
          <p:cNvPr id="4" name="TextBox 3"/>
          <p:cNvSpPr txBox="1"/>
          <p:nvPr/>
        </p:nvSpPr>
        <p:spPr>
          <a:xfrm>
            <a:off x="228600" y="1066800"/>
            <a:ext cx="8686800" cy="563231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lvl="1" algn="ctr"/>
            <a:r>
              <a:rPr lang="en-US" sz="4000" dirty="0" smtClean="0">
                <a:solidFill>
                  <a:schemeClr val="bg1"/>
                </a:solidFill>
              </a:rPr>
              <a:t>Alex Knutson-</a:t>
            </a:r>
            <a:r>
              <a:rPr lang="en-US" sz="4000" dirty="0" err="1" smtClean="0">
                <a:solidFill>
                  <a:schemeClr val="bg1"/>
                </a:solidFill>
              </a:rPr>
              <a:t>Smisek</a:t>
            </a:r>
            <a:endParaRPr lang="en-US" sz="4000" dirty="0" smtClean="0">
              <a:solidFill>
                <a:schemeClr val="bg1"/>
              </a:solidFill>
            </a:endParaRPr>
          </a:p>
          <a:p>
            <a:pPr lvl="1" algn="ctr"/>
            <a:endParaRPr lang="en-US" sz="4000" dirty="0">
              <a:solidFill>
                <a:schemeClr val="bg1"/>
              </a:solidFill>
            </a:endParaRPr>
          </a:p>
          <a:p>
            <a:pPr lvl="1" algn="ctr"/>
            <a:r>
              <a:rPr lang="en-US" sz="4000" dirty="0" smtClean="0">
                <a:solidFill>
                  <a:schemeClr val="bg1"/>
                </a:solidFill>
              </a:rPr>
              <a:t>Professor Goodman</a:t>
            </a:r>
          </a:p>
          <a:p>
            <a:pPr lvl="1" algn="ctr"/>
            <a:endParaRPr lang="en-US" sz="4000" dirty="0">
              <a:solidFill>
                <a:schemeClr val="bg1"/>
              </a:solidFill>
            </a:endParaRPr>
          </a:p>
          <a:p>
            <a:pPr lvl="1" algn="ctr"/>
            <a:r>
              <a:rPr lang="en-US" sz="4000" dirty="0" smtClean="0">
                <a:solidFill>
                  <a:schemeClr val="bg1"/>
                </a:solidFill>
              </a:rPr>
              <a:t>Professor </a:t>
            </a:r>
            <a:r>
              <a:rPr lang="en-US" sz="4000" dirty="0" err="1" smtClean="0">
                <a:solidFill>
                  <a:schemeClr val="bg1"/>
                </a:solidFill>
              </a:rPr>
              <a:t>Flaten</a:t>
            </a:r>
            <a:endParaRPr lang="en-US" sz="4000" dirty="0" smtClean="0">
              <a:solidFill>
                <a:schemeClr val="bg1"/>
              </a:solidFill>
            </a:endParaRPr>
          </a:p>
          <a:p>
            <a:pPr lvl="1" algn="ctr"/>
            <a:endParaRPr lang="en-US" sz="4000" dirty="0">
              <a:solidFill>
                <a:schemeClr val="bg1"/>
              </a:solidFill>
            </a:endParaRPr>
          </a:p>
          <a:p>
            <a:pPr lvl="1" algn="ctr"/>
            <a:r>
              <a:rPr lang="en-US" sz="4000" dirty="0" smtClean="0">
                <a:solidFill>
                  <a:schemeClr val="bg1"/>
                </a:solidFill>
              </a:rPr>
              <a:t>Alex </a:t>
            </a:r>
            <a:r>
              <a:rPr lang="en-US" sz="4000" dirty="0" err="1" smtClean="0">
                <a:solidFill>
                  <a:schemeClr val="bg1"/>
                </a:solidFill>
              </a:rPr>
              <a:t>Ngure</a:t>
            </a:r>
            <a:endParaRPr lang="en-US" sz="4000" dirty="0" smtClean="0">
              <a:solidFill>
                <a:schemeClr val="bg1"/>
              </a:solidFill>
            </a:endParaRPr>
          </a:p>
          <a:p>
            <a:pPr lvl="1" algn="ctr"/>
            <a:endParaRPr lang="en-US" sz="4000" dirty="0" smtClean="0">
              <a:solidFill>
                <a:schemeClr val="bg1"/>
              </a:solidFill>
            </a:endParaRPr>
          </a:p>
          <a:p>
            <a:pPr lvl="1" algn="ctr"/>
            <a:r>
              <a:rPr lang="en-US" sz="4000" dirty="0" smtClean="0">
                <a:solidFill>
                  <a:schemeClr val="bg1"/>
                </a:solidFill>
              </a:rPr>
              <a:t>Joey </a:t>
            </a:r>
            <a:r>
              <a:rPr lang="en-US" sz="4000" dirty="0" err="1" smtClean="0">
                <a:solidFill>
                  <a:schemeClr val="bg1"/>
                </a:solidFill>
              </a:rPr>
              <a:t>Senkyr</a:t>
            </a:r>
            <a:endParaRPr lang="en-US" sz="4000" dirty="0" smtClean="0">
              <a:solidFill>
                <a:schemeClr val="bg1"/>
              </a:solidFill>
            </a:endParaRPr>
          </a:p>
        </p:txBody>
      </p:sp>
    </p:spTree>
    <p:extLst>
      <p:ext uri="{BB962C8B-B14F-4D97-AF65-F5344CB8AC3E}">
        <p14:creationId xmlns="" xmlns:p14="http://schemas.microsoft.com/office/powerpoint/2010/main" val="34881544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dirty="0" smtClean="0">
                <a:solidFill>
                  <a:schemeClr val="bg1"/>
                </a:solidFill>
                <a:ea typeface="ＭＳ Ｐゴシック" pitchFamily="34" charset="-128"/>
              </a:rPr>
              <a:t>Functional Diagram</a:t>
            </a:r>
          </a:p>
        </p:txBody>
      </p:sp>
      <p:pic>
        <p:nvPicPr>
          <p:cNvPr id="9" name="Content Placeholder 8"/>
          <p:cNvPicPr>
            <a:picLocks noGrp="1" noChangeAspect="1"/>
          </p:cNvPicPr>
          <p:nvPr>
            <p:ph idx="1"/>
          </p:nvPr>
        </p:nvPicPr>
        <p:blipFill>
          <a:blip r:embed="rId3">
            <a:extLst>
              <a:ext uri="{28A0092B-C50C-407E-A947-70E740481C1C}">
                <a14:useLocalDpi xmlns="" xmlns:a14="http://schemas.microsoft.com/office/drawing/2010/main" val="0"/>
              </a:ext>
            </a:extLst>
          </a:blip>
          <a:stretch>
            <a:fillRect/>
          </a:stretch>
        </p:blipFill>
        <p:spPr>
          <a:xfrm>
            <a:off x="1255470" y="1247785"/>
            <a:ext cx="6657146" cy="5076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5926318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dirty="0" smtClean="0">
                <a:solidFill>
                  <a:schemeClr val="bg1"/>
                </a:solidFill>
                <a:ea typeface="ＭＳ Ｐゴシック" pitchFamily="34" charset="-128"/>
              </a:rPr>
              <a:t>Mockups of Box</a:t>
            </a:r>
          </a:p>
        </p:txBody>
      </p:sp>
      <p:pic>
        <p:nvPicPr>
          <p:cNvPr id="9" name="Content Placeholder 8"/>
          <p:cNvPicPr>
            <a:picLocks noGrp="1" noChangeAspect="1"/>
          </p:cNvPicPr>
          <p:nvPr>
            <p:ph idx="1"/>
          </p:nvPr>
        </p:nvPicPr>
        <p:blipFill>
          <a:blip r:embed="rId3">
            <a:extLst>
              <a:ext uri="{28A0092B-C50C-407E-A947-70E740481C1C}">
                <a14:useLocalDpi xmlns="" xmlns:a14="http://schemas.microsoft.com/office/drawing/2010/main" val="0"/>
              </a:ext>
            </a:extLst>
          </a:blip>
          <a:stretch>
            <a:fillRect/>
          </a:stretch>
        </p:blipFill>
        <p:spPr>
          <a:xfrm>
            <a:off x="1243286" y="1247785"/>
            <a:ext cx="6681514" cy="5076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337029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dirty="0" smtClean="0">
                <a:solidFill>
                  <a:schemeClr val="bg1"/>
                </a:solidFill>
                <a:ea typeface="ＭＳ Ｐゴシック" pitchFamily="34" charset="-128"/>
              </a:rPr>
              <a:t>Box Construction</a:t>
            </a:r>
          </a:p>
        </p:txBody>
      </p:sp>
      <p:pic>
        <p:nvPicPr>
          <p:cNvPr id="9" name="Content Placeholder 8"/>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554691" y="1600200"/>
            <a:ext cx="6034617" cy="4525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1752600" y="6248400"/>
            <a:ext cx="55626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i="1" dirty="0" smtClean="0"/>
              <a:t>Completed Payload Shell in Preparation for Cold Soak</a:t>
            </a:r>
            <a:endParaRPr lang="en-US" i="1" dirty="0"/>
          </a:p>
        </p:txBody>
      </p:sp>
    </p:spTree>
    <p:extLst>
      <p:ext uri="{BB962C8B-B14F-4D97-AF65-F5344CB8AC3E}">
        <p14:creationId xmlns="" xmlns:p14="http://schemas.microsoft.com/office/powerpoint/2010/main" val="968561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dirty="0" smtClean="0">
                <a:solidFill>
                  <a:schemeClr val="bg1"/>
                </a:solidFill>
                <a:ea typeface="ＭＳ Ｐゴシック" pitchFamily="34" charset="-128"/>
              </a:rPr>
              <a:t>Box Construction</a:t>
            </a:r>
          </a:p>
        </p:txBody>
      </p:sp>
      <p:pic>
        <p:nvPicPr>
          <p:cNvPr id="9" name="Content Placeholder 8"/>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554691" y="1600200"/>
            <a:ext cx="6034617" cy="4525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762000" y="6248400"/>
            <a:ext cx="76962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i="1" dirty="0" smtClean="0"/>
              <a:t>Completed Payload Shell in Preparation for Cold Soak (Opposite Side)</a:t>
            </a:r>
            <a:endParaRPr lang="en-US" i="1" dirty="0"/>
          </a:p>
        </p:txBody>
      </p:sp>
    </p:spTree>
    <p:extLst>
      <p:ext uri="{BB962C8B-B14F-4D97-AF65-F5344CB8AC3E}">
        <p14:creationId xmlns="" xmlns:p14="http://schemas.microsoft.com/office/powerpoint/2010/main" val="3583046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1905</TotalTime>
  <Words>2143</Words>
  <Application>Microsoft Office PowerPoint</Application>
  <PresentationFormat>On-screen Show (4:3)</PresentationFormat>
  <Paragraphs>385</Paragraphs>
  <Slides>57</Slides>
  <Notes>7</Notes>
  <HiddenSlides>0</HiddenSlides>
  <MMClips>3</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Up, Up, and Away Final Team Presentation</vt:lpstr>
      <vt:lpstr>Mission Overview</vt:lpstr>
      <vt:lpstr>Schedule</vt:lpstr>
      <vt:lpstr>Slide 4</vt:lpstr>
      <vt:lpstr>Budgets</vt:lpstr>
      <vt:lpstr>Functional Diagram</vt:lpstr>
      <vt:lpstr>Mockups of Box</vt:lpstr>
      <vt:lpstr>Box Construction</vt:lpstr>
      <vt:lpstr>Box Construction</vt:lpstr>
      <vt:lpstr>Box Construction</vt:lpstr>
      <vt:lpstr>Box Construction</vt:lpstr>
      <vt:lpstr>Box Programming/Communication</vt:lpstr>
      <vt:lpstr>Payload Testing</vt:lpstr>
      <vt:lpstr>Drop/Agitation Testing</vt:lpstr>
      <vt:lpstr>Weather Station/BSE Operation</vt:lpstr>
      <vt:lpstr>Cold Soak Testing</vt:lpstr>
      <vt:lpstr>Yank Test</vt:lpstr>
      <vt:lpstr>Bacteria’s Reaction to Radiation</vt:lpstr>
      <vt:lpstr>Bacteria’s Cold Survival</vt:lpstr>
      <vt:lpstr>Main Flight Concerns</vt:lpstr>
      <vt:lpstr>Expected Science Results</vt:lpstr>
      <vt:lpstr>Expected Science Results</vt:lpstr>
      <vt:lpstr>Expected Science Results</vt:lpstr>
      <vt:lpstr>Expected Science Results</vt:lpstr>
      <vt:lpstr>Flight Day</vt:lpstr>
      <vt:lpstr>Flight Day</vt:lpstr>
      <vt:lpstr>Flight Day</vt:lpstr>
      <vt:lpstr>Flight Day</vt:lpstr>
      <vt:lpstr>Flight Day</vt:lpstr>
      <vt:lpstr>Flight Day</vt:lpstr>
      <vt:lpstr>Flight Day</vt:lpstr>
      <vt:lpstr>Flight Day</vt:lpstr>
      <vt:lpstr>Science Results</vt:lpstr>
      <vt:lpstr>Path of Flight</vt:lpstr>
      <vt:lpstr>Altitude of Flight</vt:lpstr>
      <vt:lpstr>Flight Petri Dishes</vt:lpstr>
      <vt:lpstr>Control Petri Dishes</vt:lpstr>
      <vt:lpstr>HOBO Results</vt:lpstr>
      <vt:lpstr>HOBO Results</vt:lpstr>
      <vt:lpstr>HOBO Results</vt:lpstr>
      <vt:lpstr>HOBO Results</vt:lpstr>
      <vt:lpstr>StratoStar Results</vt:lpstr>
      <vt:lpstr>StratoStar Results</vt:lpstr>
      <vt:lpstr>StratoStar Results</vt:lpstr>
      <vt:lpstr>StratoStar Results</vt:lpstr>
      <vt:lpstr>Geiger Counter Results</vt:lpstr>
      <vt:lpstr>Picture Analysis</vt:lpstr>
      <vt:lpstr>Picture Analysis</vt:lpstr>
      <vt:lpstr>Picture Analysis</vt:lpstr>
      <vt:lpstr>Conclusions - Bacteria</vt:lpstr>
      <vt:lpstr>Conclusions - HOBO</vt:lpstr>
      <vt:lpstr>Conclusions – StratoStar/Weather Station</vt:lpstr>
      <vt:lpstr>Conclusions – Geiger Counter</vt:lpstr>
      <vt:lpstr>Conclusions – Picture Experiment</vt:lpstr>
      <vt:lpstr>Future Ideas</vt:lpstr>
      <vt:lpstr>Words of Wisdom</vt:lpstr>
      <vt:lpstr>Acknowledgements</vt:lpstr>
    </vt:vector>
  </TitlesOfParts>
  <Company>University of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Name Conceptual Design Review (this is a bare-bones template – make it fancier if you wish)</dc:title>
  <dc:creator>flaten</dc:creator>
  <cp:lastModifiedBy>flate001</cp:lastModifiedBy>
  <cp:revision>169</cp:revision>
  <dcterms:created xsi:type="dcterms:W3CDTF">2011-09-22T22:32:51Z</dcterms:created>
  <dcterms:modified xsi:type="dcterms:W3CDTF">2013-06-20T17:12:57Z</dcterms:modified>
</cp:coreProperties>
</file>