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603" r:id="rId2"/>
    <p:sldId id="498" r:id="rId3"/>
    <p:sldId id="543" r:id="rId4"/>
    <p:sldId id="338" r:id="rId5"/>
    <p:sldId id="559" r:id="rId6"/>
    <p:sldId id="593" r:id="rId7"/>
    <p:sldId id="545" r:id="rId8"/>
    <p:sldId id="557" r:id="rId9"/>
    <p:sldId id="619" r:id="rId10"/>
    <p:sldId id="622" r:id="rId11"/>
    <p:sldId id="624" r:id="rId12"/>
    <p:sldId id="535" r:id="rId13"/>
    <p:sldId id="538" r:id="rId14"/>
    <p:sldId id="539" r:id="rId15"/>
    <p:sldId id="447" r:id="rId16"/>
    <p:sldId id="448" r:id="rId17"/>
    <p:sldId id="614" r:id="rId18"/>
    <p:sldId id="450" r:id="rId19"/>
    <p:sldId id="451" r:id="rId20"/>
    <p:sldId id="452" r:id="rId21"/>
    <p:sldId id="540" r:id="rId22"/>
    <p:sldId id="594" r:id="rId23"/>
    <p:sldId id="547" r:id="rId24"/>
    <p:sldId id="582" r:id="rId25"/>
    <p:sldId id="548" r:id="rId26"/>
    <p:sldId id="549" r:id="rId27"/>
    <p:sldId id="580" r:id="rId28"/>
    <p:sldId id="551" r:id="rId29"/>
    <p:sldId id="590" r:id="rId30"/>
    <p:sldId id="553" r:id="rId31"/>
    <p:sldId id="591" r:id="rId32"/>
    <p:sldId id="605" r:id="rId33"/>
    <p:sldId id="604" r:id="rId34"/>
    <p:sldId id="600" r:id="rId35"/>
    <p:sldId id="597" r:id="rId36"/>
    <p:sldId id="601" r:id="rId37"/>
    <p:sldId id="627" r:id="rId38"/>
    <p:sldId id="626" r:id="rId39"/>
    <p:sldId id="625" r:id="rId40"/>
    <p:sldId id="628" r:id="rId41"/>
    <p:sldId id="598" r:id="rId42"/>
    <p:sldId id="562" r:id="rId43"/>
    <p:sldId id="563" r:id="rId44"/>
    <p:sldId id="583" r:id="rId45"/>
    <p:sldId id="586" r:id="rId46"/>
    <p:sldId id="587" r:id="rId47"/>
    <p:sldId id="584" r:id="rId48"/>
    <p:sldId id="571" r:id="rId49"/>
    <p:sldId id="617" r:id="rId50"/>
    <p:sldId id="615" r:id="rId51"/>
    <p:sldId id="606" r:id="rId52"/>
    <p:sldId id="618" r:id="rId53"/>
    <p:sldId id="576" r:id="rId54"/>
    <p:sldId id="592" r:id="rId55"/>
    <p:sldId id="588" r:id="rId56"/>
    <p:sldId id="589"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1" autoAdjust="0"/>
    <p:restoredTop sz="76238" autoAdjust="0"/>
  </p:normalViewPr>
  <p:slideViewPr>
    <p:cSldViewPr>
      <p:cViewPr varScale="1">
        <p:scale>
          <a:sx n="90" d="100"/>
          <a:sy n="90" d="100"/>
        </p:scale>
        <p:origin x="1704" y="78"/>
      </p:cViewPr>
      <p:guideLst>
        <p:guide orient="horz" pos="2160"/>
        <p:guide pos="2880"/>
      </p:guideLst>
    </p:cSldViewPr>
  </p:slideViewPr>
  <p:notesTextViewPr>
    <p:cViewPr>
      <p:scale>
        <a:sx n="3" d="2"/>
        <a:sy n="3" d="2"/>
      </p:scale>
      <p:origin x="0" y="0"/>
    </p:cViewPr>
  </p:notesTextViewPr>
  <p:sorterViewPr>
    <p:cViewPr>
      <p:scale>
        <a:sx n="66" d="100"/>
        <a:sy n="66" d="100"/>
      </p:scale>
      <p:origin x="0" y="1626"/>
    </p:cViewPr>
  </p:sorterViewPr>
  <p:notesViewPr>
    <p:cSldViewPr>
      <p:cViewPr varScale="1">
        <p:scale>
          <a:sx n="48" d="100"/>
          <a:sy n="48" d="100"/>
        </p:scale>
        <p:origin x="-2490"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C6188D-E172-4CED-8E32-0AE5DFF0A1A8}" type="datetimeFigureOut">
              <a:rPr lang="en-US" smtClean="0"/>
              <a:pPr/>
              <a:t>2/27/17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6BDA8E-A1FC-4E10-8A89-4D472220EAB9}" type="slidenum">
              <a:rPr lang="en-US" smtClean="0"/>
              <a:pPr/>
              <a:t>‹#›</a:t>
            </a:fld>
            <a:endParaRPr lang="en-US"/>
          </a:p>
        </p:txBody>
      </p:sp>
    </p:spTree>
    <p:extLst>
      <p:ext uri="{BB962C8B-B14F-4D97-AF65-F5344CB8AC3E}">
        <p14:creationId xmlns:p14="http://schemas.microsoft.com/office/powerpoint/2010/main" val="1240031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Saturn (from within its shadow) taken</a:t>
            </a:r>
            <a:r>
              <a:rPr lang="en-US" baseline="0" dirty="0" smtClean="0"/>
              <a:t> by</a:t>
            </a:r>
            <a:r>
              <a:rPr lang="en-US" dirty="0" smtClean="0"/>
              <a:t> Cassini</a:t>
            </a:r>
          </a:p>
          <a:p>
            <a:pPr eaLnBrk="1" hangingPunct="1">
              <a:spcBef>
                <a:spcPct val="0"/>
              </a:spcBef>
            </a:pPr>
            <a:r>
              <a:rPr lang="en-US" dirty="0" smtClean="0"/>
              <a:t>https://saturn.jpl.nasa.gov/resources/23/?category=hall_of_fame</a:t>
            </a:r>
          </a:p>
        </p:txBody>
      </p:sp>
      <p:sp>
        <p:nvSpPr>
          <p:cNvPr id="75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578777-D8C1-402E-9F59-9365EBC60E37}" type="slidenum">
              <a:rPr lang="en-US" smtClean="0"/>
              <a:pPr/>
              <a:t>1</a:t>
            </a:fld>
            <a:endParaRPr lang="en-US" smtClean="0"/>
          </a:p>
        </p:txBody>
      </p:sp>
    </p:spTree>
    <p:extLst>
      <p:ext uri="{BB962C8B-B14F-4D97-AF65-F5344CB8AC3E}">
        <p14:creationId xmlns:p14="http://schemas.microsoft.com/office/powerpoint/2010/main" val="2938857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http://archive.azcentral.com/members/Blog/BehindtheLens/70508</a:t>
            </a:r>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12</a:t>
            </a:fld>
            <a:endParaRPr lang="en-US"/>
          </a:p>
        </p:txBody>
      </p:sp>
    </p:spTree>
    <p:extLst>
      <p:ext uri="{BB962C8B-B14F-4D97-AF65-F5344CB8AC3E}">
        <p14:creationId xmlns:p14="http://schemas.microsoft.com/office/powerpoint/2010/main" val="601668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13</a:t>
            </a:fld>
            <a:endParaRPr lang="en-US"/>
          </a:p>
        </p:txBody>
      </p:sp>
    </p:spTree>
    <p:extLst>
      <p:ext uri="{BB962C8B-B14F-4D97-AF65-F5344CB8AC3E}">
        <p14:creationId xmlns:p14="http://schemas.microsoft.com/office/powerpoint/2010/main" val="213744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14</a:t>
            </a:fld>
            <a:endParaRPr lang="en-US"/>
          </a:p>
        </p:txBody>
      </p:sp>
    </p:spTree>
    <p:extLst>
      <p:ext uri="{BB962C8B-B14F-4D97-AF65-F5344CB8AC3E}">
        <p14:creationId xmlns:p14="http://schemas.microsoft.com/office/powerpoint/2010/main" val="2283631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 Dipper (asterism)</a:t>
            </a:r>
          </a:p>
          <a:p>
            <a:r>
              <a:rPr lang="en-US" dirty="0" smtClean="0"/>
              <a:t>http://www.allthesky.com/constellations/ursamajor/</a:t>
            </a:r>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15</a:t>
            </a:fld>
            <a:endParaRPr lang="en-US"/>
          </a:p>
        </p:txBody>
      </p:sp>
    </p:spTree>
    <p:extLst>
      <p:ext uri="{BB962C8B-B14F-4D97-AF65-F5344CB8AC3E}">
        <p14:creationId xmlns:p14="http://schemas.microsoft.com/office/powerpoint/2010/main" val="3851669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Andromeda (constellation and galaxy)</a:t>
            </a:r>
          </a:p>
          <a:p>
            <a:r>
              <a:rPr lang="en-US" dirty="0" smtClean="0"/>
              <a:t>http://www.allthesky.com/constellations/andromeda/</a:t>
            </a:r>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17</a:t>
            </a:fld>
            <a:endParaRPr lang="en-US"/>
          </a:p>
        </p:txBody>
      </p:sp>
    </p:spTree>
    <p:extLst>
      <p:ext uri="{BB962C8B-B14F-4D97-AF65-F5344CB8AC3E}">
        <p14:creationId xmlns:p14="http://schemas.microsoft.com/office/powerpoint/2010/main" val="897954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Orion (constellation)</a:t>
            </a:r>
          </a:p>
          <a:p>
            <a:r>
              <a:rPr lang="en-US" dirty="0" smtClean="0"/>
              <a:t>http://www.allthesky.com/constellations/orion/</a:t>
            </a:r>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19</a:t>
            </a:fld>
            <a:endParaRPr lang="en-US"/>
          </a:p>
        </p:txBody>
      </p:sp>
    </p:spTree>
    <p:extLst>
      <p:ext uri="{BB962C8B-B14F-4D97-AF65-F5344CB8AC3E}">
        <p14:creationId xmlns:p14="http://schemas.microsoft.com/office/powerpoint/2010/main" val="2861133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Milky</a:t>
            </a:r>
            <a:r>
              <a:rPr lang="en-US" baseline="0" dirty="0" smtClean="0"/>
              <a:t> Way Galaxy</a:t>
            </a:r>
          </a:p>
          <a:p>
            <a:r>
              <a:rPr lang="en-US" dirty="0" smtClean="0"/>
              <a:t>https://pixabay.com/en/milky-way-galaxy-night-sky-stars-984050/</a:t>
            </a:r>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21</a:t>
            </a:fld>
            <a:endParaRPr lang="en-US"/>
          </a:p>
        </p:txBody>
      </p:sp>
    </p:spTree>
    <p:extLst>
      <p:ext uri="{BB962C8B-B14F-4D97-AF65-F5344CB8AC3E}">
        <p14:creationId xmlns:p14="http://schemas.microsoft.com/office/powerpoint/2010/main" val="933190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22</a:t>
            </a:fld>
            <a:endParaRPr lang="en-US"/>
          </a:p>
        </p:txBody>
      </p:sp>
    </p:spTree>
    <p:extLst>
      <p:ext uri="{BB962C8B-B14F-4D97-AF65-F5344CB8AC3E}">
        <p14:creationId xmlns:p14="http://schemas.microsoft.com/office/powerpoint/2010/main" val="2216635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23</a:t>
            </a:fld>
            <a:endParaRPr lang="en-US"/>
          </a:p>
        </p:txBody>
      </p:sp>
    </p:spTree>
    <p:extLst>
      <p:ext uri="{BB962C8B-B14F-4D97-AF65-F5344CB8AC3E}">
        <p14:creationId xmlns:p14="http://schemas.microsoft.com/office/powerpoint/2010/main" val="2715843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Carina</a:t>
            </a:r>
            <a:r>
              <a:rPr lang="en-US" baseline="0" dirty="0" smtClean="0"/>
              <a:t> nebula (“Mystic Mountain”) taken by Hubble</a:t>
            </a:r>
          </a:p>
          <a:p>
            <a:r>
              <a:rPr lang="en-US" dirty="0" smtClean="0"/>
              <a:t>https://www.spacetelescope.org/images/heic1007a/</a:t>
            </a:r>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24</a:t>
            </a:fld>
            <a:endParaRPr lang="en-US"/>
          </a:p>
        </p:txBody>
      </p:sp>
    </p:spTree>
    <p:extLst>
      <p:ext uri="{BB962C8B-B14F-4D97-AF65-F5344CB8AC3E}">
        <p14:creationId xmlns:p14="http://schemas.microsoft.com/office/powerpoint/2010/main" val="2649012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75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578777-D8C1-402E-9F59-9365EBC60E37}" type="slidenum">
              <a:rPr lang="en-US" smtClean="0"/>
              <a:pPr/>
              <a:t>3</a:t>
            </a:fld>
            <a:endParaRPr lang="en-US" smtClean="0"/>
          </a:p>
        </p:txBody>
      </p:sp>
    </p:spTree>
    <p:extLst>
      <p:ext uri="{BB962C8B-B14F-4D97-AF65-F5344CB8AC3E}">
        <p14:creationId xmlns:p14="http://schemas.microsoft.com/office/powerpoint/2010/main" val="3497421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Eagle Nebula</a:t>
            </a:r>
            <a:r>
              <a:rPr lang="en-US" baseline="0" dirty="0" smtClean="0"/>
              <a:t> (dust pillar) taken by Hubble</a:t>
            </a:r>
          </a:p>
          <a:p>
            <a:r>
              <a:rPr lang="en-US" dirty="0" smtClean="0"/>
              <a:t>https://www.nasa.gov/mission_pages/hubble/hubble_anniversary/STScI-2005-12b.html</a:t>
            </a:r>
          </a:p>
        </p:txBody>
      </p:sp>
      <p:sp>
        <p:nvSpPr>
          <p:cNvPr id="4" name="Slide Number Placeholder 3"/>
          <p:cNvSpPr>
            <a:spLocks noGrp="1"/>
          </p:cNvSpPr>
          <p:nvPr>
            <p:ph type="sldNum" sz="quarter" idx="10"/>
          </p:nvPr>
        </p:nvSpPr>
        <p:spPr/>
        <p:txBody>
          <a:bodyPr/>
          <a:lstStyle/>
          <a:p>
            <a:fld id="{326BDA8E-A1FC-4E10-8A89-4D472220EAB9}" type="slidenum">
              <a:rPr lang="en-US" smtClean="0"/>
              <a:pPr/>
              <a:t>25</a:t>
            </a:fld>
            <a:endParaRPr lang="en-US"/>
          </a:p>
        </p:txBody>
      </p:sp>
    </p:spTree>
    <p:extLst>
      <p:ext uri="{BB962C8B-B14F-4D97-AF65-F5344CB8AC3E}">
        <p14:creationId xmlns:p14="http://schemas.microsoft.com/office/powerpoint/2010/main" val="2587857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26</a:t>
            </a:fld>
            <a:endParaRPr lang="en-US"/>
          </a:p>
        </p:txBody>
      </p:sp>
    </p:spTree>
    <p:extLst>
      <p:ext uri="{BB962C8B-B14F-4D97-AF65-F5344CB8AC3E}">
        <p14:creationId xmlns:p14="http://schemas.microsoft.com/office/powerpoint/2010/main" val="2591948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27</a:t>
            </a:fld>
            <a:endParaRPr lang="en-US"/>
          </a:p>
        </p:txBody>
      </p:sp>
    </p:spTree>
    <p:extLst>
      <p:ext uri="{BB962C8B-B14F-4D97-AF65-F5344CB8AC3E}">
        <p14:creationId xmlns:p14="http://schemas.microsoft.com/office/powerpoint/2010/main" val="1040128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28</a:t>
            </a:fld>
            <a:endParaRPr lang="en-US"/>
          </a:p>
        </p:txBody>
      </p:sp>
    </p:spTree>
    <p:extLst>
      <p:ext uri="{BB962C8B-B14F-4D97-AF65-F5344CB8AC3E}">
        <p14:creationId xmlns:p14="http://schemas.microsoft.com/office/powerpoint/2010/main" val="2824680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29</a:t>
            </a:fld>
            <a:endParaRPr lang="en-US"/>
          </a:p>
        </p:txBody>
      </p:sp>
    </p:spTree>
    <p:extLst>
      <p:ext uri="{BB962C8B-B14F-4D97-AF65-F5344CB8AC3E}">
        <p14:creationId xmlns:p14="http://schemas.microsoft.com/office/powerpoint/2010/main" val="131952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30</a:t>
            </a:fld>
            <a:endParaRPr lang="en-US"/>
          </a:p>
        </p:txBody>
      </p:sp>
    </p:spTree>
    <p:extLst>
      <p:ext uri="{BB962C8B-B14F-4D97-AF65-F5344CB8AC3E}">
        <p14:creationId xmlns:p14="http://schemas.microsoft.com/office/powerpoint/2010/main" val="25623931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31</a:t>
            </a:fld>
            <a:endParaRPr lang="en-US"/>
          </a:p>
        </p:txBody>
      </p:sp>
    </p:spTree>
    <p:extLst>
      <p:ext uri="{BB962C8B-B14F-4D97-AF65-F5344CB8AC3E}">
        <p14:creationId xmlns:p14="http://schemas.microsoft.com/office/powerpoint/2010/main" val="14267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“Pillars</a:t>
            </a:r>
            <a:r>
              <a:rPr lang="en-US" baseline="0" dirty="0" smtClean="0"/>
              <a:t> of Creation” taken by Hubble</a:t>
            </a:r>
          </a:p>
          <a:p>
            <a:r>
              <a:rPr lang="en-US" dirty="0" smtClean="0"/>
              <a:t>https://apod.nasa.gov/apod/image/1501/hs-2015-01m16pillarsHST.jpg</a:t>
            </a:r>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32</a:t>
            </a:fld>
            <a:endParaRPr lang="en-US"/>
          </a:p>
        </p:txBody>
      </p:sp>
    </p:spTree>
    <p:extLst>
      <p:ext uri="{BB962C8B-B14F-4D97-AF65-F5344CB8AC3E}">
        <p14:creationId xmlns:p14="http://schemas.microsoft.com/office/powerpoint/2010/main" val="2103560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33</a:t>
            </a:fld>
            <a:endParaRPr lang="en-US"/>
          </a:p>
        </p:txBody>
      </p:sp>
    </p:spTree>
    <p:extLst>
      <p:ext uri="{BB962C8B-B14F-4D97-AF65-F5344CB8AC3E}">
        <p14:creationId xmlns:p14="http://schemas.microsoft.com/office/powerpoint/2010/main" val="1135772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Pluto and largest moon</a:t>
            </a:r>
            <a:r>
              <a:rPr lang="en-US" baseline="0" dirty="0" smtClean="0"/>
              <a:t> Charon (montage), taken by New Horizons (2015)</a:t>
            </a:r>
          </a:p>
          <a:p>
            <a:r>
              <a:rPr lang="en-US" dirty="0" smtClean="0"/>
              <a:t>https://www.nasa.gov/feature/new-horizons-top-10-pluto-pics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Matthew 1:18-25</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Now the birth of Jesus the Messiah took place in this way. When his mother Mary had been engaged to Joseph, but before they lived together, she was found to be with child from the Holy Spirit. Her husband Joseph, being a righteous man and unwilling to expose her to public disgrace, planned to dismiss her quietly. But just when he had resolved to do this, an angel of the Lord appeared to him in a dream and said, "Joseph, son of David, do not be afraid to take Mary as your wife, for the child conceived in her is from the Holy Spirit. She will bear a son, and you are to name him Jesus, for he will save his people from their sins."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All this took place to fulfill what had been spoken by the Lord through the prophet: "Look, the virgin shall conceive and bear a son, and they shall name him Emmanuel," which means, "God is with us." When Joseph awoke from sleep, he did as the angel of the Lord commanded him; he took her as his wife, but had no marital relations with her until she had borne a son; and he named him Jesus.</a:t>
            </a:r>
          </a:p>
          <a:p>
            <a:endParaRPr lang="en-US" sz="1200" strike="sng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6BDA8E-A1FC-4E10-8A89-4D472220EAB9}" type="slidenum">
              <a:rPr lang="en-US" smtClean="0"/>
              <a:pPr/>
              <a:t>34</a:t>
            </a:fld>
            <a:endParaRPr lang="en-US"/>
          </a:p>
        </p:txBody>
      </p:sp>
    </p:spTree>
    <p:extLst>
      <p:ext uri="{BB962C8B-B14F-4D97-AF65-F5344CB8AC3E}">
        <p14:creationId xmlns:p14="http://schemas.microsoft.com/office/powerpoint/2010/main" val="2856641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4</a:t>
            </a:fld>
            <a:endParaRPr lang="en-US"/>
          </a:p>
        </p:txBody>
      </p:sp>
    </p:spTree>
    <p:extLst>
      <p:ext uri="{BB962C8B-B14F-4D97-AF65-F5344CB8AC3E}">
        <p14:creationId xmlns:p14="http://schemas.microsoft.com/office/powerpoint/2010/main" val="12136462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strike="noStrike" kern="1200" dirty="0" smtClean="0">
                <a:solidFill>
                  <a:schemeClr val="tx1"/>
                </a:solidFill>
                <a:effectLst/>
                <a:latin typeface="+mn-lt"/>
                <a:ea typeface="+mn-ea"/>
                <a:cs typeface="+mn-cs"/>
              </a:rPr>
              <a:t>Cat’s Eye (planetary) Nebula</a:t>
            </a:r>
            <a:r>
              <a:rPr lang="en-US" sz="1200" strike="noStrike" kern="1200" baseline="0" dirty="0" smtClean="0">
                <a:solidFill>
                  <a:schemeClr val="tx1"/>
                </a:solidFill>
                <a:effectLst/>
                <a:latin typeface="+mn-lt"/>
                <a:ea typeface="+mn-ea"/>
                <a:cs typeface="+mn-cs"/>
              </a:rPr>
              <a:t> taken by Hubble</a:t>
            </a:r>
          </a:p>
          <a:p>
            <a:r>
              <a:rPr lang="en-US" sz="1200" strike="noStrike" kern="1200" dirty="0" smtClean="0">
                <a:solidFill>
                  <a:schemeClr val="tx1"/>
                </a:solidFill>
                <a:effectLst/>
                <a:latin typeface="+mn-lt"/>
                <a:ea typeface="+mn-ea"/>
                <a:cs typeface="+mn-cs"/>
              </a:rPr>
              <a:t>http://hubblesite.org/newscenter/archive/releases/nebula/planetary/2004/27/image/a/</a:t>
            </a:r>
          </a:p>
          <a:p>
            <a:endParaRPr lang="en-US" sz="1200" strike="noStrike" kern="1200" dirty="0" smtClean="0">
              <a:solidFill>
                <a:schemeClr val="tx1"/>
              </a:solidFill>
              <a:effectLst/>
              <a:latin typeface="+mn-lt"/>
              <a:ea typeface="+mn-ea"/>
              <a:cs typeface="+mn-cs"/>
            </a:endParaRPr>
          </a:p>
          <a:p>
            <a:r>
              <a:rPr lang="en-US" sz="1200" strike="noStrike" kern="1200" dirty="0" smtClean="0">
                <a:solidFill>
                  <a:schemeClr val="tx1"/>
                </a:solidFill>
                <a:effectLst/>
                <a:latin typeface="+mn-lt"/>
                <a:ea typeface="+mn-ea"/>
                <a:cs typeface="+mn-cs"/>
              </a:rPr>
              <a:t>Blog/comments</a:t>
            </a:r>
          </a:p>
        </p:txBody>
      </p:sp>
      <p:sp>
        <p:nvSpPr>
          <p:cNvPr id="4" name="Slide Number Placeholder 3"/>
          <p:cNvSpPr>
            <a:spLocks noGrp="1"/>
          </p:cNvSpPr>
          <p:nvPr>
            <p:ph type="sldNum" sz="quarter" idx="10"/>
          </p:nvPr>
        </p:nvSpPr>
        <p:spPr/>
        <p:txBody>
          <a:bodyPr/>
          <a:lstStyle/>
          <a:p>
            <a:fld id="{326BDA8E-A1FC-4E10-8A89-4D472220EAB9}" type="slidenum">
              <a:rPr lang="en-US" smtClean="0"/>
              <a:pPr/>
              <a:t>35</a:t>
            </a:fld>
            <a:endParaRPr lang="en-US"/>
          </a:p>
        </p:txBody>
      </p:sp>
    </p:spTree>
    <p:extLst>
      <p:ext uri="{BB962C8B-B14F-4D97-AF65-F5344CB8AC3E}">
        <p14:creationId xmlns:p14="http://schemas.microsoft.com/office/powerpoint/2010/main" val="3898757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trike="noStrike" dirty="0" smtClean="0"/>
              <a:t>Stars in globular cluster Omega Centauri taken by Hubble</a:t>
            </a:r>
          </a:p>
          <a:p>
            <a:r>
              <a:rPr lang="en-US" strike="noStrike" dirty="0" smtClean="0"/>
              <a:t>http://hubblesite.org/newscenter/archive/releases/2009/25/image/q/</a:t>
            </a:r>
          </a:p>
          <a:p>
            <a:endParaRPr lang="en-US" strike="noStrike" dirty="0" smtClean="0"/>
          </a:p>
          <a:p>
            <a:r>
              <a:rPr lang="en-US" strike="noStrike" dirty="0" smtClean="0"/>
              <a:t>Creator of the Stars of Night (5 verses – one</a:t>
            </a:r>
            <a:r>
              <a:rPr lang="en-US" strike="noStrike" baseline="0" dirty="0" smtClean="0"/>
              <a:t> slide each)</a:t>
            </a:r>
            <a:endParaRPr lang="en-US" strike="noStrike"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36</a:t>
            </a:fld>
            <a:endParaRPr lang="en-US"/>
          </a:p>
        </p:txBody>
      </p:sp>
    </p:spTree>
    <p:extLst>
      <p:ext uri="{BB962C8B-B14F-4D97-AF65-F5344CB8AC3E}">
        <p14:creationId xmlns:p14="http://schemas.microsoft.com/office/powerpoint/2010/main" val="20536657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trike="noStrike" dirty="0" smtClean="0"/>
              <a:t>Globular cluster in Hercules (M13)</a:t>
            </a:r>
          </a:p>
          <a:p>
            <a:r>
              <a:rPr lang="en-US" strike="noStrike" dirty="0" smtClean="0"/>
              <a:t>https://apod.nasa.gov/apod/ap100527.html</a:t>
            </a:r>
          </a:p>
        </p:txBody>
      </p:sp>
      <p:sp>
        <p:nvSpPr>
          <p:cNvPr id="4" name="Slide Number Placeholder 3"/>
          <p:cNvSpPr>
            <a:spLocks noGrp="1"/>
          </p:cNvSpPr>
          <p:nvPr>
            <p:ph type="sldNum" sz="quarter" idx="10"/>
          </p:nvPr>
        </p:nvSpPr>
        <p:spPr/>
        <p:txBody>
          <a:bodyPr/>
          <a:lstStyle/>
          <a:p>
            <a:fld id="{326BDA8E-A1FC-4E10-8A89-4D472220EAB9}" type="slidenum">
              <a:rPr lang="en-US" smtClean="0"/>
              <a:pPr/>
              <a:t>37</a:t>
            </a:fld>
            <a:endParaRPr lang="en-US"/>
          </a:p>
        </p:txBody>
      </p:sp>
    </p:spTree>
    <p:extLst>
      <p:ext uri="{BB962C8B-B14F-4D97-AF65-F5344CB8AC3E}">
        <p14:creationId xmlns:p14="http://schemas.microsoft.com/office/powerpoint/2010/main" val="8771921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trike="noStrike" dirty="0" smtClean="0"/>
              <a:t>Spiral</a:t>
            </a:r>
            <a:r>
              <a:rPr lang="en-US" strike="noStrike" baseline="0" dirty="0" smtClean="0"/>
              <a:t> galaxy (M74)</a:t>
            </a:r>
          </a:p>
          <a:p>
            <a:r>
              <a:rPr lang="en-US" strike="noStrike" baseline="0" dirty="0" smtClean="0"/>
              <a:t>https://www.nasa.gov/multimedia/imagegallery/image_feature_2132.html</a:t>
            </a:r>
            <a:endParaRPr lang="en-US" strike="noStrike"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38</a:t>
            </a:fld>
            <a:endParaRPr lang="en-US"/>
          </a:p>
        </p:txBody>
      </p:sp>
    </p:spTree>
    <p:extLst>
      <p:ext uri="{BB962C8B-B14F-4D97-AF65-F5344CB8AC3E}">
        <p14:creationId xmlns:p14="http://schemas.microsoft.com/office/powerpoint/2010/main" val="42931095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Interacting galaxies (UGC 1810 – UGC 1813; Arp 273) taken by Hubble</a:t>
            </a:r>
          </a:p>
          <a:p>
            <a:r>
              <a:rPr lang="en-US" sz="1200" kern="1200" dirty="0" smtClean="0">
                <a:solidFill>
                  <a:schemeClr val="tx1"/>
                </a:solidFill>
                <a:effectLst/>
                <a:latin typeface="+mn-lt"/>
                <a:ea typeface="+mn-ea"/>
                <a:cs typeface="+mn-cs"/>
              </a:rPr>
              <a:t>http://hubblesite.org/newscenter/archive/releases/2011/11/image/a/</a:t>
            </a:r>
          </a:p>
        </p:txBody>
      </p:sp>
      <p:sp>
        <p:nvSpPr>
          <p:cNvPr id="4" name="Slide Number Placeholder 3"/>
          <p:cNvSpPr>
            <a:spLocks noGrp="1"/>
          </p:cNvSpPr>
          <p:nvPr>
            <p:ph type="sldNum" sz="quarter" idx="10"/>
          </p:nvPr>
        </p:nvSpPr>
        <p:spPr/>
        <p:txBody>
          <a:bodyPr/>
          <a:lstStyle/>
          <a:p>
            <a:fld id="{326BDA8E-A1FC-4E10-8A89-4D472220EAB9}" type="slidenum">
              <a:rPr lang="en-US" smtClean="0"/>
              <a:pPr/>
              <a:t>39</a:t>
            </a:fld>
            <a:endParaRPr lang="en-US"/>
          </a:p>
        </p:txBody>
      </p:sp>
    </p:spTree>
    <p:extLst>
      <p:ext uri="{BB962C8B-B14F-4D97-AF65-F5344CB8AC3E}">
        <p14:creationId xmlns:p14="http://schemas.microsoft.com/office/powerpoint/2010/main" val="33562219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Gravitational lensing of galaxies (Abel 2744)</a:t>
            </a:r>
            <a:r>
              <a:rPr lang="en-US" baseline="0" dirty="0" smtClean="0"/>
              <a:t> taken by </a:t>
            </a:r>
            <a:r>
              <a:rPr lang="en-US" dirty="0" smtClean="0"/>
              <a:t>Hubble</a:t>
            </a:r>
          </a:p>
          <a:p>
            <a:r>
              <a:rPr lang="en-US" dirty="0" smtClean="0"/>
              <a:t>https://www.nasa.gov/content/hubble-frontier-field-abell-2744</a:t>
            </a:r>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40</a:t>
            </a:fld>
            <a:endParaRPr lang="en-US"/>
          </a:p>
        </p:txBody>
      </p:sp>
    </p:spTree>
    <p:extLst>
      <p:ext uri="{BB962C8B-B14F-4D97-AF65-F5344CB8AC3E}">
        <p14:creationId xmlns:p14="http://schemas.microsoft.com/office/powerpoint/2010/main" val="36145796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Earthrise (over lunar horizon) taken by Apollo</a:t>
            </a:r>
            <a:r>
              <a:rPr lang="en-US" baseline="0" dirty="0" smtClean="0"/>
              <a:t> 8 (Christmas eve, 1968)</a:t>
            </a:r>
          </a:p>
          <a:p>
            <a:r>
              <a:rPr lang="en-US" dirty="0" smtClean="0"/>
              <a:t>http://history.nasa.gov/ap08fj/photos/b/as08-14-2383.jpg</a:t>
            </a:r>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41</a:t>
            </a:fld>
            <a:endParaRPr lang="en-US"/>
          </a:p>
        </p:txBody>
      </p:sp>
    </p:spTree>
    <p:extLst>
      <p:ext uri="{BB962C8B-B14F-4D97-AF65-F5344CB8AC3E}">
        <p14:creationId xmlns:p14="http://schemas.microsoft.com/office/powerpoint/2010/main" val="29150458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Snow-angel nebula (</a:t>
            </a:r>
            <a:r>
              <a:rPr lang="en-US" dirty="0" err="1" smtClean="0"/>
              <a:t>Sharpless</a:t>
            </a:r>
            <a:r>
              <a:rPr lang="en-US" dirty="0" smtClean="0"/>
              <a:t> 2-106) taken by Hubble</a:t>
            </a:r>
          </a:p>
          <a:p>
            <a:r>
              <a:rPr lang="en-US" dirty="0" smtClean="0"/>
              <a:t>https://www.nasa.gov/mission_pages/hubble/science/snow-angel.html</a:t>
            </a:r>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42</a:t>
            </a:fld>
            <a:endParaRPr lang="en-US"/>
          </a:p>
        </p:txBody>
      </p:sp>
    </p:spTree>
    <p:extLst>
      <p:ext uri="{BB962C8B-B14F-4D97-AF65-F5344CB8AC3E}">
        <p14:creationId xmlns:p14="http://schemas.microsoft.com/office/powerpoint/2010/main" val="37432009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Venus,</a:t>
            </a:r>
            <a:r>
              <a:rPr lang="en-US" baseline="0" dirty="0" smtClean="0"/>
              <a:t> </a:t>
            </a:r>
            <a:r>
              <a:rPr lang="en-US" dirty="0" smtClean="0"/>
              <a:t>taken by Hubble</a:t>
            </a:r>
          </a:p>
          <a:p>
            <a:r>
              <a:rPr lang="en-US" dirty="0" smtClean="0"/>
              <a:t>http://pics-about-space.com/venus-nasa#img2995815271285808521</a:t>
            </a:r>
          </a:p>
          <a:p>
            <a:r>
              <a:rPr lang="en-US" dirty="0" smtClean="0"/>
              <a:t>Mars, taken by Hubble</a:t>
            </a:r>
          </a:p>
          <a:p>
            <a:r>
              <a:rPr lang="en-US" dirty="0" smtClean="0"/>
              <a:t>https://www.spacetelescope.org/images/opo0124a/</a:t>
            </a:r>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43</a:t>
            </a:fld>
            <a:endParaRPr lang="en-US"/>
          </a:p>
        </p:txBody>
      </p:sp>
    </p:spTree>
    <p:extLst>
      <p:ext uri="{BB962C8B-B14F-4D97-AF65-F5344CB8AC3E}">
        <p14:creationId xmlns:p14="http://schemas.microsoft.com/office/powerpoint/2010/main" val="32404744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Jupiter (and moon Ganymede), taken by Hubble</a:t>
            </a:r>
          </a:p>
          <a:p>
            <a:r>
              <a:rPr lang="en-US" dirty="0" smtClean="0"/>
              <a:t>https://www.nasa.gov/sites/default/files/images/297731main_hst_img_20081218_HI_full.jpg</a:t>
            </a:r>
          </a:p>
          <a:p>
            <a:r>
              <a:rPr lang="en-US" dirty="0" smtClean="0"/>
              <a:t>Neptune,</a:t>
            </a:r>
            <a:r>
              <a:rPr lang="en-US" baseline="0" dirty="0" smtClean="0"/>
              <a:t> taken by Voyager 2 in 1989</a:t>
            </a:r>
          </a:p>
          <a:p>
            <a:r>
              <a:rPr lang="en-US" dirty="0" smtClean="0"/>
              <a:t>http://solarsystem.nasa.gov/planets/neptune/galleries</a:t>
            </a:r>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45</a:t>
            </a:fld>
            <a:endParaRPr lang="en-US"/>
          </a:p>
        </p:txBody>
      </p:sp>
    </p:spTree>
    <p:extLst>
      <p:ext uri="{BB962C8B-B14F-4D97-AF65-F5344CB8AC3E}">
        <p14:creationId xmlns:p14="http://schemas.microsoft.com/office/powerpoint/2010/main" val="1305569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Zoom in on previous photo</a:t>
            </a:r>
          </a:p>
        </p:txBody>
      </p:sp>
      <p:sp>
        <p:nvSpPr>
          <p:cNvPr id="75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578777-D8C1-402E-9F59-9365EBC60E37}" type="slidenum">
              <a:rPr lang="en-US" smtClean="0"/>
              <a:pPr/>
              <a:t>5</a:t>
            </a:fld>
            <a:endParaRPr lang="en-US" smtClean="0"/>
          </a:p>
        </p:txBody>
      </p:sp>
    </p:spTree>
    <p:extLst>
      <p:ext uri="{BB962C8B-B14F-4D97-AF65-F5344CB8AC3E}">
        <p14:creationId xmlns:p14="http://schemas.microsoft.com/office/powerpoint/2010/main" val="31532753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Saturn,</a:t>
            </a:r>
            <a:r>
              <a:rPr lang="en-US" baseline="0" dirty="0" smtClean="0"/>
              <a:t> taken by Cassini</a:t>
            </a:r>
          </a:p>
          <a:p>
            <a:r>
              <a:rPr lang="en-US" dirty="0" smtClean="0"/>
              <a:t>http://photojournal.jpl.nasa.gov/jpegMod/PIA06193_modest.jpg</a:t>
            </a:r>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47</a:t>
            </a:fld>
            <a:endParaRPr lang="en-US"/>
          </a:p>
        </p:txBody>
      </p:sp>
    </p:spTree>
    <p:extLst>
      <p:ext uri="{BB962C8B-B14F-4D97-AF65-F5344CB8AC3E}">
        <p14:creationId xmlns:p14="http://schemas.microsoft.com/office/powerpoint/2010/main" val="21745894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Andromeda</a:t>
            </a:r>
            <a:r>
              <a:rPr lang="en-US" baseline="0" dirty="0" smtClean="0"/>
              <a:t> galaxy (M31)</a:t>
            </a:r>
          </a:p>
          <a:p>
            <a:r>
              <a:rPr lang="en-US" dirty="0" smtClean="0"/>
              <a:t>http://christensenastroimages.com/galaxies/m31_2.html</a:t>
            </a:r>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48</a:t>
            </a:fld>
            <a:endParaRPr lang="en-US"/>
          </a:p>
        </p:txBody>
      </p:sp>
    </p:spTree>
    <p:extLst>
      <p:ext uri="{BB962C8B-B14F-4D97-AF65-F5344CB8AC3E}">
        <p14:creationId xmlns:p14="http://schemas.microsoft.com/office/powerpoint/2010/main" val="25165413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49</a:t>
            </a:fld>
            <a:endParaRPr lang="en-US"/>
          </a:p>
        </p:txBody>
      </p:sp>
    </p:spTree>
    <p:extLst>
      <p:ext uri="{BB962C8B-B14F-4D97-AF65-F5344CB8AC3E}">
        <p14:creationId xmlns:p14="http://schemas.microsoft.com/office/powerpoint/2010/main" val="28406212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Sombrero galaxy (M104) taken by Hubble</a:t>
            </a:r>
          </a:p>
          <a:p>
            <a:r>
              <a:rPr lang="en-US" dirty="0" smtClean="0"/>
              <a:t>http://hubblesite.org/newscenter/archive/releases/2003/28/</a:t>
            </a:r>
          </a:p>
        </p:txBody>
      </p:sp>
      <p:sp>
        <p:nvSpPr>
          <p:cNvPr id="4" name="Slide Number Placeholder 3"/>
          <p:cNvSpPr>
            <a:spLocks noGrp="1"/>
          </p:cNvSpPr>
          <p:nvPr>
            <p:ph type="sldNum" sz="quarter" idx="10"/>
          </p:nvPr>
        </p:nvSpPr>
        <p:spPr/>
        <p:txBody>
          <a:bodyPr/>
          <a:lstStyle/>
          <a:p>
            <a:fld id="{326BDA8E-A1FC-4E10-8A89-4D472220EAB9}" type="slidenum">
              <a:rPr lang="en-US" smtClean="0"/>
              <a:pPr/>
              <a:t>50</a:t>
            </a:fld>
            <a:endParaRPr lang="en-US"/>
          </a:p>
        </p:txBody>
      </p:sp>
    </p:spTree>
    <p:extLst>
      <p:ext uri="{BB962C8B-B14F-4D97-AF65-F5344CB8AC3E}">
        <p14:creationId xmlns:p14="http://schemas.microsoft.com/office/powerpoint/2010/main" val="20137587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51</a:t>
            </a:fld>
            <a:endParaRPr lang="en-US"/>
          </a:p>
        </p:txBody>
      </p:sp>
    </p:spTree>
    <p:extLst>
      <p:ext uri="{BB962C8B-B14F-4D97-AF65-F5344CB8AC3E}">
        <p14:creationId xmlns:p14="http://schemas.microsoft.com/office/powerpoint/2010/main" val="42242702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Pleiades (7</a:t>
            </a:r>
            <a:r>
              <a:rPr lang="en-US" baseline="0" dirty="0" smtClean="0"/>
              <a:t> Sisters) constellation</a:t>
            </a:r>
            <a:endParaRPr lang="en-US" dirty="0" smtClean="0"/>
          </a:p>
          <a:p>
            <a:r>
              <a:rPr lang="en-US" dirty="0" smtClean="0"/>
              <a:t>https://issachar5.files.wordpress.com/2010/03/pleiades.jpeg</a:t>
            </a:r>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52</a:t>
            </a:fld>
            <a:endParaRPr lang="en-US"/>
          </a:p>
        </p:txBody>
      </p:sp>
    </p:spTree>
    <p:extLst>
      <p:ext uri="{BB962C8B-B14F-4D97-AF65-F5344CB8AC3E}">
        <p14:creationId xmlns:p14="http://schemas.microsoft.com/office/powerpoint/2010/main" val="27915102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Comet </a:t>
            </a:r>
            <a:r>
              <a:rPr lang="en-US" dirty="0" err="1" smtClean="0"/>
              <a:t>McNaught</a:t>
            </a:r>
            <a:r>
              <a:rPr lang="en-US" baseline="0" dirty="0" smtClean="0"/>
              <a:t> (December 2008)</a:t>
            </a:r>
          </a:p>
          <a:p>
            <a:r>
              <a:rPr lang="en-US" dirty="0" smtClean="0"/>
              <a:t>https://cumbriansky.files.wordpress.com/2008/12/image_comet.jpg</a:t>
            </a:r>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53</a:t>
            </a:fld>
            <a:endParaRPr lang="en-US"/>
          </a:p>
        </p:txBody>
      </p:sp>
    </p:spTree>
    <p:extLst>
      <p:ext uri="{BB962C8B-B14F-4D97-AF65-F5344CB8AC3E}">
        <p14:creationId xmlns:p14="http://schemas.microsoft.com/office/powerpoint/2010/main" val="21816496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54</a:t>
            </a:fld>
            <a:endParaRPr lang="en-US"/>
          </a:p>
        </p:txBody>
      </p:sp>
    </p:spTree>
    <p:extLst>
      <p:ext uri="{BB962C8B-B14F-4D97-AF65-F5344CB8AC3E}">
        <p14:creationId xmlns:p14="http://schemas.microsoft.com/office/powerpoint/2010/main" val="36237872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75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578777-D8C1-402E-9F59-9365EBC60E37}" type="slidenum">
              <a:rPr lang="en-US" smtClean="0"/>
              <a:pPr/>
              <a:t>55</a:t>
            </a:fld>
            <a:endParaRPr lang="en-US" smtClean="0"/>
          </a:p>
        </p:txBody>
      </p:sp>
    </p:spTree>
    <p:extLst>
      <p:ext uri="{BB962C8B-B14F-4D97-AF65-F5344CB8AC3E}">
        <p14:creationId xmlns:p14="http://schemas.microsoft.com/office/powerpoint/2010/main" val="22805408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Hubble Ultra Deep Field</a:t>
            </a:r>
          </a:p>
          <a:p>
            <a:r>
              <a:rPr lang="en-US" dirty="0" smtClean="0"/>
              <a:t>http://hubblesite.org/gallery/album/the_universe/hubble_ultra_deep_field/pr2004007a/hires/true/</a:t>
            </a:r>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56</a:t>
            </a:fld>
            <a:endParaRPr lang="en-US"/>
          </a:p>
        </p:txBody>
      </p:sp>
    </p:spTree>
    <p:extLst>
      <p:ext uri="{BB962C8B-B14F-4D97-AF65-F5344CB8AC3E}">
        <p14:creationId xmlns:p14="http://schemas.microsoft.com/office/powerpoint/2010/main" val="2133551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75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578777-D8C1-402E-9F59-9365EBC60E37}" type="slidenum">
              <a:rPr lang="en-US" smtClean="0"/>
              <a:pPr/>
              <a:t>6</a:t>
            </a:fld>
            <a:endParaRPr lang="en-US" smtClean="0"/>
          </a:p>
        </p:txBody>
      </p:sp>
    </p:spTree>
    <p:extLst>
      <p:ext uri="{BB962C8B-B14F-4D97-AF65-F5344CB8AC3E}">
        <p14:creationId xmlns:p14="http://schemas.microsoft.com/office/powerpoint/2010/main" val="3513070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75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578777-D8C1-402E-9F59-9365EBC60E37}" type="slidenum">
              <a:rPr lang="en-US" smtClean="0"/>
              <a:pPr/>
              <a:t>8</a:t>
            </a:fld>
            <a:endParaRPr lang="en-US" smtClean="0"/>
          </a:p>
        </p:txBody>
      </p:sp>
    </p:spTree>
    <p:extLst>
      <p:ext uri="{BB962C8B-B14F-4D97-AF65-F5344CB8AC3E}">
        <p14:creationId xmlns:p14="http://schemas.microsoft.com/office/powerpoint/2010/main" val="3583365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Comet </a:t>
            </a:r>
            <a:r>
              <a:rPr lang="en-US" dirty="0" err="1" smtClean="0"/>
              <a:t>McNaught</a:t>
            </a:r>
            <a:r>
              <a:rPr lang="en-US" dirty="0" smtClean="0"/>
              <a:t> (2009)</a:t>
            </a:r>
          </a:p>
          <a:p>
            <a:r>
              <a:rPr lang="en-US" dirty="0" smtClean="0"/>
              <a:t>http://stardustnext.jpl.nasa.gov/mission/images/cometMcNaught_hi.jpg</a:t>
            </a:r>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9</a:t>
            </a:fld>
            <a:endParaRPr lang="en-US"/>
          </a:p>
        </p:txBody>
      </p:sp>
    </p:spTree>
    <p:extLst>
      <p:ext uri="{BB962C8B-B14F-4D97-AF65-F5344CB8AC3E}">
        <p14:creationId xmlns:p14="http://schemas.microsoft.com/office/powerpoint/2010/main" val="1033046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10</a:t>
            </a:fld>
            <a:endParaRPr lang="en-US"/>
          </a:p>
        </p:txBody>
      </p:sp>
    </p:spTree>
    <p:extLst>
      <p:ext uri="{BB962C8B-B14F-4D97-AF65-F5344CB8AC3E}">
        <p14:creationId xmlns:p14="http://schemas.microsoft.com/office/powerpoint/2010/main" val="1466478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6BDA8E-A1FC-4E10-8A89-4D472220EAB9}" type="slidenum">
              <a:rPr lang="en-US" smtClean="0"/>
              <a:pPr/>
              <a:t>11</a:t>
            </a:fld>
            <a:endParaRPr lang="en-US"/>
          </a:p>
        </p:txBody>
      </p:sp>
    </p:spTree>
    <p:extLst>
      <p:ext uri="{BB962C8B-B14F-4D97-AF65-F5344CB8AC3E}">
        <p14:creationId xmlns:p14="http://schemas.microsoft.com/office/powerpoint/2010/main" val="3330005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087095-399D-4DB2-8F2E-449F188307BA}" type="datetimeFigureOut">
              <a:rPr lang="en-US" smtClean="0"/>
              <a:pPr/>
              <a:t>2/27/17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F050A-B98A-46FC-9CEE-04BC0593401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087095-399D-4DB2-8F2E-449F188307BA}" type="datetimeFigureOut">
              <a:rPr lang="en-US" smtClean="0"/>
              <a:pPr/>
              <a:t>2/27/17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F050A-B98A-46FC-9CEE-04BC0593401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087095-399D-4DB2-8F2E-449F188307BA}" type="datetimeFigureOut">
              <a:rPr lang="en-US" smtClean="0"/>
              <a:pPr/>
              <a:t>2/27/17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F050A-B98A-46FC-9CEE-04BC0593401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087095-399D-4DB2-8F2E-449F188307BA}" type="datetimeFigureOut">
              <a:rPr lang="en-US" smtClean="0"/>
              <a:pPr/>
              <a:t>2/27/17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F050A-B98A-46FC-9CEE-04BC0593401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087095-399D-4DB2-8F2E-449F188307BA}" type="datetimeFigureOut">
              <a:rPr lang="en-US" smtClean="0"/>
              <a:pPr/>
              <a:t>2/27/17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F050A-B98A-46FC-9CEE-04BC0593401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087095-399D-4DB2-8F2E-449F188307BA}" type="datetimeFigureOut">
              <a:rPr lang="en-US" smtClean="0"/>
              <a:pPr/>
              <a:t>2/27/17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CF050A-B98A-46FC-9CEE-04BC0593401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087095-399D-4DB2-8F2E-449F188307BA}" type="datetimeFigureOut">
              <a:rPr lang="en-US" smtClean="0"/>
              <a:pPr/>
              <a:t>2/27/17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CF050A-B98A-46FC-9CEE-04BC0593401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087095-399D-4DB2-8F2E-449F188307BA}" type="datetimeFigureOut">
              <a:rPr lang="en-US" smtClean="0"/>
              <a:pPr/>
              <a:t>2/27/17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CF050A-B98A-46FC-9CEE-04BC0593401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087095-399D-4DB2-8F2E-449F188307BA}" type="datetimeFigureOut">
              <a:rPr lang="en-US" smtClean="0"/>
              <a:pPr/>
              <a:t>2/27/17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CF050A-B98A-46FC-9CEE-04BC0593401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087095-399D-4DB2-8F2E-449F188307BA}" type="datetimeFigureOut">
              <a:rPr lang="en-US" smtClean="0"/>
              <a:pPr/>
              <a:t>2/27/17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CF050A-B98A-46FC-9CEE-04BC0593401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087095-399D-4DB2-8F2E-449F188307BA}" type="datetimeFigureOut">
              <a:rPr lang="en-US" smtClean="0"/>
              <a:pPr/>
              <a:t>2/27/17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CF050A-B98A-46FC-9CEE-04BC0593401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087095-399D-4DB2-8F2E-449F188307BA}" type="datetimeFigureOut">
              <a:rPr lang="en-US" smtClean="0"/>
              <a:pPr/>
              <a:t>2/27/17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CF050A-B98A-46FC-9CEE-04BC05934015}"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microsoft.com/office/2007/relationships/hdphoto" Target="../media/hdphoto6.wdp"/></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1"/>
          <p:cNvSpPr>
            <a:spLocks noGrp="1"/>
          </p:cNvSpPr>
          <p:nvPr>
            <p:ph type="ctrTitle"/>
          </p:nvPr>
        </p:nvSpPr>
        <p:spPr>
          <a:xfrm>
            <a:off x="685800" y="5387975"/>
            <a:ext cx="7772400" cy="1470025"/>
          </a:xfrm>
        </p:spPr>
        <p:txBody>
          <a:bodyPr>
            <a:normAutofit/>
          </a:bodyPr>
          <a:lstStyle/>
          <a:p>
            <a:pPr eaLnBrk="1" hangingPunct="1"/>
            <a:r>
              <a:rPr lang="en-US" sz="4000" dirty="0" smtClean="0">
                <a:latin typeface="Lucida Calligraphy" pitchFamily="66" charset="0"/>
              </a:rPr>
              <a:t>Holden Evening Prayer</a:t>
            </a:r>
            <a:br>
              <a:rPr lang="en-US" sz="4000" dirty="0" smtClean="0">
                <a:latin typeface="Lucida Calligraphy" pitchFamily="66" charset="0"/>
              </a:rPr>
            </a:br>
            <a:r>
              <a:rPr lang="en-US" sz="4000" dirty="0" smtClean="0">
                <a:latin typeface="Lucida Calligraphy" pitchFamily="66" charset="0"/>
              </a:rPr>
              <a:t>(Plus)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44600"/>
            <a:ext cx="9144000" cy="3556000"/>
          </a:xfrm>
          <a:prstGeom prst="rect">
            <a:avLst/>
          </a:prstGeom>
        </p:spPr>
      </p:pic>
    </p:spTree>
    <p:extLst>
      <p:ext uri="{BB962C8B-B14F-4D97-AF65-F5344CB8AC3E}">
        <p14:creationId xmlns:p14="http://schemas.microsoft.com/office/powerpoint/2010/main" val="13037308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stronomy photos\mcnaught.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Lst>
          </a:blip>
          <a:srcRect l="5867" t="9944"/>
          <a:stretch/>
        </p:blipFill>
        <p:spPr bwMode="auto">
          <a:xfrm>
            <a:off x="0" y="681924"/>
            <a:ext cx="9144000" cy="6176075"/>
          </a:xfrm>
          <a:prstGeom prst="rect">
            <a:avLst/>
          </a:prstGeom>
          <a:noFill/>
          <a:ln w="9525">
            <a:noFill/>
            <a:miter lim="800000"/>
            <a:headEnd/>
            <a:tailEnd/>
          </a:ln>
        </p:spPr>
      </p:pic>
      <p:sp>
        <p:nvSpPr>
          <p:cNvPr id="5"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buFont typeface="Arial" pitchFamily="34" charset="0"/>
              <a:buNone/>
            </a:pPr>
            <a:r>
              <a:rPr lang="en-US" sz="3500" dirty="0" smtClean="0"/>
              <a:t>Opening Hymn</a:t>
            </a:r>
          </a:p>
          <a:p>
            <a:pPr algn="ctr">
              <a:spcBef>
                <a:spcPct val="0"/>
              </a:spcBef>
              <a:buFont typeface="Arial" charset="0"/>
              <a:buNone/>
            </a:pPr>
            <a:endParaRPr lang="en-US" sz="1300" dirty="0"/>
          </a:p>
          <a:p>
            <a:pPr algn="ctr">
              <a:spcBef>
                <a:spcPct val="0"/>
              </a:spcBef>
              <a:buFont typeface="Arial" charset="0"/>
              <a:buNone/>
            </a:pPr>
            <a:endParaRPr lang="en-US" sz="1300" dirty="0" smtClean="0"/>
          </a:p>
          <a:p>
            <a:pPr>
              <a:lnSpc>
                <a:spcPts val="6000"/>
              </a:lnSpc>
              <a:spcBef>
                <a:spcPct val="0"/>
              </a:spcBef>
              <a:buNone/>
            </a:pPr>
            <a:r>
              <a:rPr lang="en-US" i="1" dirty="0"/>
              <a:t>			</a:t>
            </a:r>
            <a:r>
              <a:rPr lang="en-US" i="1" dirty="0" smtClean="0"/>
              <a:t>O </a:t>
            </a:r>
            <a:r>
              <a:rPr lang="en-US" i="1" dirty="0"/>
              <a:t>come, O Wisdom from on high,</a:t>
            </a:r>
          </a:p>
          <a:p>
            <a:pPr>
              <a:lnSpc>
                <a:spcPts val="6000"/>
              </a:lnSpc>
              <a:spcBef>
                <a:spcPct val="0"/>
              </a:spcBef>
              <a:buFont typeface="Arial" charset="0"/>
              <a:buNone/>
            </a:pPr>
            <a:r>
              <a:rPr lang="en-US" i="1" dirty="0"/>
              <a:t>			</a:t>
            </a:r>
            <a:r>
              <a:rPr lang="en-US" i="1" dirty="0" smtClean="0"/>
              <a:t>        embracing </a:t>
            </a:r>
            <a:r>
              <a:rPr lang="en-US" i="1" dirty="0"/>
              <a:t>all things far and nigh,</a:t>
            </a:r>
          </a:p>
          <a:p>
            <a:pPr>
              <a:lnSpc>
                <a:spcPts val="6000"/>
              </a:lnSpc>
              <a:spcBef>
                <a:spcPct val="0"/>
              </a:spcBef>
              <a:buFont typeface="Arial" charset="0"/>
              <a:buNone/>
            </a:pPr>
            <a:r>
              <a:rPr lang="en-US" i="1" dirty="0"/>
              <a:t>			</a:t>
            </a:r>
            <a:r>
              <a:rPr lang="en-US" i="1" dirty="0" smtClean="0"/>
              <a:t>in </a:t>
            </a:r>
            <a:r>
              <a:rPr lang="en-US" i="1" dirty="0"/>
              <a:t>strength and beauty come and stay;</a:t>
            </a:r>
          </a:p>
          <a:p>
            <a:pPr>
              <a:lnSpc>
                <a:spcPts val="6000"/>
              </a:lnSpc>
              <a:spcBef>
                <a:spcPct val="0"/>
              </a:spcBef>
              <a:buFont typeface="Arial" charset="0"/>
              <a:buNone/>
            </a:pPr>
            <a:r>
              <a:rPr lang="en-US" i="1" dirty="0"/>
              <a:t>			</a:t>
            </a:r>
            <a:r>
              <a:rPr lang="en-US" i="1" dirty="0" smtClean="0"/>
              <a:t>        teach </a:t>
            </a:r>
            <a:r>
              <a:rPr lang="en-US" i="1" dirty="0"/>
              <a:t>us your will and guide our way.</a:t>
            </a:r>
          </a:p>
          <a:p>
            <a:pPr>
              <a:lnSpc>
                <a:spcPct val="110000"/>
              </a:lnSpc>
              <a:spcBef>
                <a:spcPct val="0"/>
              </a:spcBef>
              <a:buFont typeface="Arial" charset="0"/>
              <a:buNone/>
            </a:pPr>
            <a:endParaRPr lang="en-US" sz="1600" dirty="0" smtClean="0"/>
          </a:p>
          <a:p>
            <a:pPr>
              <a:lnSpc>
                <a:spcPct val="110000"/>
              </a:lnSpc>
              <a:spcBef>
                <a:spcPct val="0"/>
              </a:spcBef>
              <a:buFont typeface="Arial" charset="0"/>
              <a:buNone/>
            </a:pPr>
            <a:endParaRPr lang="en-US" sz="1600" b="1" u="sng" dirty="0" smtClean="0"/>
          </a:p>
          <a:p>
            <a:pPr>
              <a:lnSpc>
                <a:spcPts val="6000"/>
              </a:lnSpc>
              <a:spcBef>
                <a:spcPct val="0"/>
              </a:spcBef>
              <a:buFont typeface="Arial" charset="0"/>
              <a:buNone/>
            </a:pPr>
            <a:r>
              <a:rPr lang="en-US" i="1" dirty="0" smtClean="0"/>
              <a:t>			Rejoice!  Rejoice!  Emmanuel</a:t>
            </a:r>
          </a:p>
          <a:p>
            <a:pPr>
              <a:lnSpc>
                <a:spcPts val="6000"/>
              </a:lnSpc>
              <a:spcBef>
                <a:spcPct val="0"/>
              </a:spcBef>
              <a:buFont typeface="Arial" charset="0"/>
              <a:buNone/>
            </a:pPr>
            <a:r>
              <a:rPr lang="en-US" i="1" dirty="0" smtClean="0"/>
              <a:t>			</a:t>
            </a:r>
            <a:r>
              <a:rPr lang="en-US" i="1" dirty="0"/>
              <a:t>	</a:t>
            </a:r>
            <a:r>
              <a:rPr lang="en-US" i="1" dirty="0" smtClean="0"/>
              <a:t>shall come to you, O Israel.</a:t>
            </a:r>
            <a:endParaRPr lang="en-US" i="1" dirty="0"/>
          </a:p>
        </p:txBody>
      </p:sp>
    </p:spTree>
    <p:extLst>
      <p:ext uri="{BB962C8B-B14F-4D97-AF65-F5344CB8AC3E}">
        <p14:creationId xmlns:p14="http://schemas.microsoft.com/office/powerpoint/2010/main" val="302264823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stronomy photos\mcnaught.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Lst>
          </a:blip>
          <a:srcRect l="5867" t="9944"/>
          <a:stretch/>
        </p:blipFill>
        <p:spPr bwMode="auto">
          <a:xfrm>
            <a:off x="0" y="681924"/>
            <a:ext cx="9144000" cy="6176075"/>
          </a:xfrm>
          <a:prstGeom prst="rect">
            <a:avLst/>
          </a:prstGeom>
          <a:noFill/>
          <a:ln w="9525">
            <a:noFill/>
            <a:miter lim="800000"/>
            <a:headEnd/>
            <a:tailEnd/>
          </a:ln>
        </p:spPr>
      </p:pic>
      <p:sp>
        <p:nvSpPr>
          <p:cNvPr id="5"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buFont typeface="Arial" pitchFamily="34" charset="0"/>
              <a:buNone/>
            </a:pPr>
            <a:r>
              <a:rPr lang="en-US" sz="3500" dirty="0" smtClean="0"/>
              <a:t>Opening Hymn</a:t>
            </a:r>
          </a:p>
          <a:p>
            <a:pPr algn="ctr">
              <a:spcBef>
                <a:spcPct val="0"/>
              </a:spcBef>
              <a:buFont typeface="Arial" charset="0"/>
              <a:buNone/>
            </a:pPr>
            <a:endParaRPr lang="en-US" sz="1300" dirty="0"/>
          </a:p>
          <a:p>
            <a:pPr algn="ctr">
              <a:spcBef>
                <a:spcPct val="0"/>
              </a:spcBef>
              <a:buFont typeface="Arial" charset="0"/>
              <a:buNone/>
            </a:pPr>
            <a:endParaRPr lang="en-US" sz="1300" dirty="0" smtClean="0"/>
          </a:p>
          <a:p>
            <a:pPr>
              <a:lnSpc>
                <a:spcPts val="6000"/>
              </a:lnSpc>
              <a:spcBef>
                <a:spcPct val="0"/>
              </a:spcBef>
              <a:buNone/>
            </a:pPr>
            <a:r>
              <a:rPr lang="en-US" i="1" dirty="0"/>
              <a:t>			</a:t>
            </a:r>
            <a:r>
              <a:rPr lang="en-US" i="1" dirty="0" smtClean="0"/>
              <a:t>O </a:t>
            </a:r>
            <a:r>
              <a:rPr lang="en-US" i="1" dirty="0"/>
              <a:t>come, O </a:t>
            </a:r>
            <a:r>
              <a:rPr lang="en-US" i="1" dirty="0" smtClean="0"/>
              <a:t>Dayspring, come and cheer;</a:t>
            </a:r>
            <a:endParaRPr lang="en-US" i="1" dirty="0"/>
          </a:p>
          <a:p>
            <a:pPr>
              <a:lnSpc>
                <a:spcPts val="6000"/>
              </a:lnSpc>
              <a:spcBef>
                <a:spcPct val="0"/>
              </a:spcBef>
              <a:buFont typeface="Arial" charset="0"/>
              <a:buNone/>
            </a:pPr>
            <a:r>
              <a:rPr lang="en-US" i="1" dirty="0"/>
              <a:t>			</a:t>
            </a:r>
            <a:r>
              <a:rPr lang="en-US" i="1" dirty="0" smtClean="0"/>
              <a:t>        O Sun of justice, now draw near</a:t>
            </a:r>
            <a:endParaRPr lang="en-US" i="1" dirty="0"/>
          </a:p>
          <a:p>
            <a:pPr>
              <a:lnSpc>
                <a:spcPts val="6000"/>
              </a:lnSpc>
              <a:spcBef>
                <a:spcPct val="0"/>
              </a:spcBef>
              <a:buFont typeface="Arial" charset="0"/>
              <a:buNone/>
            </a:pPr>
            <a:r>
              <a:rPr lang="en-US" i="1" dirty="0"/>
              <a:t>			</a:t>
            </a:r>
            <a:r>
              <a:rPr lang="en-US" i="1" dirty="0" smtClean="0"/>
              <a:t>Disperse the gloomy clouds of night,</a:t>
            </a:r>
            <a:endParaRPr lang="en-US" i="1" dirty="0"/>
          </a:p>
          <a:p>
            <a:pPr>
              <a:lnSpc>
                <a:spcPts val="6000"/>
              </a:lnSpc>
              <a:spcBef>
                <a:spcPct val="0"/>
              </a:spcBef>
              <a:buFont typeface="Arial" charset="0"/>
              <a:buNone/>
            </a:pPr>
            <a:r>
              <a:rPr lang="en-US" i="1" dirty="0"/>
              <a:t>		</a:t>
            </a:r>
            <a:r>
              <a:rPr lang="en-US" i="1" dirty="0" smtClean="0"/>
              <a:t>	        and death’s dark shadow put to flight.</a:t>
            </a:r>
            <a:endParaRPr lang="en-US" i="1" dirty="0"/>
          </a:p>
          <a:p>
            <a:pPr>
              <a:lnSpc>
                <a:spcPct val="110000"/>
              </a:lnSpc>
              <a:spcBef>
                <a:spcPct val="0"/>
              </a:spcBef>
              <a:buFont typeface="Arial" charset="0"/>
              <a:buNone/>
            </a:pPr>
            <a:endParaRPr lang="en-US" sz="1600" dirty="0" smtClean="0"/>
          </a:p>
          <a:p>
            <a:pPr>
              <a:lnSpc>
                <a:spcPct val="110000"/>
              </a:lnSpc>
              <a:spcBef>
                <a:spcPct val="0"/>
              </a:spcBef>
              <a:buFont typeface="Arial" charset="0"/>
              <a:buNone/>
            </a:pPr>
            <a:endParaRPr lang="en-US" sz="1600" b="1" u="sng" dirty="0" smtClean="0"/>
          </a:p>
          <a:p>
            <a:pPr>
              <a:lnSpc>
                <a:spcPts val="6000"/>
              </a:lnSpc>
              <a:spcBef>
                <a:spcPct val="0"/>
              </a:spcBef>
              <a:buFont typeface="Arial" charset="0"/>
              <a:buNone/>
            </a:pPr>
            <a:r>
              <a:rPr lang="en-US" i="1" dirty="0" smtClean="0"/>
              <a:t>			Rejoice!  Rejoice!  Emmanuel</a:t>
            </a:r>
          </a:p>
          <a:p>
            <a:pPr>
              <a:lnSpc>
                <a:spcPts val="6000"/>
              </a:lnSpc>
              <a:spcBef>
                <a:spcPct val="0"/>
              </a:spcBef>
              <a:buFont typeface="Arial" charset="0"/>
              <a:buNone/>
            </a:pPr>
            <a:r>
              <a:rPr lang="en-US" i="1" dirty="0" smtClean="0"/>
              <a:t>			</a:t>
            </a:r>
            <a:r>
              <a:rPr lang="en-US" i="1" dirty="0"/>
              <a:t>	</a:t>
            </a:r>
            <a:r>
              <a:rPr lang="en-US" i="1" dirty="0" smtClean="0"/>
              <a:t>shall come to you, O Israel.</a:t>
            </a:r>
            <a:endParaRPr lang="en-US" i="1" dirty="0"/>
          </a:p>
        </p:txBody>
      </p:sp>
    </p:spTree>
    <p:extLst>
      <p:ext uri="{BB962C8B-B14F-4D97-AF65-F5344CB8AC3E}">
        <p14:creationId xmlns:p14="http://schemas.microsoft.com/office/powerpoint/2010/main" val="237418171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smtClean="0"/>
              <a:t>Procession                                     Holden Evening Prayer</a:t>
            </a:r>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spcBef>
                <a:spcPct val="0"/>
              </a:spcBef>
              <a:buFont typeface="Arial" pitchFamily="34" charset="0"/>
              <a:buNone/>
            </a:pPr>
            <a:r>
              <a:rPr lang="en-US" sz="3600" i="1" dirty="0" smtClean="0">
                <a:solidFill>
                  <a:srgbClr val="00B0F0"/>
                </a:solidFill>
              </a:rPr>
              <a:t> Jesus Christ, you are the light of the world;</a:t>
            </a:r>
          </a:p>
          <a:p>
            <a:pPr>
              <a:spcBef>
                <a:spcPct val="0"/>
              </a:spcBef>
              <a:buFont typeface="Arial" charset="0"/>
              <a:buNone/>
            </a:pPr>
            <a:endParaRPr lang="en-US" sz="1000" i="1" dirty="0" smtClean="0"/>
          </a:p>
          <a:p>
            <a:pPr>
              <a:spcBef>
                <a:spcPct val="0"/>
              </a:spcBef>
              <a:buFont typeface="Arial" charset="0"/>
              <a:buNone/>
            </a:pPr>
            <a:r>
              <a:rPr lang="en-US" sz="3600" i="1" dirty="0" smtClean="0"/>
              <a:t>     the light no darkness can overcome;</a:t>
            </a:r>
            <a:endParaRPr lang="en-US" sz="3600" i="1" dirty="0"/>
          </a:p>
        </p:txBody>
      </p:sp>
      <p:pic>
        <p:nvPicPr>
          <p:cNvPr id="1026" name="Picture 2" descr="http://farm3.static.flickr.com/2681/4228573741_f915ecf81c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226172"/>
            <a:ext cx="7005477" cy="4631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98059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smtClean="0"/>
              <a:t>Procession                                     Holden Evening Prayer</a:t>
            </a:r>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spcBef>
                <a:spcPct val="0"/>
              </a:spcBef>
              <a:buFont typeface="Arial" charset="0"/>
              <a:buNone/>
            </a:pPr>
            <a:r>
              <a:rPr lang="en-US" sz="3600" i="1" dirty="0" smtClean="0">
                <a:solidFill>
                  <a:srgbClr val="00B0F0"/>
                </a:solidFill>
              </a:rPr>
              <a:t> Stay </a:t>
            </a:r>
            <a:r>
              <a:rPr lang="en-US" sz="3600" i="1" dirty="0">
                <a:solidFill>
                  <a:srgbClr val="00B0F0"/>
                </a:solidFill>
              </a:rPr>
              <a:t>with us now, for it is evening,</a:t>
            </a:r>
          </a:p>
          <a:p>
            <a:pPr>
              <a:spcBef>
                <a:spcPct val="0"/>
              </a:spcBef>
              <a:buFont typeface="Arial" charset="0"/>
              <a:buNone/>
            </a:pPr>
            <a:endParaRPr lang="en-US" sz="1000" i="1" dirty="0"/>
          </a:p>
          <a:p>
            <a:pPr>
              <a:spcBef>
                <a:spcPct val="0"/>
              </a:spcBef>
              <a:buFont typeface="Arial" charset="0"/>
              <a:buNone/>
            </a:pPr>
            <a:r>
              <a:rPr lang="en-US" sz="3600" i="1" dirty="0"/>
              <a:t>     and the day is almost over.</a:t>
            </a:r>
          </a:p>
        </p:txBody>
      </p:sp>
      <p:pic>
        <p:nvPicPr>
          <p:cNvPr id="4" name="Picture 2" descr="http://farm3.static.flickr.com/2681/4228573741_f915ecf81c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226172"/>
            <a:ext cx="7005477" cy="4631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6239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smtClean="0"/>
              <a:t>Procession                                     Holden Evening Prayer</a:t>
            </a:r>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spcBef>
                <a:spcPct val="0"/>
              </a:spcBef>
              <a:buFont typeface="Arial" charset="0"/>
              <a:buNone/>
            </a:pPr>
            <a:r>
              <a:rPr lang="en-US" sz="3600" i="1" dirty="0" smtClean="0">
                <a:solidFill>
                  <a:srgbClr val="00B0F0"/>
                </a:solidFill>
              </a:rPr>
              <a:t> Let </a:t>
            </a:r>
            <a:r>
              <a:rPr lang="en-US" sz="3600" i="1" dirty="0">
                <a:solidFill>
                  <a:srgbClr val="00B0F0"/>
                </a:solidFill>
              </a:rPr>
              <a:t>your light scatter the darkness,</a:t>
            </a:r>
          </a:p>
          <a:p>
            <a:pPr>
              <a:spcBef>
                <a:spcPct val="0"/>
              </a:spcBef>
              <a:buFont typeface="Arial" charset="0"/>
              <a:buNone/>
            </a:pPr>
            <a:endParaRPr lang="en-US" sz="1000" i="1" dirty="0"/>
          </a:p>
          <a:p>
            <a:pPr>
              <a:spcBef>
                <a:spcPct val="0"/>
              </a:spcBef>
              <a:buFont typeface="Arial" charset="0"/>
              <a:buNone/>
            </a:pPr>
            <a:r>
              <a:rPr lang="en-US" sz="3600" i="1" dirty="0"/>
              <a:t>     and shine within your people here.</a:t>
            </a:r>
          </a:p>
        </p:txBody>
      </p:sp>
      <p:pic>
        <p:nvPicPr>
          <p:cNvPr id="4" name="Picture 2" descr="http://farm3.static.flickr.com/2681/4228573741_f915ecf81c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226172"/>
            <a:ext cx="7005477" cy="4631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58848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stronomy photos\big_dipper_asterism.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1353"/>
          <a:stretch>
            <a:fillRect/>
          </a:stretch>
        </p:blipFill>
        <p:spPr bwMode="auto">
          <a:xfrm>
            <a:off x="0" y="8382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smtClean="0"/>
              <a:t>Evening Hymn                               Holden Evening Prayer</a:t>
            </a:r>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spcBef>
                <a:spcPct val="0"/>
              </a:spcBef>
              <a:buFont typeface="Arial" pitchFamily="34" charset="0"/>
              <a:buNone/>
            </a:pPr>
            <a:r>
              <a:rPr lang="en-US" sz="4000" dirty="0" smtClean="0"/>
              <a:t> </a:t>
            </a:r>
            <a:r>
              <a:rPr lang="en-US" sz="4000" u="sng" dirty="0" smtClean="0"/>
              <a:t>VERSE  1</a:t>
            </a:r>
          </a:p>
          <a:p>
            <a:pPr>
              <a:spcBef>
                <a:spcPct val="0"/>
              </a:spcBef>
              <a:buFont typeface="Arial" charset="0"/>
              <a:buNone/>
            </a:pPr>
            <a:endParaRPr lang="en-US" sz="1200" dirty="0" smtClean="0"/>
          </a:p>
          <a:p>
            <a:pPr>
              <a:spcBef>
                <a:spcPct val="0"/>
              </a:spcBef>
              <a:buFont typeface="Arial" charset="0"/>
              <a:buNone/>
            </a:pPr>
            <a:endParaRPr lang="en-US" sz="1200" dirty="0" smtClean="0"/>
          </a:p>
          <a:p>
            <a:pPr algn="ctr">
              <a:lnSpc>
                <a:spcPts val="6000"/>
              </a:lnSpc>
              <a:spcBef>
                <a:spcPct val="0"/>
              </a:spcBef>
              <a:buFont typeface="Arial" charset="0"/>
              <a:buNone/>
            </a:pPr>
            <a:r>
              <a:rPr lang="en-US" sz="3600" i="1" dirty="0" smtClean="0"/>
              <a:t>Joyous light of </a:t>
            </a:r>
            <a:r>
              <a:rPr lang="en-US" sz="3600" i="1" dirty="0" err="1" smtClean="0"/>
              <a:t>heav’nly</a:t>
            </a:r>
            <a:r>
              <a:rPr lang="en-US" sz="3600" i="1" dirty="0" smtClean="0"/>
              <a:t> glory,</a:t>
            </a:r>
          </a:p>
          <a:p>
            <a:pPr algn="ctr">
              <a:lnSpc>
                <a:spcPts val="6000"/>
              </a:lnSpc>
              <a:spcBef>
                <a:spcPct val="0"/>
              </a:spcBef>
              <a:buFont typeface="Arial" charset="0"/>
              <a:buNone/>
            </a:pPr>
            <a:r>
              <a:rPr lang="en-US" sz="3600" i="1" dirty="0" smtClean="0"/>
              <a:t>loving glow of God’s own face,</a:t>
            </a:r>
          </a:p>
          <a:p>
            <a:pPr algn="ctr">
              <a:lnSpc>
                <a:spcPts val="6000"/>
              </a:lnSpc>
              <a:spcBef>
                <a:spcPct val="0"/>
              </a:spcBef>
              <a:buFont typeface="Arial" charset="0"/>
              <a:buNone/>
            </a:pPr>
            <a:r>
              <a:rPr lang="en-US" sz="3600" i="1" dirty="0" smtClean="0"/>
              <a:t>you who sing creation’s story,</a:t>
            </a:r>
          </a:p>
          <a:p>
            <a:pPr algn="ctr">
              <a:lnSpc>
                <a:spcPts val="6000"/>
              </a:lnSpc>
              <a:spcBef>
                <a:spcPct val="0"/>
              </a:spcBef>
              <a:buFont typeface="Arial" charset="0"/>
              <a:buNone/>
            </a:pPr>
            <a:r>
              <a:rPr lang="en-US" sz="3600" i="1" dirty="0" smtClean="0"/>
              <a:t>shine on </a:t>
            </a:r>
            <a:r>
              <a:rPr lang="en-US" sz="3600" i="1" dirty="0" err="1" smtClean="0"/>
              <a:t>ev’ry</a:t>
            </a:r>
            <a:r>
              <a:rPr lang="en-US" sz="3600" i="1" dirty="0" smtClean="0"/>
              <a:t> land and race.</a:t>
            </a:r>
          </a:p>
        </p:txBody>
      </p:sp>
    </p:spTree>
    <p:extLst>
      <p:ext uri="{BB962C8B-B14F-4D97-AF65-F5344CB8AC3E}">
        <p14:creationId xmlns:p14="http://schemas.microsoft.com/office/powerpoint/2010/main" val="426569623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Astronomy photos\big_dipper_asterism.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1353"/>
          <a:stretch>
            <a:fillRect/>
          </a:stretch>
        </p:blipFill>
        <p:spPr bwMode="auto">
          <a:xfrm>
            <a:off x="0" y="8382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smtClean="0"/>
              <a:t>Evening Hymn                               Holden Evening Prayer</a:t>
            </a:r>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spcBef>
                <a:spcPct val="0"/>
              </a:spcBef>
              <a:buFont typeface="Arial" pitchFamily="34" charset="0"/>
              <a:buNone/>
            </a:pPr>
            <a:r>
              <a:rPr lang="en-US" sz="4000" dirty="0" smtClean="0"/>
              <a:t> </a:t>
            </a:r>
            <a:r>
              <a:rPr lang="en-US" sz="4000" u="sng" dirty="0" smtClean="0"/>
              <a:t>VERSE  1  contd.</a:t>
            </a:r>
          </a:p>
          <a:p>
            <a:pPr>
              <a:spcBef>
                <a:spcPct val="0"/>
              </a:spcBef>
              <a:buFont typeface="Arial" charset="0"/>
              <a:buNone/>
            </a:pPr>
            <a:endParaRPr lang="en-US" sz="1200" dirty="0" smtClean="0"/>
          </a:p>
          <a:p>
            <a:pPr>
              <a:spcBef>
                <a:spcPct val="0"/>
              </a:spcBef>
              <a:buFont typeface="Arial" charset="0"/>
              <a:buNone/>
            </a:pPr>
            <a:endParaRPr lang="en-US" sz="1200" dirty="0" smtClean="0"/>
          </a:p>
          <a:p>
            <a:pPr algn="ctr">
              <a:lnSpc>
                <a:spcPts val="6000"/>
              </a:lnSpc>
              <a:spcBef>
                <a:spcPct val="0"/>
              </a:spcBef>
              <a:buFont typeface="Arial" charset="0"/>
              <a:buNone/>
            </a:pPr>
            <a:r>
              <a:rPr lang="en-US" sz="3600" i="1" dirty="0" smtClean="0"/>
              <a:t>Now as evening falls around us,</a:t>
            </a:r>
          </a:p>
          <a:p>
            <a:pPr algn="ctr">
              <a:lnSpc>
                <a:spcPts val="6000"/>
              </a:lnSpc>
              <a:spcBef>
                <a:spcPct val="0"/>
              </a:spcBef>
              <a:buFont typeface="Arial" charset="0"/>
              <a:buNone/>
            </a:pPr>
            <a:r>
              <a:rPr lang="en-US" sz="3600" i="1" dirty="0" smtClean="0"/>
              <a:t>we shall raise our songs to you,</a:t>
            </a:r>
          </a:p>
          <a:p>
            <a:pPr algn="ctr">
              <a:lnSpc>
                <a:spcPts val="6000"/>
              </a:lnSpc>
              <a:spcBef>
                <a:spcPct val="0"/>
              </a:spcBef>
              <a:buFont typeface="Arial" charset="0"/>
              <a:buNone/>
            </a:pPr>
            <a:r>
              <a:rPr lang="en-US" sz="3600" i="1" dirty="0" smtClean="0"/>
              <a:t>God of daybreak, God of shadows,</a:t>
            </a:r>
          </a:p>
          <a:p>
            <a:pPr algn="ctr">
              <a:lnSpc>
                <a:spcPts val="6000"/>
              </a:lnSpc>
              <a:spcBef>
                <a:spcPct val="0"/>
              </a:spcBef>
              <a:buFont typeface="Arial" charset="0"/>
              <a:buNone/>
            </a:pPr>
            <a:r>
              <a:rPr lang="en-US" sz="3600" i="1" dirty="0" smtClean="0"/>
              <a:t>come and light our hearts anew.</a:t>
            </a:r>
          </a:p>
        </p:txBody>
      </p:sp>
    </p:spTree>
    <p:extLst>
      <p:ext uri="{BB962C8B-B14F-4D97-AF65-F5344CB8AC3E}">
        <p14:creationId xmlns:p14="http://schemas.microsoft.com/office/powerpoint/2010/main" val="424228468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stronomy photos\andromeda_galaxy_constellation.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501" r="1619" b="3751"/>
          <a:stretch>
            <a:fillRect/>
          </a:stretch>
        </p:blipFill>
        <p:spPr bwMode="auto">
          <a:xfrm>
            <a:off x="0" y="762000"/>
            <a:ext cx="910431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smtClean="0"/>
              <a:t>Evening Hymn                               Holden Evening Prayer</a:t>
            </a:r>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spcBef>
                <a:spcPct val="0"/>
              </a:spcBef>
              <a:buFont typeface="Arial" pitchFamily="34" charset="0"/>
              <a:buNone/>
            </a:pPr>
            <a:r>
              <a:rPr lang="en-US" sz="4000" dirty="0" smtClean="0"/>
              <a:t> </a:t>
            </a:r>
            <a:r>
              <a:rPr lang="en-US" sz="4000" u="sng" dirty="0" smtClean="0"/>
              <a:t>VERSE  2</a:t>
            </a:r>
          </a:p>
          <a:p>
            <a:pPr>
              <a:spcBef>
                <a:spcPct val="0"/>
              </a:spcBef>
              <a:buFont typeface="Arial" charset="0"/>
              <a:buNone/>
            </a:pPr>
            <a:endParaRPr lang="en-US" sz="1200" dirty="0" smtClean="0"/>
          </a:p>
          <a:p>
            <a:pPr>
              <a:spcBef>
                <a:spcPct val="0"/>
              </a:spcBef>
              <a:buFont typeface="Arial" charset="0"/>
              <a:buNone/>
            </a:pPr>
            <a:endParaRPr lang="en-US" sz="1200" dirty="0" smtClean="0"/>
          </a:p>
          <a:p>
            <a:pPr algn="ctr">
              <a:lnSpc>
                <a:spcPts val="6000"/>
              </a:lnSpc>
              <a:spcBef>
                <a:spcPct val="0"/>
              </a:spcBef>
              <a:buFont typeface="Arial" charset="0"/>
              <a:buNone/>
            </a:pPr>
            <a:r>
              <a:rPr lang="en-US" sz="3600" i="1" dirty="0" smtClean="0"/>
              <a:t>In the stars that grace the darkness,</a:t>
            </a:r>
          </a:p>
          <a:p>
            <a:pPr algn="ctr">
              <a:lnSpc>
                <a:spcPts val="6000"/>
              </a:lnSpc>
              <a:spcBef>
                <a:spcPct val="0"/>
              </a:spcBef>
              <a:buFont typeface="Arial" charset="0"/>
              <a:buNone/>
            </a:pPr>
            <a:r>
              <a:rPr lang="en-US" sz="3600" i="1" dirty="0" smtClean="0"/>
              <a:t>in the blazing sun of dawn,</a:t>
            </a:r>
          </a:p>
          <a:p>
            <a:pPr algn="ctr">
              <a:lnSpc>
                <a:spcPts val="6000"/>
              </a:lnSpc>
              <a:spcBef>
                <a:spcPct val="0"/>
              </a:spcBef>
              <a:buFont typeface="Arial" charset="0"/>
              <a:buNone/>
            </a:pPr>
            <a:r>
              <a:rPr lang="en-US" sz="3600" i="1" dirty="0" smtClean="0"/>
              <a:t>in the light of peace and wisdom,</a:t>
            </a:r>
          </a:p>
          <a:p>
            <a:pPr algn="ctr">
              <a:lnSpc>
                <a:spcPts val="6000"/>
              </a:lnSpc>
              <a:spcBef>
                <a:spcPct val="0"/>
              </a:spcBef>
              <a:buFont typeface="Arial" charset="0"/>
              <a:buNone/>
            </a:pPr>
            <a:r>
              <a:rPr lang="en-US" sz="3600" i="1" dirty="0" smtClean="0"/>
              <a:t>we can hear your quiet song.</a:t>
            </a:r>
          </a:p>
        </p:txBody>
      </p:sp>
    </p:spTree>
    <p:extLst>
      <p:ext uri="{BB962C8B-B14F-4D97-AF65-F5344CB8AC3E}">
        <p14:creationId xmlns:p14="http://schemas.microsoft.com/office/powerpoint/2010/main" val="126674046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Astronomy photos\andromeda_galaxy_constellation.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2501" r="1619" b="3751"/>
          <a:stretch>
            <a:fillRect/>
          </a:stretch>
        </p:blipFill>
        <p:spPr bwMode="auto">
          <a:xfrm>
            <a:off x="0" y="762000"/>
            <a:ext cx="910431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smtClean="0"/>
              <a:t>Evening Hymn                               Holden Evening Prayer</a:t>
            </a:r>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spcBef>
                <a:spcPct val="0"/>
              </a:spcBef>
              <a:buFont typeface="Arial" pitchFamily="34" charset="0"/>
              <a:buNone/>
            </a:pPr>
            <a:r>
              <a:rPr lang="en-US" sz="4000" dirty="0" smtClean="0"/>
              <a:t> </a:t>
            </a:r>
            <a:r>
              <a:rPr lang="en-US" sz="4000" u="sng" dirty="0" smtClean="0"/>
              <a:t>VERSE  2  contd.</a:t>
            </a:r>
          </a:p>
          <a:p>
            <a:pPr>
              <a:spcBef>
                <a:spcPct val="0"/>
              </a:spcBef>
              <a:buFont typeface="Arial" charset="0"/>
              <a:buNone/>
            </a:pPr>
            <a:endParaRPr lang="en-US" sz="1200" dirty="0" smtClean="0"/>
          </a:p>
          <a:p>
            <a:pPr>
              <a:spcBef>
                <a:spcPct val="0"/>
              </a:spcBef>
              <a:buFont typeface="Arial" charset="0"/>
              <a:buNone/>
            </a:pPr>
            <a:endParaRPr lang="en-US" sz="1200" dirty="0" smtClean="0"/>
          </a:p>
          <a:p>
            <a:pPr algn="ctr">
              <a:lnSpc>
                <a:spcPts val="6000"/>
              </a:lnSpc>
              <a:spcBef>
                <a:spcPct val="0"/>
              </a:spcBef>
              <a:buFont typeface="Arial" charset="0"/>
              <a:buNone/>
            </a:pPr>
            <a:r>
              <a:rPr lang="en-US" sz="3600" i="1" dirty="0" smtClean="0"/>
              <a:t>Love that fills the night with wonder,</a:t>
            </a:r>
          </a:p>
          <a:p>
            <a:pPr algn="ctr">
              <a:lnSpc>
                <a:spcPts val="6000"/>
              </a:lnSpc>
              <a:spcBef>
                <a:spcPct val="0"/>
              </a:spcBef>
              <a:buFont typeface="Arial" charset="0"/>
              <a:buNone/>
            </a:pPr>
            <a:r>
              <a:rPr lang="en-US" sz="3600" i="1" dirty="0" smtClean="0"/>
              <a:t>love that warms the weary soul,</a:t>
            </a:r>
          </a:p>
          <a:p>
            <a:pPr algn="ctr">
              <a:lnSpc>
                <a:spcPts val="6000"/>
              </a:lnSpc>
              <a:spcBef>
                <a:spcPct val="0"/>
              </a:spcBef>
              <a:buFont typeface="Arial" charset="0"/>
              <a:buNone/>
            </a:pPr>
            <a:r>
              <a:rPr lang="en-US" sz="3600" i="1" dirty="0"/>
              <a:t>l</a:t>
            </a:r>
            <a:r>
              <a:rPr lang="en-US" sz="3600" i="1" dirty="0" smtClean="0"/>
              <a:t>ove that bursts all chains asunder,</a:t>
            </a:r>
          </a:p>
          <a:p>
            <a:pPr algn="ctr">
              <a:lnSpc>
                <a:spcPts val="6000"/>
              </a:lnSpc>
              <a:spcBef>
                <a:spcPct val="0"/>
              </a:spcBef>
              <a:buFont typeface="Arial" charset="0"/>
              <a:buNone/>
            </a:pPr>
            <a:r>
              <a:rPr lang="en-US" sz="3600" i="1" dirty="0" smtClean="0"/>
              <a:t>set us free and make us whole.</a:t>
            </a:r>
          </a:p>
        </p:txBody>
      </p:sp>
    </p:spTree>
    <p:extLst>
      <p:ext uri="{BB962C8B-B14F-4D97-AF65-F5344CB8AC3E}">
        <p14:creationId xmlns:p14="http://schemas.microsoft.com/office/powerpoint/2010/main" val="249972199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stronomy photos\orion_constellation.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l="11466" t="9778" r="16179" b="19066"/>
          <a:stretch/>
        </p:blipFill>
        <p:spPr bwMode="auto">
          <a:xfrm>
            <a:off x="0" y="859205"/>
            <a:ext cx="9144000" cy="599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smtClean="0"/>
              <a:t>Evening Hymn                               Holden Evening Prayer</a:t>
            </a:r>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spcBef>
                <a:spcPct val="0"/>
              </a:spcBef>
              <a:buFont typeface="Arial" pitchFamily="34" charset="0"/>
              <a:buNone/>
            </a:pPr>
            <a:r>
              <a:rPr lang="en-US" sz="4000" dirty="0" smtClean="0"/>
              <a:t> </a:t>
            </a:r>
            <a:r>
              <a:rPr lang="en-US" sz="4000" u="sng" dirty="0" smtClean="0"/>
              <a:t>VERSE  3</a:t>
            </a:r>
          </a:p>
          <a:p>
            <a:pPr>
              <a:spcBef>
                <a:spcPct val="0"/>
              </a:spcBef>
              <a:buFont typeface="Arial" charset="0"/>
              <a:buNone/>
            </a:pPr>
            <a:endParaRPr lang="en-US" sz="1200" dirty="0" smtClean="0"/>
          </a:p>
          <a:p>
            <a:pPr>
              <a:spcBef>
                <a:spcPct val="0"/>
              </a:spcBef>
              <a:buFont typeface="Arial" charset="0"/>
              <a:buNone/>
            </a:pPr>
            <a:endParaRPr lang="en-US" sz="1200" dirty="0" smtClean="0"/>
          </a:p>
          <a:p>
            <a:pPr algn="ctr">
              <a:lnSpc>
                <a:spcPts val="6000"/>
              </a:lnSpc>
              <a:spcBef>
                <a:spcPct val="0"/>
              </a:spcBef>
              <a:buFont typeface="Arial" charset="0"/>
              <a:buNone/>
            </a:pPr>
            <a:r>
              <a:rPr lang="en-US" sz="3600" i="1" dirty="0" smtClean="0"/>
              <a:t>You who made the heaven’s splendor,</a:t>
            </a:r>
          </a:p>
          <a:p>
            <a:pPr algn="ctr">
              <a:lnSpc>
                <a:spcPts val="6000"/>
              </a:lnSpc>
              <a:spcBef>
                <a:spcPct val="0"/>
              </a:spcBef>
              <a:buFont typeface="Arial" charset="0"/>
              <a:buNone/>
            </a:pPr>
            <a:r>
              <a:rPr lang="en-US" sz="3600" i="1" dirty="0" err="1" smtClean="0"/>
              <a:t>ev’ry</a:t>
            </a:r>
            <a:r>
              <a:rPr lang="en-US" sz="3600" i="1" dirty="0" smtClean="0"/>
              <a:t> dancing star of night,</a:t>
            </a:r>
          </a:p>
          <a:p>
            <a:pPr algn="ctr">
              <a:lnSpc>
                <a:spcPts val="6000"/>
              </a:lnSpc>
              <a:spcBef>
                <a:spcPct val="0"/>
              </a:spcBef>
              <a:buFont typeface="Arial" charset="0"/>
              <a:buNone/>
            </a:pPr>
            <a:r>
              <a:rPr lang="en-US" sz="3600" i="1" dirty="0" smtClean="0"/>
              <a:t>make us shine with gentle justice,</a:t>
            </a:r>
          </a:p>
          <a:p>
            <a:pPr algn="ctr">
              <a:lnSpc>
                <a:spcPts val="6000"/>
              </a:lnSpc>
              <a:spcBef>
                <a:spcPct val="0"/>
              </a:spcBef>
              <a:buFont typeface="Arial" charset="0"/>
              <a:buNone/>
            </a:pPr>
            <a:r>
              <a:rPr lang="en-US" sz="3600" i="1" dirty="0" smtClean="0"/>
              <a:t>let us each reflect your light.</a:t>
            </a:r>
          </a:p>
        </p:txBody>
      </p:sp>
    </p:spTree>
    <p:extLst>
      <p:ext uri="{BB962C8B-B14F-4D97-AF65-F5344CB8AC3E}">
        <p14:creationId xmlns:p14="http://schemas.microsoft.com/office/powerpoint/2010/main" val="269407391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2"/>
          <p:cNvSpPr>
            <a:spLocks noGrp="1"/>
          </p:cNvSpPr>
          <p:nvPr>
            <p:ph idx="1"/>
          </p:nvPr>
        </p:nvSpPr>
        <p:spPr>
          <a:xfrm>
            <a:off x="0" y="1066800"/>
            <a:ext cx="9144000" cy="4419600"/>
          </a:xfrm>
        </p:spPr>
        <p:txBody>
          <a:bodyPr>
            <a:noAutofit/>
          </a:bodyPr>
          <a:lstStyle/>
          <a:p>
            <a:pPr algn="ctr" eaLnBrk="1" hangingPunct="1">
              <a:lnSpc>
                <a:spcPct val="170000"/>
              </a:lnSpc>
              <a:buFont typeface="Arial" charset="0"/>
              <a:buNone/>
            </a:pPr>
            <a:r>
              <a:rPr lang="en-US" sz="4000" dirty="0" smtClean="0"/>
              <a:t>May these images and music</a:t>
            </a:r>
          </a:p>
          <a:p>
            <a:pPr algn="ctr" eaLnBrk="1" hangingPunct="1">
              <a:lnSpc>
                <a:spcPct val="170000"/>
              </a:lnSpc>
              <a:buFont typeface="Arial" charset="0"/>
              <a:buNone/>
            </a:pPr>
            <a:r>
              <a:rPr lang="en-US" sz="4000" dirty="0"/>
              <a:t>b</a:t>
            </a:r>
            <a:r>
              <a:rPr lang="en-US" sz="4000" dirty="0" smtClean="0"/>
              <a:t>ring you comfort and joy</a:t>
            </a:r>
          </a:p>
          <a:p>
            <a:pPr algn="ctr">
              <a:lnSpc>
                <a:spcPct val="170000"/>
              </a:lnSpc>
              <a:buNone/>
            </a:pPr>
            <a:r>
              <a:rPr lang="en-US" sz="4000" dirty="0"/>
              <a:t>a</a:t>
            </a:r>
            <a:r>
              <a:rPr lang="en-US" sz="4000" dirty="0" smtClean="0"/>
              <a:t>s we “prepare him room”</a:t>
            </a:r>
          </a:p>
          <a:p>
            <a:pPr algn="ctr">
              <a:lnSpc>
                <a:spcPct val="170000"/>
              </a:lnSpc>
              <a:buNone/>
            </a:pPr>
            <a:r>
              <a:rPr lang="en-US" sz="4000" dirty="0"/>
              <a:t>t</a:t>
            </a:r>
            <a:r>
              <a:rPr lang="en-US" sz="4000" dirty="0" smtClean="0"/>
              <a:t>his Advent season.</a:t>
            </a:r>
          </a:p>
        </p:txBody>
      </p:sp>
    </p:spTree>
    <p:extLst>
      <p:ext uri="{BB962C8B-B14F-4D97-AF65-F5344CB8AC3E}">
        <p14:creationId xmlns:p14="http://schemas.microsoft.com/office/powerpoint/2010/main" val="137796030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Astronomy photos\orion_constellation.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l="11466" t="9778" r="16179" b="19066"/>
          <a:stretch/>
        </p:blipFill>
        <p:spPr bwMode="auto">
          <a:xfrm>
            <a:off x="0" y="859205"/>
            <a:ext cx="9144000" cy="599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smtClean="0"/>
              <a:t>Evening Hymn                               Holden Evening Prayer</a:t>
            </a:r>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spcBef>
                <a:spcPct val="0"/>
              </a:spcBef>
              <a:buFont typeface="Arial" pitchFamily="34" charset="0"/>
              <a:buNone/>
            </a:pPr>
            <a:r>
              <a:rPr lang="en-US" sz="4000" dirty="0" smtClean="0"/>
              <a:t> </a:t>
            </a:r>
            <a:r>
              <a:rPr lang="en-US" sz="4000" u="sng" dirty="0" smtClean="0"/>
              <a:t>VERSE  3  contd.</a:t>
            </a:r>
          </a:p>
          <a:p>
            <a:pPr>
              <a:spcBef>
                <a:spcPct val="0"/>
              </a:spcBef>
              <a:buFont typeface="Arial" charset="0"/>
              <a:buNone/>
            </a:pPr>
            <a:endParaRPr lang="en-US" sz="1200" dirty="0" smtClean="0"/>
          </a:p>
          <a:p>
            <a:pPr>
              <a:spcBef>
                <a:spcPct val="0"/>
              </a:spcBef>
              <a:buFont typeface="Arial" charset="0"/>
              <a:buNone/>
            </a:pPr>
            <a:endParaRPr lang="en-US" sz="1200" dirty="0" smtClean="0"/>
          </a:p>
          <a:p>
            <a:pPr algn="ctr">
              <a:lnSpc>
                <a:spcPts val="6000"/>
              </a:lnSpc>
              <a:spcBef>
                <a:spcPct val="0"/>
              </a:spcBef>
              <a:buFont typeface="Arial" charset="0"/>
              <a:buNone/>
            </a:pPr>
            <a:r>
              <a:rPr lang="en-US" sz="3600" i="1" dirty="0" smtClean="0"/>
              <a:t>Mighty God of all creation,</a:t>
            </a:r>
          </a:p>
          <a:p>
            <a:pPr algn="ctr">
              <a:lnSpc>
                <a:spcPts val="6000"/>
              </a:lnSpc>
              <a:spcBef>
                <a:spcPct val="0"/>
              </a:spcBef>
              <a:buFont typeface="Arial" charset="0"/>
              <a:buNone/>
            </a:pPr>
            <a:r>
              <a:rPr lang="en-US" sz="3600" i="1" dirty="0" smtClean="0"/>
              <a:t>gentle Christ who lights our way,</a:t>
            </a:r>
          </a:p>
          <a:p>
            <a:pPr algn="ctr">
              <a:lnSpc>
                <a:spcPts val="6000"/>
              </a:lnSpc>
              <a:spcBef>
                <a:spcPct val="0"/>
              </a:spcBef>
              <a:buFont typeface="Arial" charset="0"/>
              <a:buNone/>
            </a:pPr>
            <a:r>
              <a:rPr lang="en-US" sz="3600" i="1" dirty="0" smtClean="0"/>
              <a:t>Loving Spirit of salvation,</a:t>
            </a:r>
          </a:p>
          <a:p>
            <a:pPr algn="ctr">
              <a:lnSpc>
                <a:spcPts val="6000"/>
              </a:lnSpc>
              <a:spcBef>
                <a:spcPct val="0"/>
              </a:spcBef>
              <a:buFont typeface="Arial" charset="0"/>
              <a:buNone/>
            </a:pPr>
            <a:r>
              <a:rPr lang="en-US" sz="3600" i="1" dirty="0" smtClean="0"/>
              <a:t>lead us on to endless day.</a:t>
            </a:r>
          </a:p>
        </p:txBody>
      </p:sp>
    </p:spTree>
    <p:extLst>
      <p:ext uri="{BB962C8B-B14F-4D97-AF65-F5344CB8AC3E}">
        <p14:creationId xmlns:p14="http://schemas.microsoft.com/office/powerpoint/2010/main" val="273804539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lky Way, Galaxy, Night, Sky, Stars, Universe, Cosmos"/>
          <p:cNvPicPr>
            <a:picLocks noChangeAspect="1" noChangeArrowheads="1"/>
          </p:cNvPicPr>
          <p:nvPr/>
        </p:nvPicPr>
        <p:blipFill rotWithShape="1">
          <a:blip r:embed="rId3">
            <a:extLst>
              <a:ext uri="{28A0092B-C50C-407E-A947-70E740481C1C}">
                <a14:useLocalDpi xmlns:a14="http://schemas.microsoft.com/office/drawing/2010/main" val="0"/>
              </a:ext>
            </a:extLst>
          </a:blip>
          <a:srcRect l="15781"/>
          <a:stretch/>
        </p:blipFill>
        <p:spPr bwMode="auto">
          <a:xfrm>
            <a:off x="0" y="762001"/>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smtClean="0"/>
              <a:t>Evening Thanksgiving                  Holden Evening Prayer</a:t>
            </a:r>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spcBef>
                <a:spcPct val="0"/>
              </a:spcBef>
              <a:buFont typeface="Arial" charset="0"/>
              <a:buNone/>
            </a:pPr>
            <a:r>
              <a:rPr lang="en-US" sz="3600" i="1" dirty="0" smtClean="0">
                <a:solidFill>
                  <a:srgbClr val="00B0F0"/>
                </a:solidFill>
              </a:rPr>
              <a:t> May God be with you all,</a:t>
            </a:r>
            <a:endParaRPr lang="en-US" sz="3600" i="1" dirty="0">
              <a:solidFill>
                <a:srgbClr val="00B0F0"/>
              </a:solidFill>
            </a:endParaRPr>
          </a:p>
          <a:p>
            <a:pPr>
              <a:spcBef>
                <a:spcPct val="0"/>
              </a:spcBef>
              <a:buFont typeface="Arial" charset="0"/>
              <a:buNone/>
            </a:pPr>
            <a:endParaRPr lang="en-US" sz="1000" i="1" dirty="0"/>
          </a:p>
          <a:p>
            <a:pPr>
              <a:spcBef>
                <a:spcPct val="0"/>
              </a:spcBef>
              <a:buFont typeface="Arial" charset="0"/>
              <a:buNone/>
            </a:pPr>
            <a:r>
              <a:rPr lang="en-US" sz="3600" i="1" dirty="0"/>
              <a:t>     and </a:t>
            </a:r>
            <a:r>
              <a:rPr lang="en-US" sz="3600" i="1" dirty="0" smtClean="0"/>
              <a:t>also with you;</a:t>
            </a:r>
          </a:p>
        </p:txBody>
      </p:sp>
    </p:spTree>
    <p:extLst>
      <p:ext uri="{BB962C8B-B14F-4D97-AF65-F5344CB8AC3E}">
        <p14:creationId xmlns:p14="http://schemas.microsoft.com/office/powerpoint/2010/main" val="275359193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lky Way, Galaxy, Night, Sky, Stars, Universe, Cosmos"/>
          <p:cNvPicPr>
            <a:picLocks noChangeAspect="1" noChangeArrowheads="1"/>
          </p:cNvPicPr>
          <p:nvPr/>
        </p:nvPicPr>
        <p:blipFill rotWithShape="1">
          <a:blip r:embed="rId3">
            <a:extLst>
              <a:ext uri="{28A0092B-C50C-407E-A947-70E740481C1C}">
                <a14:useLocalDpi xmlns:a14="http://schemas.microsoft.com/office/drawing/2010/main" val="0"/>
              </a:ext>
            </a:extLst>
          </a:blip>
          <a:srcRect l="15781"/>
          <a:stretch/>
        </p:blipFill>
        <p:spPr bwMode="auto">
          <a:xfrm>
            <a:off x="0" y="762001"/>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smtClean="0"/>
              <a:t>Evening Thanksgiving                  Holden Evening Prayer</a:t>
            </a:r>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spcBef>
                <a:spcPct val="0"/>
              </a:spcBef>
              <a:buFont typeface="Arial" charset="0"/>
              <a:buNone/>
            </a:pPr>
            <a:r>
              <a:rPr lang="en-US" sz="3600" i="1" dirty="0" smtClean="0">
                <a:solidFill>
                  <a:srgbClr val="00B0F0"/>
                </a:solidFill>
              </a:rPr>
              <a:t> Let us sing our thanks to God.</a:t>
            </a:r>
          </a:p>
          <a:p>
            <a:pPr>
              <a:spcBef>
                <a:spcPct val="0"/>
              </a:spcBef>
              <a:buFont typeface="Arial" charset="0"/>
              <a:buNone/>
            </a:pPr>
            <a:endParaRPr lang="en-US" sz="1000" i="1" dirty="0"/>
          </a:p>
          <a:p>
            <a:pPr>
              <a:spcBef>
                <a:spcPct val="0"/>
              </a:spcBef>
              <a:buFont typeface="Arial" charset="0"/>
              <a:buNone/>
            </a:pPr>
            <a:r>
              <a:rPr lang="en-US" sz="3600" i="1" dirty="0" smtClean="0"/>
              <a:t>     It is right to give God thanks and praise.</a:t>
            </a:r>
            <a:endParaRPr lang="en-US" sz="3600" i="1" dirty="0"/>
          </a:p>
        </p:txBody>
      </p:sp>
    </p:spTree>
    <p:extLst>
      <p:ext uri="{BB962C8B-B14F-4D97-AF65-F5344CB8AC3E}">
        <p14:creationId xmlns:p14="http://schemas.microsoft.com/office/powerpoint/2010/main" val="69058851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ilky Way, Galaxy, Night, Sky, Stars, Universe, Cosmos"/>
          <p:cNvPicPr>
            <a:picLocks noChangeAspect="1" noChangeArrowheads="1"/>
          </p:cNvPicPr>
          <p:nvPr/>
        </p:nvPicPr>
        <p:blipFill rotWithShape="1">
          <a:blip r:embed="rId3">
            <a:extLst>
              <a:ext uri="{28A0092B-C50C-407E-A947-70E740481C1C}">
                <a14:useLocalDpi xmlns:a14="http://schemas.microsoft.com/office/drawing/2010/main" val="0"/>
              </a:ext>
            </a:extLst>
          </a:blip>
          <a:srcRect l="15781"/>
          <a:stretch/>
        </p:blipFill>
        <p:spPr bwMode="auto">
          <a:xfrm>
            <a:off x="0" y="762001"/>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smtClean="0"/>
              <a:t>Evening Thanksgiving                  Holden Evening Prayer</a:t>
            </a:r>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spcBef>
                <a:spcPct val="0"/>
              </a:spcBef>
              <a:buFont typeface="Arial" charset="0"/>
              <a:buNone/>
            </a:pPr>
            <a:r>
              <a:rPr lang="en-US" sz="3600" i="1" dirty="0" smtClean="0">
                <a:solidFill>
                  <a:srgbClr val="00B0F0"/>
                </a:solidFill>
              </a:rPr>
              <a:t> Blessed are you, Creator of the Universe …</a:t>
            </a:r>
          </a:p>
          <a:p>
            <a:pPr>
              <a:spcBef>
                <a:spcPct val="0"/>
              </a:spcBef>
              <a:buFont typeface="Arial" charset="0"/>
              <a:buNone/>
            </a:pPr>
            <a:r>
              <a:rPr lang="en-US" sz="3600" i="1" dirty="0">
                <a:solidFill>
                  <a:srgbClr val="00B0F0"/>
                </a:solidFill>
              </a:rPr>
              <a:t> </a:t>
            </a:r>
            <a:r>
              <a:rPr lang="en-US" sz="3600" i="1" dirty="0" smtClean="0">
                <a:solidFill>
                  <a:srgbClr val="00B0F0"/>
                </a:solidFill>
              </a:rPr>
              <a:t>    …you are the light and life of all creation.</a:t>
            </a:r>
            <a:endParaRPr lang="en-US" sz="3600" i="1" dirty="0">
              <a:solidFill>
                <a:srgbClr val="00B0F0"/>
              </a:solidFill>
            </a:endParaRPr>
          </a:p>
          <a:p>
            <a:pPr>
              <a:spcBef>
                <a:spcPct val="0"/>
              </a:spcBef>
              <a:buFont typeface="Arial" charset="0"/>
              <a:buNone/>
            </a:pPr>
            <a:endParaRPr lang="en-US" sz="1000" dirty="0"/>
          </a:p>
          <a:p>
            <a:pPr>
              <a:spcBef>
                <a:spcPct val="0"/>
              </a:spcBef>
              <a:buFont typeface="Arial" charset="0"/>
              <a:buNone/>
            </a:pPr>
            <a:r>
              <a:rPr lang="en-US" sz="3600" i="1" dirty="0"/>
              <a:t>     </a:t>
            </a:r>
            <a:r>
              <a:rPr lang="en-US" sz="3600" i="1" dirty="0" smtClean="0"/>
              <a:t>Amen.</a:t>
            </a:r>
            <a:endParaRPr lang="en-US" sz="3600" i="1" dirty="0"/>
          </a:p>
        </p:txBody>
      </p:sp>
    </p:spTree>
    <p:extLst>
      <p:ext uri="{BB962C8B-B14F-4D97-AF65-F5344CB8AC3E}">
        <p14:creationId xmlns:p14="http://schemas.microsoft.com/office/powerpoint/2010/main" val="360862825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2" descr="F:\Astronomy photos\mystic_mountain_nebu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404" y="1"/>
            <a:ext cx="745459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045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smtClean="0"/>
              <a:t>Psalm 141                                      Holden Evening Prayer</a:t>
            </a:r>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spcBef>
                <a:spcPct val="0"/>
              </a:spcBef>
              <a:buFont typeface="Arial" charset="0"/>
              <a:buNone/>
            </a:pPr>
            <a:r>
              <a:rPr lang="en-US" sz="4000" dirty="0" smtClean="0"/>
              <a:t> </a:t>
            </a:r>
            <a:r>
              <a:rPr lang="en-US" sz="4000" u="sng" dirty="0"/>
              <a:t>S</a:t>
            </a:r>
            <a:r>
              <a:rPr lang="en-US" sz="4000" u="sng" dirty="0" smtClean="0"/>
              <a:t>ing in unison</a:t>
            </a:r>
          </a:p>
          <a:p>
            <a:pPr>
              <a:spcBef>
                <a:spcPct val="0"/>
              </a:spcBef>
              <a:buFont typeface="Arial" charset="0"/>
              <a:buNone/>
            </a:pPr>
            <a:endParaRPr lang="en-US" sz="1000" dirty="0"/>
          </a:p>
          <a:p>
            <a:pPr>
              <a:lnSpc>
                <a:spcPts val="6000"/>
              </a:lnSpc>
              <a:spcBef>
                <a:spcPct val="0"/>
              </a:spcBef>
              <a:buFont typeface="Arial" charset="0"/>
              <a:buNone/>
            </a:pPr>
            <a:r>
              <a:rPr lang="en-US" sz="3600" i="1" dirty="0" smtClean="0"/>
              <a:t>     Let my prayer rise up</a:t>
            </a:r>
          </a:p>
          <a:p>
            <a:pPr>
              <a:lnSpc>
                <a:spcPts val="6000"/>
              </a:lnSpc>
              <a:spcBef>
                <a:spcPct val="0"/>
              </a:spcBef>
              <a:buFont typeface="Arial" charset="0"/>
              <a:buNone/>
            </a:pPr>
            <a:r>
              <a:rPr lang="en-US" sz="3600" i="1" dirty="0" smtClean="0"/>
              <a:t>          like incense before you,</a:t>
            </a:r>
          </a:p>
          <a:p>
            <a:pPr>
              <a:lnSpc>
                <a:spcPts val="6000"/>
              </a:lnSpc>
              <a:spcBef>
                <a:spcPct val="0"/>
              </a:spcBef>
              <a:buFont typeface="Arial" charset="0"/>
              <a:buNone/>
            </a:pPr>
            <a:r>
              <a:rPr lang="en-US" sz="3600" i="1" dirty="0" smtClean="0"/>
              <a:t>     the lifting up of my hands</a:t>
            </a:r>
          </a:p>
          <a:p>
            <a:pPr>
              <a:lnSpc>
                <a:spcPts val="6000"/>
              </a:lnSpc>
              <a:spcBef>
                <a:spcPct val="0"/>
              </a:spcBef>
              <a:buFont typeface="Arial" charset="0"/>
              <a:buNone/>
            </a:pPr>
            <a:r>
              <a:rPr lang="en-US" sz="3600" i="1" dirty="0" smtClean="0"/>
              <a:t>          as an offering to you.</a:t>
            </a:r>
            <a:endParaRPr lang="en-US" sz="3600" i="1" dirty="0"/>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076" y="617029"/>
            <a:ext cx="3082924" cy="624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70649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smtClean="0"/>
              <a:t>Psalm 141                                      Holden Evening Prayer</a:t>
            </a:r>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spcBef>
                <a:spcPct val="0"/>
              </a:spcBef>
              <a:buFont typeface="Arial" charset="0"/>
              <a:buNone/>
            </a:pPr>
            <a:r>
              <a:rPr lang="en-US" sz="4000" dirty="0" smtClean="0">
                <a:solidFill>
                  <a:srgbClr val="00B0F0"/>
                </a:solidFill>
              </a:rPr>
              <a:t> </a:t>
            </a:r>
            <a:r>
              <a:rPr lang="en-US" sz="4000" u="sng" dirty="0" smtClean="0"/>
              <a:t>Sing as a canon</a:t>
            </a:r>
          </a:p>
          <a:p>
            <a:pPr>
              <a:spcBef>
                <a:spcPct val="0"/>
              </a:spcBef>
              <a:buFont typeface="Arial" charset="0"/>
              <a:buNone/>
            </a:pPr>
            <a:endParaRPr lang="en-US" sz="1000" dirty="0"/>
          </a:p>
          <a:p>
            <a:pPr>
              <a:lnSpc>
                <a:spcPts val="6000"/>
              </a:lnSpc>
              <a:spcBef>
                <a:spcPct val="0"/>
              </a:spcBef>
              <a:buFont typeface="Arial" charset="0"/>
              <a:buNone/>
            </a:pPr>
            <a:r>
              <a:rPr lang="en-US" sz="3600" i="1" dirty="0" smtClean="0"/>
              <a:t>     O God, I call to you,</a:t>
            </a:r>
          </a:p>
          <a:p>
            <a:pPr>
              <a:lnSpc>
                <a:spcPts val="6000"/>
              </a:lnSpc>
              <a:spcBef>
                <a:spcPct val="0"/>
              </a:spcBef>
              <a:buFont typeface="Arial" charset="0"/>
              <a:buNone/>
            </a:pPr>
            <a:r>
              <a:rPr lang="en-US" sz="3600" i="1" dirty="0" smtClean="0"/>
              <a:t>          come to me now;</a:t>
            </a:r>
          </a:p>
          <a:p>
            <a:pPr>
              <a:lnSpc>
                <a:spcPts val="6000"/>
              </a:lnSpc>
              <a:spcBef>
                <a:spcPct val="0"/>
              </a:spcBef>
              <a:buFont typeface="Arial" charset="0"/>
              <a:buNone/>
            </a:pPr>
            <a:r>
              <a:rPr lang="en-US" sz="3600" i="1" dirty="0" smtClean="0"/>
              <a:t>     O hear my voice</a:t>
            </a:r>
          </a:p>
          <a:p>
            <a:pPr>
              <a:lnSpc>
                <a:spcPts val="6000"/>
              </a:lnSpc>
              <a:spcBef>
                <a:spcPct val="0"/>
              </a:spcBef>
              <a:buFont typeface="Arial" charset="0"/>
              <a:buNone/>
            </a:pPr>
            <a:r>
              <a:rPr lang="en-US" sz="3600" i="1" dirty="0" smtClean="0"/>
              <a:t>          when I cry to you.</a:t>
            </a:r>
            <a:endParaRPr lang="en-US" sz="3600" i="1" dirty="0"/>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076" y="617029"/>
            <a:ext cx="3082924" cy="624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066661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smtClean="0"/>
              <a:t>Psalm 141                                      Holden Evening Prayer</a:t>
            </a:r>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spcBef>
                <a:spcPct val="0"/>
              </a:spcBef>
              <a:buFont typeface="Arial" charset="0"/>
              <a:buNone/>
            </a:pPr>
            <a:r>
              <a:rPr lang="en-US" sz="4000" dirty="0" smtClean="0"/>
              <a:t> </a:t>
            </a:r>
            <a:r>
              <a:rPr lang="en-US" sz="4000" u="sng" dirty="0"/>
              <a:t>Sing as a </a:t>
            </a:r>
            <a:r>
              <a:rPr lang="en-US" sz="4000" u="sng" dirty="0" smtClean="0"/>
              <a:t>canon</a:t>
            </a:r>
          </a:p>
          <a:p>
            <a:pPr>
              <a:spcBef>
                <a:spcPct val="0"/>
              </a:spcBef>
              <a:buFont typeface="Arial" charset="0"/>
              <a:buNone/>
            </a:pPr>
            <a:endParaRPr lang="en-US" sz="1000" dirty="0"/>
          </a:p>
          <a:p>
            <a:pPr>
              <a:lnSpc>
                <a:spcPts val="6000"/>
              </a:lnSpc>
              <a:spcBef>
                <a:spcPct val="0"/>
              </a:spcBef>
              <a:buNone/>
            </a:pPr>
            <a:r>
              <a:rPr lang="en-US" sz="3600" i="1" dirty="0" smtClean="0"/>
              <a:t>     Let my prayer rise up</a:t>
            </a:r>
          </a:p>
          <a:p>
            <a:pPr>
              <a:lnSpc>
                <a:spcPts val="6000"/>
              </a:lnSpc>
              <a:spcBef>
                <a:spcPct val="0"/>
              </a:spcBef>
              <a:buFont typeface="Arial" charset="0"/>
              <a:buNone/>
            </a:pPr>
            <a:r>
              <a:rPr lang="en-US" sz="3600" i="1" dirty="0" smtClean="0"/>
              <a:t>          like incense before you,</a:t>
            </a:r>
          </a:p>
          <a:p>
            <a:pPr>
              <a:lnSpc>
                <a:spcPts val="6000"/>
              </a:lnSpc>
              <a:spcBef>
                <a:spcPct val="0"/>
              </a:spcBef>
              <a:buFont typeface="Arial" charset="0"/>
              <a:buNone/>
            </a:pPr>
            <a:r>
              <a:rPr lang="en-US" sz="3600" i="1" dirty="0" smtClean="0"/>
              <a:t>     the lifting up of my hands</a:t>
            </a:r>
          </a:p>
          <a:p>
            <a:pPr>
              <a:lnSpc>
                <a:spcPts val="6000"/>
              </a:lnSpc>
              <a:spcBef>
                <a:spcPct val="0"/>
              </a:spcBef>
              <a:buFont typeface="Arial" charset="0"/>
              <a:buNone/>
            </a:pPr>
            <a:r>
              <a:rPr lang="en-US" sz="3600" i="1" dirty="0" smtClean="0"/>
              <a:t>          as an offering to you.</a:t>
            </a:r>
            <a:endParaRPr lang="en-US" sz="3600" i="1" dirty="0"/>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076" y="617029"/>
            <a:ext cx="3082924" cy="624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83647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smtClean="0"/>
              <a:t>Psalm 141                                      Holden Evening Prayer</a:t>
            </a:r>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spcBef>
                <a:spcPct val="0"/>
              </a:spcBef>
              <a:buFont typeface="Arial" charset="0"/>
              <a:buNone/>
            </a:pPr>
            <a:r>
              <a:rPr lang="en-US" sz="4000" dirty="0" smtClean="0">
                <a:solidFill>
                  <a:srgbClr val="00B0F0"/>
                </a:solidFill>
              </a:rPr>
              <a:t> </a:t>
            </a:r>
            <a:r>
              <a:rPr lang="en-US" sz="4000" u="sng" dirty="0" smtClean="0"/>
              <a:t>Sing as a canon</a:t>
            </a:r>
          </a:p>
          <a:p>
            <a:pPr>
              <a:spcBef>
                <a:spcPct val="0"/>
              </a:spcBef>
              <a:buFont typeface="Arial" charset="0"/>
              <a:buNone/>
            </a:pPr>
            <a:endParaRPr lang="en-US" sz="1000" dirty="0"/>
          </a:p>
          <a:p>
            <a:pPr>
              <a:lnSpc>
                <a:spcPts val="6000"/>
              </a:lnSpc>
              <a:spcBef>
                <a:spcPct val="0"/>
              </a:spcBef>
              <a:buFont typeface="Arial" charset="0"/>
              <a:buNone/>
            </a:pPr>
            <a:r>
              <a:rPr lang="en-US" sz="3600" i="1" dirty="0" smtClean="0"/>
              <a:t>     Keep watch within me God;</a:t>
            </a:r>
          </a:p>
          <a:p>
            <a:pPr>
              <a:lnSpc>
                <a:spcPts val="6000"/>
              </a:lnSpc>
              <a:spcBef>
                <a:spcPct val="0"/>
              </a:spcBef>
              <a:buFont typeface="Arial" charset="0"/>
              <a:buNone/>
            </a:pPr>
            <a:r>
              <a:rPr lang="en-US" sz="3600" i="1" dirty="0" smtClean="0"/>
              <a:t>          deep in my heart</a:t>
            </a:r>
          </a:p>
          <a:p>
            <a:pPr>
              <a:lnSpc>
                <a:spcPts val="6000"/>
              </a:lnSpc>
              <a:spcBef>
                <a:spcPct val="0"/>
              </a:spcBef>
              <a:buFont typeface="Arial" charset="0"/>
              <a:buNone/>
            </a:pPr>
            <a:r>
              <a:rPr lang="en-US" sz="3600" i="1" dirty="0" smtClean="0"/>
              <a:t>     may the light of </a:t>
            </a:r>
            <a:r>
              <a:rPr lang="en-US" sz="3600" i="1" smtClean="0"/>
              <a:t>your love</a:t>
            </a:r>
            <a:endParaRPr lang="en-US" sz="3600" i="1" dirty="0" smtClean="0"/>
          </a:p>
          <a:p>
            <a:pPr>
              <a:lnSpc>
                <a:spcPts val="6000"/>
              </a:lnSpc>
              <a:spcBef>
                <a:spcPct val="0"/>
              </a:spcBef>
              <a:buFont typeface="Arial" charset="0"/>
              <a:buNone/>
            </a:pPr>
            <a:r>
              <a:rPr lang="en-US" sz="3600" i="1" dirty="0" smtClean="0"/>
              <a:t>          be burning bright.</a:t>
            </a:r>
            <a:endParaRPr lang="en-US" sz="3600" i="1" dirty="0"/>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076" y="617029"/>
            <a:ext cx="3082924" cy="624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54156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smtClean="0"/>
              <a:t>Psalm 141                                      Holden Evening Prayer</a:t>
            </a:r>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spcBef>
                <a:spcPct val="0"/>
              </a:spcBef>
              <a:buFont typeface="Arial" charset="0"/>
              <a:buNone/>
            </a:pPr>
            <a:r>
              <a:rPr lang="en-US" sz="4000" dirty="0" smtClean="0"/>
              <a:t> </a:t>
            </a:r>
            <a:r>
              <a:rPr lang="en-US" sz="4000" u="sng" dirty="0"/>
              <a:t>Sing as a </a:t>
            </a:r>
            <a:r>
              <a:rPr lang="en-US" sz="4000" u="sng" dirty="0" smtClean="0"/>
              <a:t>canon</a:t>
            </a:r>
          </a:p>
          <a:p>
            <a:pPr>
              <a:spcBef>
                <a:spcPct val="0"/>
              </a:spcBef>
              <a:buFont typeface="Arial" charset="0"/>
              <a:buNone/>
            </a:pPr>
            <a:endParaRPr lang="en-US" sz="1000" dirty="0"/>
          </a:p>
          <a:p>
            <a:pPr>
              <a:lnSpc>
                <a:spcPts val="6000"/>
              </a:lnSpc>
              <a:spcBef>
                <a:spcPct val="0"/>
              </a:spcBef>
              <a:buNone/>
            </a:pPr>
            <a:r>
              <a:rPr lang="en-US" sz="3600" i="1" dirty="0" smtClean="0"/>
              <a:t>     Let my prayer rise up</a:t>
            </a:r>
          </a:p>
          <a:p>
            <a:pPr>
              <a:lnSpc>
                <a:spcPts val="6000"/>
              </a:lnSpc>
              <a:spcBef>
                <a:spcPct val="0"/>
              </a:spcBef>
              <a:buFont typeface="Arial" charset="0"/>
              <a:buNone/>
            </a:pPr>
            <a:r>
              <a:rPr lang="en-US" sz="3600" i="1" dirty="0" smtClean="0"/>
              <a:t>          like incense before you,</a:t>
            </a:r>
          </a:p>
          <a:p>
            <a:pPr>
              <a:lnSpc>
                <a:spcPts val="6000"/>
              </a:lnSpc>
              <a:spcBef>
                <a:spcPct val="0"/>
              </a:spcBef>
              <a:buFont typeface="Arial" charset="0"/>
              <a:buNone/>
            </a:pPr>
            <a:r>
              <a:rPr lang="en-US" sz="3600" i="1" dirty="0" smtClean="0"/>
              <a:t>     the lifting up of my hands</a:t>
            </a:r>
          </a:p>
          <a:p>
            <a:pPr>
              <a:lnSpc>
                <a:spcPts val="6000"/>
              </a:lnSpc>
              <a:spcBef>
                <a:spcPct val="0"/>
              </a:spcBef>
              <a:buFont typeface="Arial" charset="0"/>
              <a:buNone/>
            </a:pPr>
            <a:r>
              <a:rPr lang="en-US" sz="3600" i="1" dirty="0" smtClean="0"/>
              <a:t>          as an offering to you.</a:t>
            </a:r>
            <a:endParaRPr lang="en-US" sz="3600" i="1" dirty="0"/>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076" y="617029"/>
            <a:ext cx="3082924" cy="624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452394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44600"/>
            <a:ext cx="9144000" cy="3556000"/>
          </a:xfrm>
          <a:prstGeom prst="rect">
            <a:avLst/>
          </a:prstGeom>
        </p:spPr>
      </p:pic>
    </p:spTree>
    <p:extLst>
      <p:ext uri="{BB962C8B-B14F-4D97-AF65-F5344CB8AC3E}">
        <p14:creationId xmlns:p14="http://schemas.microsoft.com/office/powerpoint/2010/main" val="210050189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smtClean="0"/>
              <a:t>Psalm 141                                      Holden Evening Prayer</a:t>
            </a:r>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spcBef>
                <a:spcPct val="0"/>
              </a:spcBef>
              <a:buFont typeface="Arial" charset="0"/>
              <a:buNone/>
            </a:pPr>
            <a:r>
              <a:rPr lang="en-US" sz="4000" dirty="0" smtClean="0">
                <a:solidFill>
                  <a:srgbClr val="00B0F0"/>
                </a:solidFill>
              </a:rPr>
              <a:t> </a:t>
            </a:r>
            <a:r>
              <a:rPr lang="en-US" sz="4000" u="sng" dirty="0" smtClean="0"/>
              <a:t>Sing as a canon</a:t>
            </a:r>
          </a:p>
          <a:p>
            <a:pPr>
              <a:spcBef>
                <a:spcPct val="0"/>
              </a:spcBef>
              <a:buFont typeface="Arial" charset="0"/>
              <a:buNone/>
            </a:pPr>
            <a:endParaRPr lang="en-US" sz="1000" dirty="0"/>
          </a:p>
          <a:p>
            <a:pPr>
              <a:lnSpc>
                <a:spcPts val="6000"/>
              </a:lnSpc>
              <a:spcBef>
                <a:spcPct val="0"/>
              </a:spcBef>
              <a:buFont typeface="Arial" charset="0"/>
              <a:buNone/>
            </a:pPr>
            <a:r>
              <a:rPr lang="en-US" sz="3600" i="1" dirty="0" smtClean="0"/>
              <a:t>     All praise to the God of all –</a:t>
            </a:r>
          </a:p>
          <a:p>
            <a:pPr>
              <a:lnSpc>
                <a:spcPts val="6000"/>
              </a:lnSpc>
              <a:spcBef>
                <a:spcPct val="0"/>
              </a:spcBef>
              <a:buFont typeface="Arial" charset="0"/>
              <a:buNone/>
            </a:pPr>
            <a:r>
              <a:rPr lang="en-US" sz="3600" i="1" dirty="0" smtClean="0"/>
              <a:t>          Creator of life;</a:t>
            </a:r>
          </a:p>
          <a:p>
            <a:pPr>
              <a:lnSpc>
                <a:spcPts val="6000"/>
              </a:lnSpc>
              <a:spcBef>
                <a:spcPct val="0"/>
              </a:spcBef>
              <a:buFont typeface="Arial" charset="0"/>
              <a:buNone/>
            </a:pPr>
            <a:r>
              <a:rPr lang="en-US" sz="3600" i="1" dirty="0" smtClean="0"/>
              <a:t>     all praise be to Christ</a:t>
            </a:r>
          </a:p>
          <a:p>
            <a:pPr>
              <a:lnSpc>
                <a:spcPts val="6000"/>
              </a:lnSpc>
              <a:spcBef>
                <a:spcPct val="0"/>
              </a:spcBef>
              <a:buFont typeface="Arial" charset="0"/>
              <a:buNone/>
            </a:pPr>
            <a:r>
              <a:rPr lang="en-US" sz="3600" i="1" dirty="0" smtClean="0"/>
              <a:t>          and the spirit of love.</a:t>
            </a:r>
            <a:endParaRPr lang="en-US" sz="3600" i="1" dirty="0"/>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076" y="617029"/>
            <a:ext cx="3082924" cy="624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5935225"/>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smtClean="0"/>
              <a:t>Psalm 141                                      Holden Evening Prayer</a:t>
            </a:r>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spcBef>
                <a:spcPct val="0"/>
              </a:spcBef>
              <a:buFont typeface="Arial" charset="0"/>
              <a:buNone/>
            </a:pPr>
            <a:r>
              <a:rPr lang="en-US" sz="4000" dirty="0" smtClean="0"/>
              <a:t> </a:t>
            </a:r>
            <a:r>
              <a:rPr lang="en-US" sz="4000" u="sng" dirty="0"/>
              <a:t>Sing as a </a:t>
            </a:r>
            <a:r>
              <a:rPr lang="en-US" sz="4000" u="sng" dirty="0" smtClean="0"/>
              <a:t>canon</a:t>
            </a:r>
          </a:p>
          <a:p>
            <a:pPr>
              <a:spcBef>
                <a:spcPct val="0"/>
              </a:spcBef>
              <a:buFont typeface="Arial" charset="0"/>
              <a:buNone/>
            </a:pPr>
            <a:endParaRPr lang="en-US" sz="1000" dirty="0"/>
          </a:p>
          <a:p>
            <a:pPr>
              <a:lnSpc>
                <a:spcPts val="6000"/>
              </a:lnSpc>
              <a:spcBef>
                <a:spcPct val="0"/>
              </a:spcBef>
              <a:buNone/>
            </a:pPr>
            <a:r>
              <a:rPr lang="en-US" sz="3600" i="1" dirty="0" smtClean="0"/>
              <a:t>     Let my prayer rise up</a:t>
            </a:r>
          </a:p>
          <a:p>
            <a:pPr>
              <a:lnSpc>
                <a:spcPts val="6000"/>
              </a:lnSpc>
              <a:spcBef>
                <a:spcPct val="0"/>
              </a:spcBef>
              <a:buFont typeface="Arial" charset="0"/>
              <a:buNone/>
            </a:pPr>
            <a:r>
              <a:rPr lang="en-US" sz="3600" i="1" dirty="0" smtClean="0"/>
              <a:t>          like incense before you,</a:t>
            </a:r>
          </a:p>
          <a:p>
            <a:pPr>
              <a:lnSpc>
                <a:spcPts val="6000"/>
              </a:lnSpc>
              <a:spcBef>
                <a:spcPct val="0"/>
              </a:spcBef>
              <a:buFont typeface="Arial" charset="0"/>
              <a:buNone/>
            </a:pPr>
            <a:r>
              <a:rPr lang="en-US" sz="3600" i="1" dirty="0" smtClean="0"/>
              <a:t>     the lifting up of my hands</a:t>
            </a:r>
          </a:p>
          <a:p>
            <a:pPr>
              <a:lnSpc>
                <a:spcPts val="6000"/>
              </a:lnSpc>
              <a:spcBef>
                <a:spcPct val="0"/>
              </a:spcBef>
              <a:buFont typeface="Arial" charset="0"/>
              <a:buNone/>
            </a:pPr>
            <a:r>
              <a:rPr lang="en-US" sz="3600" i="1" dirty="0" smtClean="0"/>
              <a:t>          as an offering to you.</a:t>
            </a:r>
            <a:endParaRPr lang="en-US" sz="3600" i="1" dirty="0"/>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076" y="617029"/>
            <a:ext cx="3082924" cy="624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452394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0"/>
            <a:ext cx="9144000" cy="6286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smtClean="0"/>
              <a:t>Meditation                                     Holden Evening Prayer</a:t>
            </a:r>
          </a:p>
        </p:txBody>
      </p:sp>
      <p:pic>
        <p:nvPicPr>
          <p:cNvPr id="2050" name="Picture 2" descr="https://apod.nasa.gov/apod/image/1501/hs-2015-01m16pillarsH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2757"/>
            <a:ext cx="9144000" cy="9545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45379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apod.nasa.gov/apod/image/1501/hs-2015-01m16pillarsH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2757"/>
            <a:ext cx="9144000" cy="954553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smtClean="0"/>
              <a:t>Meditation                                     Holden Evening Prayer</a:t>
            </a:r>
          </a:p>
          <a:p>
            <a:pPr algn="ctr">
              <a:spcBef>
                <a:spcPct val="0"/>
              </a:spcBef>
              <a:buFont typeface="Arial" charset="0"/>
              <a:buNone/>
            </a:pPr>
            <a:endParaRPr lang="en-US" sz="1200" dirty="0" smtClean="0"/>
          </a:p>
          <a:p>
            <a:pPr>
              <a:spcBef>
                <a:spcPct val="0"/>
              </a:spcBef>
              <a:buFont typeface="Arial" charset="0"/>
              <a:buNone/>
            </a:pPr>
            <a:r>
              <a:rPr lang="en-US" sz="3600" dirty="0" smtClean="0">
                <a:solidFill>
                  <a:srgbClr val="00B0F0"/>
                </a:solidFill>
              </a:rPr>
              <a:t>May our prayers come before you, O God, as incense… and your love in our lives.</a:t>
            </a:r>
            <a:endParaRPr lang="en-US" sz="3600" dirty="0">
              <a:solidFill>
                <a:srgbClr val="00B0F0"/>
              </a:solidFill>
            </a:endParaRPr>
          </a:p>
          <a:p>
            <a:pPr>
              <a:spcBef>
                <a:spcPct val="0"/>
              </a:spcBef>
              <a:buFont typeface="Arial" charset="0"/>
              <a:buNone/>
            </a:pPr>
            <a:endParaRPr lang="en-US" sz="1000" dirty="0"/>
          </a:p>
          <a:p>
            <a:pPr>
              <a:spcBef>
                <a:spcPct val="0"/>
              </a:spcBef>
              <a:buFont typeface="Arial" charset="0"/>
              <a:buNone/>
            </a:pPr>
            <a:r>
              <a:rPr lang="en-US" sz="3600" dirty="0" smtClean="0"/>
              <a:t>     Amen.</a:t>
            </a:r>
            <a:endParaRPr lang="en-US" sz="3600" dirty="0"/>
          </a:p>
        </p:txBody>
      </p:sp>
    </p:spTree>
    <p:extLst>
      <p:ext uri="{BB962C8B-B14F-4D97-AF65-F5344CB8AC3E}">
        <p14:creationId xmlns:p14="http://schemas.microsoft.com/office/powerpoint/2010/main" val="1551531843"/>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None/>
            </a:pPr>
            <a:r>
              <a:rPr lang="en-US" dirty="0"/>
              <a:t>Readings </a:t>
            </a:r>
            <a:r>
              <a:rPr lang="en-US" dirty="0" smtClean="0"/>
              <a:t>and Canticles                </a:t>
            </a:r>
            <a:r>
              <a:rPr lang="en-US" dirty="0"/>
              <a:t>Holden Evening Prayer</a:t>
            </a:r>
          </a:p>
        </p:txBody>
      </p:sp>
      <p:grpSp>
        <p:nvGrpSpPr>
          <p:cNvPr id="5" name="Group 4"/>
          <p:cNvGrpSpPr>
            <a:grpSpLocks noChangeAspect="1"/>
          </p:cNvGrpSpPr>
          <p:nvPr/>
        </p:nvGrpSpPr>
        <p:grpSpPr>
          <a:xfrm>
            <a:off x="533403" y="682704"/>
            <a:ext cx="8077197" cy="5975820"/>
            <a:chOff x="533401" y="457200"/>
            <a:chExt cx="8381998" cy="6201324"/>
          </a:xfrm>
        </p:grpSpPr>
        <p:pic>
          <p:nvPicPr>
            <p:cNvPr id="7" name="Picture 4" descr="https://www.nasa.gov/sites/default/files/thumbnails/image/nh-charon-neutral-bright-release_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1" y="457200"/>
              <a:ext cx="1752599" cy="1752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www.nasa.gov/sites/default/files/thumbnails/image/nh-pluto-charon-v2-10-1-1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775" t="29356"/>
            <a:stretch/>
          </p:blipFill>
          <p:spPr bwMode="auto">
            <a:xfrm>
              <a:off x="4038600" y="1752600"/>
              <a:ext cx="4876799" cy="490592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a:spLocks noChangeAspect="1"/>
            </p:cNvSpPr>
            <p:nvPr/>
          </p:nvSpPr>
          <p:spPr>
            <a:xfrm rot="-2700000">
              <a:off x="3088480" y="1221580"/>
              <a:ext cx="25146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8987389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stronomy photos\cats_eye_nebula.jpg"/>
          <p:cNvPicPr>
            <a:picLocks noChangeAspect="1" noChangeArrowheads="1"/>
          </p:cNvPicPr>
          <p:nvPr/>
        </p:nvPicPr>
        <p:blipFill>
          <a:blip r:embed="rId3" cstate="print">
            <a:lum bright="-20000" contrast="20000"/>
          </a:blip>
          <a:srcRect t="20709" b="9541"/>
          <a:stretch>
            <a:fillRect/>
          </a:stretch>
        </p:blipFill>
        <p:spPr bwMode="auto">
          <a:xfrm>
            <a:off x="1" y="479839"/>
            <a:ext cx="9144000" cy="6378162"/>
          </a:xfrm>
          <a:prstGeom prst="rect">
            <a:avLst/>
          </a:prstGeom>
          <a:noFill/>
          <a:ln w="9525">
            <a:noFill/>
            <a:miter lim="800000"/>
            <a:headEnd/>
            <a:tailEnd/>
          </a:ln>
        </p:spPr>
      </p:pic>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None/>
            </a:pPr>
            <a:r>
              <a:rPr lang="en-US" dirty="0"/>
              <a:t>Readings and Canticles                Holden Evening Prayer</a:t>
            </a:r>
          </a:p>
        </p:txBody>
      </p:sp>
    </p:spTree>
    <p:extLst>
      <p:ext uri="{BB962C8B-B14F-4D97-AF65-F5344CB8AC3E}">
        <p14:creationId xmlns:p14="http://schemas.microsoft.com/office/powerpoint/2010/main" val="81658480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None/>
            </a:pPr>
            <a:r>
              <a:rPr lang="en-US" dirty="0"/>
              <a:t>Readings and Canticles                Holden Evening Prayer</a:t>
            </a:r>
          </a:p>
        </p:txBody>
      </p:sp>
      <p:pic>
        <p:nvPicPr>
          <p:cNvPr id="3" name="Picture 2" descr="Colorful Stars Galore Inside Globular Star Cluster Omega Centauri"/>
          <p:cNvPicPr>
            <a:picLocks noChangeAspect="1" noChangeArrowheads="1"/>
          </p:cNvPicPr>
          <p:nvPr/>
        </p:nvPicPr>
        <p:blipFill rotWithShape="1">
          <a:blip r:embed="rId3">
            <a:extLst>
              <a:ext uri="{28A0092B-C50C-407E-A947-70E740481C1C}">
                <a14:useLocalDpi xmlns:a14="http://schemas.microsoft.com/office/drawing/2010/main" val="0"/>
              </a:ext>
            </a:extLst>
          </a:blip>
          <a:srcRect t="10396" r="31876"/>
          <a:stretch/>
        </p:blipFill>
        <p:spPr bwMode="auto">
          <a:xfrm>
            <a:off x="0" y="712922"/>
            <a:ext cx="9144000" cy="614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736767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None/>
            </a:pPr>
            <a:r>
              <a:rPr lang="en-US" dirty="0"/>
              <a:t>Readings and Canticles                Holden Evening Prayer</a:t>
            </a:r>
          </a:p>
        </p:txBody>
      </p:sp>
      <p:pic>
        <p:nvPicPr>
          <p:cNvPr id="1026" name="Picture 2" descr="See Explanation.  Clicking on the picture will download&#10; the highest resolution version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74" y="752642"/>
            <a:ext cx="9115926" cy="6077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64788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None/>
            </a:pPr>
            <a:r>
              <a:rPr lang="en-US" dirty="0"/>
              <a:t>Readings and Canticles                Holden Evening Prayer</a:t>
            </a:r>
          </a:p>
        </p:txBody>
      </p:sp>
      <p:pic>
        <p:nvPicPr>
          <p:cNvPr id="2050" name="Picture 2" descr="Spiral Galax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685801"/>
            <a:ext cx="6412435"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647889"/>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None/>
            </a:pPr>
            <a:r>
              <a:rPr lang="en-US" dirty="0"/>
              <a:t>Readings and Canticles                Holden Evening Prayer</a:t>
            </a:r>
          </a:p>
        </p:txBody>
      </p:sp>
      <p:pic>
        <p:nvPicPr>
          <p:cNvPr id="4" name="Picture 2" descr="F:\Astronomy photos\interacting_galaxies_2.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Lst>
          </a:blip>
          <a:srcRect/>
          <a:stretch>
            <a:fillRect/>
          </a:stretch>
        </p:blipFill>
        <p:spPr bwMode="auto">
          <a:xfrm>
            <a:off x="1447800" y="609600"/>
            <a:ext cx="6159664" cy="6240408"/>
          </a:xfrm>
          <a:prstGeom prst="rect">
            <a:avLst/>
          </a:prstGeom>
          <a:noFill/>
          <a:ln w="9525">
            <a:noFill/>
            <a:miter lim="800000"/>
            <a:headEnd/>
            <a:tailEnd/>
          </a:ln>
        </p:spPr>
      </p:pic>
    </p:spTree>
    <p:extLst>
      <p:ext uri="{BB962C8B-B14F-4D97-AF65-F5344CB8AC3E}">
        <p14:creationId xmlns:p14="http://schemas.microsoft.com/office/powerpoint/2010/main" val="99164788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ontent Placeholder 2"/>
          <p:cNvSpPr>
            <a:spLocks noGrp="1"/>
          </p:cNvSpPr>
          <p:nvPr>
            <p:ph idx="1"/>
          </p:nvPr>
        </p:nvSpPr>
        <p:spPr>
          <a:xfrm>
            <a:off x="0" y="762000"/>
            <a:ext cx="9144000" cy="5410200"/>
          </a:xfrm>
        </p:spPr>
        <p:txBody>
          <a:bodyPr>
            <a:normAutofit fontScale="85000" lnSpcReduction="20000"/>
          </a:bodyPr>
          <a:lstStyle/>
          <a:p>
            <a:pPr algn="ctr" eaLnBrk="1" hangingPunct="1">
              <a:lnSpc>
                <a:spcPct val="170000"/>
              </a:lnSpc>
              <a:spcBef>
                <a:spcPts val="0"/>
              </a:spcBef>
              <a:spcAft>
                <a:spcPts val="1000"/>
              </a:spcAft>
              <a:buFont typeface="Arial" charset="0"/>
              <a:buNone/>
            </a:pPr>
            <a:r>
              <a:rPr lang="en-US" sz="4700" dirty="0" smtClean="0">
                <a:latin typeface="Lucida Calligraphy" pitchFamily="66" charset="0"/>
              </a:rPr>
              <a:t>The heavens declare</a:t>
            </a:r>
          </a:p>
          <a:p>
            <a:pPr algn="ctr" eaLnBrk="1" hangingPunct="1">
              <a:lnSpc>
                <a:spcPct val="170000"/>
              </a:lnSpc>
              <a:spcBef>
                <a:spcPts val="0"/>
              </a:spcBef>
              <a:spcAft>
                <a:spcPts val="1000"/>
              </a:spcAft>
              <a:buFont typeface="Arial" charset="0"/>
              <a:buNone/>
            </a:pPr>
            <a:r>
              <a:rPr lang="en-US" sz="4700" dirty="0" smtClean="0">
                <a:latin typeface="Lucida Calligraphy" pitchFamily="66" charset="0"/>
              </a:rPr>
              <a:t>the glory of God,</a:t>
            </a:r>
          </a:p>
          <a:p>
            <a:pPr algn="ctr" eaLnBrk="1" hangingPunct="1">
              <a:lnSpc>
                <a:spcPct val="170000"/>
              </a:lnSpc>
              <a:spcBef>
                <a:spcPts val="0"/>
              </a:spcBef>
              <a:spcAft>
                <a:spcPts val="1000"/>
              </a:spcAft>
              <a:buFont typeface="Arial" charset="0"/>
              <a:buNone/>
            </a:pPr>
            <a:r>
              <a:rPr lang="en-US" sz="4700" dirty="0" smtClean="0">
                <a:latin typeface="Lucida Calligraphy" pitchFamily="66" charset="0"/>
              </a:rPr>
              <a:t>and the sky proclaims</a:t>
            </a:r>
          </a:p>
          <a:p>
            <a:pPr algn="ctr" eaLnBrk="1" hangingPunct="1">
              <a:lnSpc>
                <a:spcPct val="170000"/>
              </a:lnSpc>
              <a:spcBef>
                <a:spcPts val="0"/>
              </a:spcBef>
              <a:spcAft>
                <a:spcPts val="1000"/>
              </a:spcAft>
              <a:buFont typeface="Arial" charset="0"/>
              <a:buNone/>
            </a:pPr>
            <a:r>
              <a:rPr lang="en-US" sz="4700" dirty="0" smtClean="0">
                <a:latin typeface="Lucida Calligraphy" pitchFamily="66" charset="0"/>
              </a:rPr>
              <a:t>its maker’s handiwork.</a:t>
            </a:r>
          </a:p>
          <a:p>
            <a:pPr eaLnBrk="1" hangingPunct="1">
              <a:lnSpc>
                <a:spcPct val="170000"/>
              </a:lnSpc>
              <a:buFont typeface="Arial" charset="0"/>
              <a:buNone/>
            </a:pPr>
            <a:r>
              <a:rPr lang="en-US" dirty="0" smtClean="0"/>
              <a:t>								</a:t>
            </a:r>
            <a:r>
              <a:rPr lang="en-US" sz="4100" dirty="0" smtClean="0"/>
              <a:t>– Psalm 19:1</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None/>
            </a:pPr>
            <a:r>
              <a:rPr lang="en-US" dirty="0"/>
              <a:t>Readings and Canticles                Holden Evening Prayer</a:t>
            </a:r>
          </a:p>
        </p:txBody>
      </p:sp>
      <p:pic>
        <p:nvPicPr>
          <p:cNvPr id="3074" name="Picture 2" descr="This long-exposure Hubble Space Telescope image of massive galaxy cluster Abell 2744 (foreground) is the deepest ever made of an"/>
          <p:cNvPicPr>
            <a:picLocks noChangeAspect="1" noChangeArrowheads="1"/>
          </p:cNvPicPr>
          <p:nvPr/>
        </p:nvPicPr>
        <p:blipFill rotWithShape="1">
          <a:blip r:embed="rId3">
            <a:extLst>
              <a:ext uri="{28A0092B-C50C-407E-A947-70E740481C1C}">
                <a14:useLocalDpi xmlns:a14="http://schemas.microsoft.com/office/drawing/2010/main" val="0"/>
              </a:ext>
            </a:extLst>
          </a:blip>
          <a:srcRect l="3431" t="26033" r="3311" b="18410"/>
          <a:stretch/>
        </p:blipFill>
        <p:spPr bwMode="auto">
          <a:xfrm>
            <a:off x="0" y="649704"/>
            <a:ext cx="9124950" cy="6208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647889"/>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James Flaten\Desktop\Astronomy photos\moon_earthrise.jpg"/>
          <p:cNvPicPr>
            <a:picLocks noChangeAspect="1" noChangeArrowheads="1"/>
          </p:cNvPicPr>
          <p:nvPr/>
        </p:nvPicPr>
        <p:blipFill rotWithShape="1">
          <a:blip r:embed="rId3" cstate="print"/>
          <a:srcRect t="23901" b="8887"/>
          <a:stretch/>
        </p:blipFill>
        <p:spPr bwMode="auto">
          <a:xfrm>
            <a:off x="1774825" y="666427"/>
            <a:ext cx="7369175" cy="6191572"/>
          </a:xfrm>
          <a:prstGeom prst="rect">
            <a:avLst/>
          </a:prstGeom>
          <a:noFill/>
          <a:ln w="9525">
            <a:noFill/>
            <a:miter lim="800000"/>
            <a:headEnd/>
            <a:tailEnd/>
          </a:ln>
        </p:spPr>
      </p:pic>
      <p:sp>
        <p:nvSpPr>
          <p:cNvPr id="5"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None/>
            </a:pPr>
            <a:r>
              <a:rPr lang="en-US" dirty="0"/>
              <a:t>Readings and Canticles                Holden Evening Prayer</a:t>
            </a:r>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spcBef>
                <a:spcPct val="0"/>
              </a:spcBef>
              <a:buFont typeface="Arial" charset="0"/>
              <a:buNone/>
            </a:pPr>
            <a:endParaRPr lang="en-US" sz="4000" dirty="0" smtClean="0">
              <a:solidFill>
                <a:srgbClr val="00B0F0"/>
              </a:solidFill>
            </a:endParaRPr>
          </a:p>
          <a:p>
            <a:pPr>
              <a:spcBef>
                <a:spcPct val="0"/>
              </a:spcBef>
              <a:buFont typeface="Arial" charset="0"/>
              <a:buNone/>
            </a:pPr>
            <a:endParaRPr lang="en-US" sz="4000" dirty="0" smtClean="0">
              <a:solidFill>
                <a:srgbClr val="00B0F0"/>
              </a:solidFill>
            </a:endParaRPr>
          </a:p>
          <a:p>
            <a:pPr>
              <a:spcBef>
                <a:spcPct val="0"/>
              </a:spcBef>
              <a:buFont typeface="Arial" charset="0"/>
              <a:buNone/>
            </a:pPr>
            <a:endParaRPr lang="en-US" sz="4000" dirty="0">
              <a:solidFill>
                <a:srgbClr val="00B0F0"/>
              </a:solidFill>
            </a:endParaRPr>
          </a:p>
          <a:p>
            <a:pPr>
              <a:spcBef>
                <a:spcPct val="0"/>
              </a:spcBef>
              <a:buFont typeface="Arial" charset="0"/>
              <a:buNone/>
            </a:pPr>
            <a:endParaRPr lang="en-US" sz="4000" dirty="0" smtClean="0">
              <a:solidFill>
                <a:srgbClr val="00B0F0"/>
              </a:solidFill>
            </a:endParaRPr>
          </a:p>
          <a:p>
            <a:pPr>
              <a:spcBef>
                <a:spcPct val="0"/>
              </a:spcBef>
              <a:buFont typeface="Arial" charset="0"/>
              <a:buNone/>
            </a:pPr>
            <a:endParaRPr lang="en-US" sz="4000" dirty="0" smtClean="0">
              <a:solidFill>
                <a:srgbClr val="00B0F0"/>
              </a:solidFill>
            </a:endParaRPr>
          </a:p>
          <a:p>
            <a:pPr>
              <a:spcBef>
                <a:spcPct val="0"/>
              </a:spcBef>
              <a:buFont typeface="Arial" charset="0"/>
              <a:buNone/>
            </a:pPr>
            <a:endParaRPr lang="en-US" sz="4000" dirty="0" smtClean="0"/>
          </a:p>
          <a:p>
            <a:pPr>
              <a:spcBef>
                <a:spcPct val="0"/>
              </a:spcBef>
              <a:buFont typeface="Arial" charset="0"/>
              <a:buNone/>
            </a:pPr>
            <a:r>
              <a:rPr lang="en-US" sz="3600" dirty="0" smtClean="0">
                <a:solidFill>
                  <a:srgbClr val="00B0F0"/>
                </a:solidFill>
              </a:rPr>
              <a:t> The Light shines in the darkness</a:t>
            </a:r>
            <a:endParaRPr lang="en-US" sz="3600" dirty="0">
              <a:solidFill>
                <a:srgbClr val="00B0F0"/>
              </a:solidFill>
            </a:endParaRPr>
          </a:p>
          <a:p>
            <a:pPr>
              <a:spcBef>
                <a:spcPct val="0"/>
              </a:spcBef>
              <a:buFont typeface="Arial" charset="0"/>
              <a:buNone/>
            </a:pPr>
            <a:endParaRPr lang="en-US" sz="1000" dirty="0"/>
          </a:p>
          <a:p>
            <a:pPr>
              <a:spcBef>
                <a:spcPct val="0"/>
              </a:spcBef>
              <a:buFont typeface="Arial" charset="0"/>
              <a:buNone/>
            </a:pPr>
            <a:r>
              <a:rPr lang="en-US" sz="3600" dirty="0" smtClean="0"/>
              <a:t>     and the darkness has</a:t>
            </a:r>
          </a:p>
          <a:p>
            <a:pPr>
              <a:spcBef>
                <a:spcPct val="0"/>
              </a:spcBef>
              <a:buFont typeface="Arial" charset="0"/>
              <a:buNone/>
            </a:pPr>
            <a:endParaRPr lang="en-US" sz="1000" dirty="0"/>
          </a:p>
          <a:p>
            <a:pPr>
              <a:spcBef>
                <a:spcPct val="0"/>
              </a:spcBef>
              <a:buFont typeface="Arial" charset="0"/>
              <a:buNone/>
            </a:pPr>
            <a:r>
              <a:rPr lang="en-US" sz="3600" dirty="0" smtClean="0"/>
              <a:t>     not overcome it.</a:t>
            </a:r>
            <a:endParaRPr lang="en-US" sz="3600" dirty="0"/>
          </a:p>
        </p:txBody>
      </p:sp>
    </p:spTree>
    <p:extLst>
      <p:ext uri="{BB962C8B-B14F-4D97-AF65-F5344CB8AC3E}">
        <p14:creationId xmlns:p14="http://schemas.microsoft.com/office/powerpoint/2010/main" val="816584800"/>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smtClean="0"/>
              <a:t>The Annunciation                         Holden Evening Prayer</a:t>
            </a:r>
          </a:p>
          <a:p>
            <a:pPr algn="ctr">
              <a:spcBef>
                <a:spcPct val="0"/>
              </a:spcBef>
              <a:buFont typeface="Arial" charset="0"/>
              <a:buNone/>
            </a:pPr>
            <a:endParaRPr lang="en-US" sz="1200" dirty="0" smtClean="0"/>
          </a:p>
          <a:p>
            <a:pPr>
              <a:spcBef>
                <a:spcPct val="0"/>
              </a:spcBef>
              <a:buFont typeface="Arial" charset="0"/>
              <a:buNone/>
            </a:pPr>
            <a:r>
              <a:rPr lang="en-US" sz="3600" i="1" dirty="0" smtClean="0">
                <a:solidFill>
                  <a:srgbClr val="00B0F0"/>
                </a:solidFill>
              </a:rPr>
              <a:t> An angel went from God… whose name was Mary… And Mary said… “I live to do your will.”</a:t>
            </a:r>
            <a:endParaRPr lang="en-US" sz="3600" i="1" dirty="0">
              <a:solidFill>
                <a:srgbClr val="00B0F0"/>
              </a:solidFill>
            </a:endParaRPr>
          </a:p>
        </p:txBody>
      </p:sp>
      <p:pic>
        <p:nvPicPr>
          <p:cNvPr id="3" name="Picture 4" descr="http://3.bp.blogspot.com/-8G0c9g_J3ig/TuqMs5XDzBI/AAAAAAAAOpQ/A3F1N3yD4kM/s1600/Snow%2BAngel.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Lst>
          </a:blip>
          <a:srcRect b="15493"/>
          <a:stretch/>
        </p:blipFill>
        <p:spPr bwMode="auto">
          <a:xfrm>
            <a:off x="609600" y="1981200"/>
            <a:ext cx="7849892" cy="4876801"/>
          </a:xfrm>
          <a:prstGeom prst="rect">
            <a:avLst/>
          </a:prstGeom>
          <a:noFill/>
        </p:spPr>
      </p:pic>
    </p:spTree>
    <p:extLst>
      <p:ext uri="{BB962C8B-B14F-4D97-AF65-F5344CB8AC3E}">
        <p14:creationId xmlns:p14="http://schemas.microsoft.com/office/powerpoint/2010/main" val="126440932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smtClean="0"/>
              <a:t>The </a:t>
            </a:r>
            <a:r>
              <a:rPr lang="en-US" dirty="0" err="1" smtClean="0"/>
              <a:t>Magnificat</a:t>
            </a:r>
            <a:r>
              <a:rPr lang="en-US" dirty="0" smtClean="0"/>
              <a:t>                              Holden Evening Prayer</a:t>
            </a:r>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pitchFamily="34" charset="0"/>
              <a:buNone/>
            </a:pPr>
            <a:r>
              <a:rPr lang="en-US" sz="4000" u="sng" dirty="0" smtClean="0"/>
              <a:t>VERSE  1</a:t>
            </a:r>
          </a:p>
          <a:p>
            <a:pPr>
              <a:spcBef>
                <a:spcPct val="0"/>
              </a:spcBef>
              <a:buFont typeface="Arial" charset="0"/>
              <a:buNone/>
            </a:pPr>
            <a:endParaRPr lang="en-US" sz="1200" dirty="0" smtClean="0"/>
          </a:p>
          <a:p>
            <a:pPr>
              <a:spcBef>
                <a:spcPct val="0"/>
              </a:spcBef>
              <a:buFont typeface="Arial" charset="0"/>
              <a:buNone/>
            </a:pPr>
            <a:endParaRPr lang="en-US" sz="1200" dirty="0" smtClean="0"/>
          </a:p>
          <a:p>
            <a:pPr>
              <a:spcBef>
                <a:spcPct val="0"/>
              </a:spcBef>
              <a:buFont typeface="Arial" charset="0"/>
              <a:buNone/>
            </a:pPr>
            <a:endParaRPr lang="en-US" sz="1200" dirty="0"/>
          </a:p>
          <a:p>
            <a:pPr>
              <a:spcBef>
                <a:spcPct val="0"/>
              </a:spcBef>
              <a:buFont typeface="Arial" charset="0"/>
              <a:buNone/>
            </a:pPr>
            <a:endParaRPr lang="en-US" sz="1200" dirty="0" smtClean="0"/>
          </a:p>
          <a:p>
            <a:pPr>
              <a:spcBef>
                <a:spcPct val="0"/>
              </a:spcBef>
              <a:buFont typeface="Arial" charset="0"/>
              <a:buNone/>
            </a:pPr>
            <a:endParaRPr lang="en-US" sz="1200" dirty="0"/>
          </a:p>
          <a:p>
            <a:pPr>
              <a:spcBef>
                <a:spcPct val="0"/>
              </a:spcBef>
              <a:buFont typeface="Arial" charset="0"/>
              <a:buNone/>
            </a:pPr>
            <a:endParaRPr lang="en-US" sz="1200" dirty="0" smtClean="0"/>
          </a:p>
          <a:p>
            <a:pPr>
              <a:spcBef>
                <a:spcPct val="0"/>
              </a:spcBef>
              <a:buFont typeface="Arial" charset="0"/>
              <a:buNone/>
            </a:pPr>
            <a:endParaRPr lang="en-US" sz="1200" dirty="0"/>
          </a:p>
          <a:p>
            <a:pPr>
              <a:spcBef>
                <a:spcPct val="0"/>
              </a:spcBef>
              <a:buFont typeface="Arial" charset="0"/>
              <a:buNone/>
            </a:pPr>
            <a:endParaRPr lang="en-US" sz="1200" dirty="0" smtClean="0"/>
          </a:p>
          <a:p>
            <a:pPr algn="ctr">
              <a:lnSpc>
                <a:spcPts val="6000"/>
              </a:lnSpc>
              <a:spcBef>
                <a:spcPct val="0"/>
              </a:spcBef>
              <a:buFont typeface="Arial" charset="0"/>
              <a:buNone/>
            </a:pPr>
            <a:r>
              <a:rPr lang="en-US" sz="3400" i="1" dirty="0" smtClean="0"/>
              <a:t>My soul proclaims your greatness, O God,</a:t>
            </a:r>
          </a:p>
          <a:p>
            <a:pPr algn="ctr">
              <a:lnSpc>
                <a:spcPts val="6000"/>
              </a:lnSpc>
              <a:spcBef>
                <a:spcPct val="0"/>
              </a:spcBef>
              <a:buFont typeface="Arial" charset="0"/>
              <a:buNone/>
            </a:pPr>
            <a:r>
              <a:rPr lang="en-US" sz="3400" i="1" dirty="0"/>
              <a:t>a</a:t>
            </a:r>
            <a:r>
              <a:rPr lang="en-US" sz="3400" i="1" dirty="0" smtClean="0"/>
              <a:t>nd my spirit rejoices in you.</a:t>
            </a:r>
          </a:p>
          <a:p>
            <a:pPr algn="ctr">
              <a:lnSpc>
                <a:spcPts val="6000"/>
              </a:lnSpc>
              <a:spcBef>
                <a:spcPct val="0"/>
              </a:spcBef>
              <a:buFont typeface="Arial" charset="0"/>
              <a:buNone/>
            </a:pPr>
            <a:r>
              <a:rPr lang="en-US" sz="3400" i="1" dirty="0" smtClean="0"/>
              <a:t>You have looked with love on your servant here,</a:t>
            </a:r>
          </a:p>
          <a:p>
            <a:pPr algn="ctr">
              <a:lnSpc>
                <a:spcPts val="6000"/>
              </a:lnSpc>
              <a:spcBef>
                <a:spcPct val="0"/>
              </a:spcBef>
              <a:buFont typeface="Arial" charset="0"/>
              <a:buNone/>
            </a:pPr>
            <a:r>
              <a:rPr lang="en-US" sz="3400" i="1" dirty="0"/>
              <a:t>a</a:t>
            </a:r>
            <a:r>
              <a:rPr lang="en-US" sz="3400" i="1" dirty="0" smtClean="0"/>
              <a:t>nd blessed me all my life through.</a:t>
            </a:r>
          </a:p>
        </p:txBody>
      </p:sp>
      <p:pic>
        <p:nvPicPr>
          <p:cNvPr id="4" name="Picture 2" descr="C:\Users\James Flaten\Desktop\Astronomy photos\hs-2001-24-a-full_jpg_mars.jpg"/>
          <p:cNvPicPr>
            <a:picLocks noChangeAspect="1" noChangeArrowheads="1"/>
          </p:cNvPicPr>
          <p:nvPr/>
        </p:nvPicPr>
        <p:blipFill>
          <a:blip r:embed="rId3" cstate="print"/>
          <a:srcRect/>
          <a:stretch>
            <a:fillRect/>
          </a:stretch>
        </p:blipFill>
        <p:spPr bwMode="auto">
          <a:xfrm>
            <a:off x="5943600" y="609600"/>
            <a:ext cx="3200400" cy="3200400"/>
          </a:xfrm>
          <a:prstGeom prst="rect">
            <a:avLst/>
          </a:prstGeom>
          <a:noFill/>
          <a:ln w="9525">
            <a:noFill/>
            <a:miter lim="800000"/>
            <a:headEnd/>
            <a:tailEnd/>
          </a:ln>
        </p:spPr>
      </p:pic>
      <p:pic>
        <p:nvPicPr>
          <p:cNvPr id="6" name="Picture 3" descr="C:\Users\James Flaten\Desktop\Astronomy photos\VenusMariner10.jpg"/>
          <p:cNvPicPr>
            <a:picLocks noChangeAspect="1" noChangeArrowheads="1"/>
          </p:cNvPicPr>
          <p:nvPr/>
        </p:nvPicPr>
        <p:blipFill rotWithShape="1">
          <a:blip r:embed="rId4" cstate="print"/>
          <a:srcRect l="26454" t="13920" r="28023" b="18682"/>
          <a:stretch/>
        </p:blipFill>
        <p:spPr bwMode="auto">
          <a:xfrm>
            <a:off x="8499" y="713232"/>
            <a:ext cx="3115701" cy="3072064"/>
          </a:xfrm>
          <a:prstGeom prst="rect">
            <a:avLst/>
          </a:prstGeom>
          <a:noFill/>
          <a:ln w="9525">
            <a:noFill/>
            <a:miter lim="800000"/>
            <a:headEnd/>
            <a:tailEnd/>
          </a:ln>
        </p:spPr>
      </p:pic>
    </p:spTree>
    <p:extLst>
      <p:ext uri="{BB962C8B-B14F-4D97-AF65-F5344CB8AC3E}">
        <p14:creationId xmlns:p14="http://schemas.microsoft.com/office/powerpoint/2010/main" val="2743484221"/>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0" y="0"/>
            <a:ext cx="9144000" cy="68580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sz="3500" dirty="0" smtClean="0"/>
              <a:t>The </a:t>
            </a:r>
            <a:r>
              <a:rPr lang="en-US" sz="3500" dirty="0" err="1" smtClean="0"/>
              <a:t>Magnificat</a:t>
            </a:r>
            <a:r>
              <a:rPr lang="en-US" sz="3500" dirty="0" smtClean="0"/>
              <a:t>                              Holden Evening Prayer</a:t>
            </a:r>
          </a:p>
          <a:p>
            <a:pPr algn="ctr">
              <a:spcBef>
                <a:spcPct val="0"/>
              </a:spcBef>
              <a:buFont typeface="Arial" charset="0"/>
              <a:buNone/>
            </a:pPr>
            <a:endParaRPr lang="en-US" sz="1300" dirty="0" smtClean="0"/>
          </a:p>
          <a:p>
            <a:pPr algn="ctr">
              <a:spcBef>
                <a:spcPct val="0"/>
              </a:spcBef>
              <a:buFont typeface="Arial" charset="0"/>
              <a:buNone/>
            </a:pPr>
            <a:endParaRPr lang="en-US" sz="1300" dirty="0" smtClean="0"/>
          </a:p>
          <a:p>
            <a:pPr algn="ctr">
              <a:spcBef>
                <a:spcPct val="0"/>
              </a:spcBef>
              <a:buFont typeface="Arial" charset="0"/>
              <a:buNone/>
            </a:pPr>
            <a:endParaRPr lang="en-US" sz="1300" dirty="0" smtClean="0"/>
          </a:p>
          <a:p>
            <a:pPr algn="ctr">
              <a:spcBef>
                <a:spcPct val="0"/>
              </a:spcBef>
              <a:buFont typeface="Arial" charset="0"/>
              <a:buNone/>
            </a:pPr>
            <a:endParaRPr lang="en-US" sz="1300" dirty="0" smtClean="0"/>
          </a:p>
          <a:p>
            <a:pPr algn="ctr">
              <a:spcBef>
                <a:spcPct val="0"/>
              </a:spcBef>
              <a:buFont typeface="Arial" charset="0"/>
              <a:buNone/>
            </a:pPr>
            <a:endParaRPr lang="en-US" sz="1300" dirty="0" smtClean="0"/>
          </a:p>
          <a:p>
            <a:pPr algn="ctr">
              <a:spcBef>
                <a:spcPct val="0"/>
              </a:spcBef>
              <a:buFont typeface="Arial" charset="0"/>
              <a:buNone/>
            </a:pPr>
            <a:endParaRPr lang="en-US" sz="1300" dirty="0" smtClean="0"/>
          </a:p>
          <a:p>
            <a:pPr algn="ctr">
              <a:spcBef>
                <a:spcPct val="0"/>
              </a:spcBef>
              <a:buFont typeface="Arial" pitchFamily="34" charset="0"/>
              <a:buNone/>
            </a:pPr>
            <a:r>
              <a:rPr lang="en-US" sz="4300" u="sng" dirty="0" smtClean="0"/>
              <a:t>V1 </a:t>
            </a:r>
            <a:r>
              <a:rPr lang="en-US" sz="4300" u="sng" dirty="0" err="1" smtClean="0"/>
              <a:t>contd</a:t>
            </a:r>
            <a:endParaRPr lang="en-US" sz="4300" u="sng" dirty="0" smtClean="0"/>
          </a:p>
          <a:p>
            <a:pPr>
              <a:spcBef>
                <a:spcPct val="0"/>
              </a:spcBef>
              <a:buFont typeface="Arial" charset="0"/>
              <a:buNone/>
            </a:pPr>
            <a:endParaRPr lang="en-US" sz="1300" dirty="0" smtClean="0"/>
          </a:p>
          <a:p>
            <a:pPr>
              <a:spcBef>
                <a:spcPct val="0"/>
              </a:spcBef>
              <a:buFont typeface="Arial" charset="0"/>
              <a:buNone/>
            </a:pPr>
            <a:endParaRPr lang="en-US" sz="1300" dirty="0" smtClean="0"/>
          </a:p>
          <a:p>
            <a:pPr>
              <a:spcBef>
                <a:spcPct val="0"/>
              </a:spcBef>
              <a:buFont typeface="Arial" charset="0"/>
              <a:buNone/>
            </a:pPr>
            <a:endParaRPr lang="en-US" sz="1300" dirty="0"/>
          </a:p>
          <a:p>
            <a:pPr>
              <a:spcBef>
                <a:spcPct val="0"/>
              </a:spcBef>
              <a:buFont typeface="Arial" charset="0"/>
              <a:buNone/>
            </a:pPr>
            <a:endParaRPr lang="en-US" sz="1300" dirty="0" smtClean="0"/>
          </a:p>
          <a:p>
            <a:pPr>
              <a:spcBef>
                <a:spcPct val="0"/>
              </a:spcBef>
              <a:buFont typeface="Arial" charset="0"/>
              <a:buNone/>
            </a:pPr>
            <a:endParaRPr lang="en-US" sz="1300" dirty="0"/>
          </a:p>
          <a:p>
            <a:pPr>
              <a:spcBef>
                <a:spcPct val="0"/>
              </a:spcBef>
              <a:buFont typeface="Arial" charset="0"/>
              <a:buNone/>
            </a:pPr>
            <a:endParaRPr lang="en-US" sz="1300" dirty="0" smtClean="0"/>
          </a:p>
          <a:p>
            <a:pPr>
              <a:spcBef>
                <a:spcPct val="0"/>
              </a:spcBef>
              <a:buFont typeface="Arial" charset="0"/>
              <a:buNone/>
            </a:pPr>
            <a:endParaRPr lang="en-US" sz="1300" dirty="0"/>
          </a:p>
          <a:p>
            <a:pPr>
              <a:spcBef>
                <a:spcPct val="0"/>
              </a:spcBef>
              <a:buFont typeface="Arial" charset="0"/>
              <a:buNone/>
            </a:pPr>
            <a:endParaRPr lang="en-US" sz="1300" dirty="0" smtClean="0"/>
          </a:p>
          <a:p>
            <a:pPr algn="ctr">
              <a:lnSpc>
                <a:spcPts val="6000"/>
              </a:lnSpc>
              <a:spcBef>
                <a:spcPct val="0"/>
              </a:spcBef>
              <a:buFont typeface="Arial" charset="0"/>
              <a:buNone/>
            </a:pPr>
            <a:r>
              <a:rPr lang="en-US" sz="3700" i="1" dirty="0"/>
              <a:t>Great and mighty are you, O Holy One,</a:t>
            </a:r>
          </a:p>
          <a:p>
            <a:pPr algn="ctr">
              <a:lnSpc>
                <a:spcPts val="6000"/>
              </a:lnSpc>
              <a:spcBef>
                <a:spcPct val="0"/>
              </a:spcBef>
              <a:buFont typeface="Arial" charset="0"/>
              <a:buNone/>
            </a:pPr>
            <a:r>
              <a:rPr lang="en-US" sz="3700" i="1" dirty="0"/>
              <a:t>strong is your kindness evermore.</a:t>
            </a:r>
          </a:p>
          <a:p>
            <a:pPr algn="ctr">
              <a:lnSpc>
                <a:spcPts val="6000"/>
              </a:lnSpc>
              <a:spcBef>
                <a:spcPct val="0"/>
              </a:spcBef>
              <a:buFont typeface="Arial" charset="0"/>
              <a:buNone/>
            </a:pPr>
            <a:r>
              <a:rPr lang="en-US" sz="3700" i="1" dirty="0"/>
              <a:t>How you favor the weak and lowly one,</a:t>
            </a:r>
          </a:p>
          <a:p>
            <a:pPr algn="ctr">
              <a:lnSpc>
                <a:spcPts val="6000"/>
              </a:lnSpc>
              <a:spcBef>
                <a:spcPct val="0"/>
              </a:spcBef>
              <a:buFont typeface="Arial" charset="0"/>
              <a:buNone/>
            </a:pPr>
            <a:r>
              <a:rPr lang="en-US" sz="3700" i="1" dirty="0"/>
              <a:t>humbling the proud of heart.</a:t>
            </a:r>
          </a:p>
        </p:txBody>
      </p:sp>
      <p:pic>
        <p:nvPicPr>
          <p:cNvPr id="4" name="Picture 2" descr="C:\Users\James Flaten\Desktop\Astronomy photos\hs-2001-24-a-full_jpg_mars.jpg"/>
          <p:cNvPicPr>
            <a:picLocks noChangeAspect="1" noChangeArrowheads="1"/>
          </p:cNvPicPr>
          <p:nvPr/>
        </p:nvPicPr>
        <p:blipFill>
          <a:blip r:embed="rId2" cstate="print"/>
          <a:srcRect/>
          <a:stretch>
            <a:fillRect/>
          </a:stretch>
        </p:blipFill>
        <p:spPr bwMode="auto">
          <a:xfrm>
            <a:off x="5943600" y="609600"/>
            <a:ext cx="3200400" cy="3200400"/>
          </a:xfrm>
          <a:prstGeom prst="rect">
            <a:avLst/>
          </a:prstGeom>
          <a:noFill/>
          <a:ln w="9525">
            <a:noFill/>
            <a:miter lim="800000"/>
            <a:headEnd/>
            <a:tailEnd/>
          </a:ln>
        </p:spPr>
      </p:pic>
      <p:pic>
        <p:nvPicPr>
          <p:cNvPr id="7" name="Picture 3" descr="C:\Users\James Flaten\Desktop\Astronomy photos\VenusMariner10.jpg"/>
          <p:cNvPicPr>
            <a:picLocks noChangeAspect="1" noChangeArrowheads="1"/>
          </p:cNvPicPr>
          <p:nvPr/>
        </p:nvPicPr>
        <p:blipFill rotWithShape="1">
          <a:blip r:embed="rId3" cstate="print"/>
          <a:srcRect l="26454" t="13920" r="28023" b="18682"/>
          <a:stretch/>
        </p:blipFill>
        <p:spPr bwMode="auto">
          <a:xfrm>
            <a:off x="8499" y="713232"/>
            <a:ext cx="3115701" cy="3072064"/>
          </a:xfrm>
          <a:prstGeom prst="rect">
            <a:avLst/>
          </a:prstGeom>
          <a:noFill/>
          <a:ln w="9525">
            <a:noFill/>
            <a:miter lim="800000"/>
            <a:headEnd/>
            <a:tailEnd/>
          </a:ln>
        </p:spPr>
      </p:pic>
    </p:spTree>
    <p:extLst>
      <p:ext uri="{BB962C8B-B14F-4D97-AF65-F5344CB8AC3E}">
        <p14:creationId xmlns:p14="http://schemas.microsoft.com/office/powerpoint/2010/main" val="105297716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smtClean="0"/>
              <a:t>The </a:t>
            </a:r>
            <a:r>
              <a:rPr lang="en-US" dirty="0" err="1" smtClean="0"/>
              <a:t>Magnificat</a:t>
            </a:r>
            <a:r>
              <a:rPr lang="en-US" dirty="0" smtClean="0"/>
              <a:t>                              Holden Evening Prayer</a:t>
            </a:r>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pitchFamily="34" charset="0"/>
              <a:buNone/>
            </a:pPr>
            <a:r>
              <a:rPr lang="en-US" sz="4000" dirty="0" smtClean="0"/>
              <a:t>      </a:t>
            </a:r>
            <a:r>
              <a:rPr lang="en-US" sz="4000" u="sng" dirty="0" smtClean="0"/>
              <a:t>VERSE  </a:t>
            </a:r>
            <a:r>
              <a:rPr lang="en-US" sz="4000" u="sng" dirty="0"/>
              <a:t>2</a:t>
            </a:r>
            <a:endParaRPr lang="en-US" sz="4000" u="sng" dirty="0" smtClean="0"/>
          </a:p>
          <a:p>
            <a:pPr>
              <a:spcBef>
                <a:spcPct val="0"/>
              </a:spcBef>
              <a:buFont typeface="Arial" charset="0"/>
              <a:buNone/>
            </a:pPr>
            <a:endParaRPr lang="en-US" sz="1200" dirty="0" smtClean="0"/>
          </a:p>
          <a:p>
            <a:pPr>
              <a:spcBef>
                <a:spcPct val="0"/>
              </a:spcBef>
              <a:buFont typeface="Arial" charset="0"/>
              <a:buNone/>
            </a:pPr>
            <a:endParaRPr lang="en-US" sz="1200" dirty="0" smtClean="0"/>
          </a:p>
          <a:p>
            <a:pPr>
              <a:spcBef>
                <a:spcPct val="0"/>
              </a:spcBef>
              <a:buFont typeface="Arial" charset="0"/>
              <a:buNone/>
            </a:pPr>
            <a:endParaRPr lang="en-US" sz="1200" dirty="0"/>
          </a:p>
          <a:p>
            <a:pPr>
              <a:spcBef>
                <a:spcPct val="0"/>
              </a:spcBef>
              <a:buFont typeface="Arial" charset="0"/>
              <a:buNone/>
            </a:pPr>
            <a:endParaRPr lang="en-US" sz="1200" dirty="0" smtClean="0"/>
          </a:p>
          <a:p>
            <a:pPr>
              <a:spcBef>
                <a:spcPct val="0"/>
              </a:spcBef>
              <a:buFont typeface="Arial" charset="0"/>
              <a:buNone/>
            </a:pPr>
            <a:endParaRPr lang="en-US" sz="1200" dirty="0"/>
          </a:p>
          <a:p>
            <a:pPr>
              <a:spcBef>
                <a:spcPct val="0"/>
              </a:spcBef>
              <a:buFont typeface="Arial" charset="0"/>
              <a:buNone/>
            </a:pPr>
            <a:endParaRPr lang="en-US" sz="1200" dirty="0" smtClean="0"/>
          </a:p>
          <a:p>
            <a:pPr>
              <a:spcBef>
                <a:spcPct val="0"/>
              </a:spcBef>
              <a:buFont typeface="Arial" charset="0"/>
              <a:buNone/>
            </a:pPr>
            <a:endParaRPr lang="en-US" sz="1200" dirty="0"/>
          </a:p>
          <a:p>
            <a:pPr>
              <a:spcBef>
                <a:spcPct val="0"/>
              </a:spcBef>
              <a:buFont typeface="Arial" charset="0"/>
              <a:buNone/>
            </a:pPr>
            <a:endParaRPr lang="en-US" sz="1200" dirty="0" smtClean="0"/>
          </a:p>
          <a:p>
            <a:pPr algn="ctr">
              <a:lnSpc>
                <a:spcPts val="6000"/>
              </a:lnSpc>
              <a:spcBef>
                <a:spcPct val="0"/>
              </a:spcBef>
              <a:buFont typeface="Arial" charset="0"/>
              <a:buNone/>
            </a:pPr>
            <a:r>
              <a:rPr lang="en-US" sz="3400" i="1" dirty="0"/>
              <a:t>You have cast the mighty down from their thrones,</a:t>
            </a:r>
          </a:p>
          <a:p>
            <a:pPr algn="ctr">
              <a:lnSpc>
                <a:spcPts val="6000"/>
              </a:lnSpc>
              <a:spcBef>
                <a:spcPct val="0"/>
              </a:spcBef>
              <a:buFont typeface="Arial" charset="0"/>
              <a:buNone/>
            </a:pPr>
            <a:r>
              <a:rPr lang="en-US" sz="3400" i="1" dirty="0"/>
              <a:t>and uplifted the humble of heart,</a:t>
            </a:r>
          </a:p>
          <a:p>
            <a:pPr algn="ctr">
              <a:lnSpc>
                <a:spcPts val="6000"/>
              </a:lnSpc>
              <a:spcBef>
                <a:spcPct val="0"/>
              </a:spcBef>
              <a:buFont typeface="Arial" charset="0"/>
              <a:buNone/>
            </a:pPr>
            <a:r>
              <a:rPr lang="en-US" sz="3400" i="1" dirty="0"/>
              <a:t>You have filled the hungry with wondrous things,</a:t>
            </a:r>
          </a:p>
          <a:p>
            <a:pPr algn="ctr">
              <a:lnSpc>
                <a:spcPts val="6000"/>
              </a:lnSpc>
              <a:spcBef>
                <a:spcPct val="0"/>
              </a:spcBef>
              <a:buFont typeface="Arial" charset="0"/>
              <a:buNone/>
            </a:pPr>
            <a:r>
              <a:rPr lang="en-US" sz="3400" i="1" dirty="0"/>
              <a:t>and left the wealthy no part.</a:t>
            </a:r>
          </a:p>
        </p:txBody>
      </p:sp>
      <p:pic>
        <p:nvPicPr>
          <p:cNvPr id="7" name="Picture 1" descr="F:\Astronomy photos\Neptune_Full_br.jpg"/>
          <p:cNvPicPr>
            <a:picLocks noChangeAspect="1" noChangeArrowheads="1"/>
          </p:cNvPicPr>
          <p:nvPr/>
        </p:nvPicPr>
        <p:blipFill rotWithShape="1">
          <a:blip r:embed="rId3" cstate="print"/>
          <a:srcRect l="14272" r="11724"/>
          <a:stretch/>
        </p:blipFill>
        <p:spPr bwMode="auto">
          <a:xfrm>
            <a:off x="6029373" y="755901"/>
            <a:ext cx="3114627" cy="2989964"/>
          </a:xfrm>
          <a:prstGeom prst="rect">
            <a:avLst/>
          </a:prstGeom>
          <a:noFill/>
          <a:ln w="9525">
            <a:noFill/>
            <a:miter lim="800000"/>
            <a:headEnd/>
            <a:tailEnd/>
          </a:ln>
        </p:spPr>
      </p:pic>
      <p:pic>
        <p:nvPicPr>
          <p:cNvPr id="8" name="Picture 2" descr="C:\Users\James Flaten\Desktop\Astronomy photos\hs-2008-42-a-full_jpg_jupiter_ganymede.jpg"/>
          <p:cNvPicPr>
            <a:picLocks noChangeAspect="1" noChangeArrowheads="1"/>
          </p:cNvPicPr>
          <p:nvPr/>
        </p:nvPicPr>
        <p:blipFill rotWithShape="1">
          <a:blip r:embed="rId4" cstate="print"/>
          <a:srcRect r="4193"/>
          <a:stretch/>
        </p:blipFill>
        <p:spPr bwMode="auto">
          <a:xfrm>
            <a:off x="1" y="914400"/>
            <a:ext cx="3886199" cy="2785805"/>
          </a:xfrm>
          <a:prstGeom prst="rect">
            <a:avLst/>
          </a:prstGeom>
          <a:noFill/>
          <a:ln w="9525">
            <a:noFill/>
            <a:miter lim="800000"/>
            <a:headEnd/>
            <a:tailEnd/>
          </a:ln>
        </p:spPr>
      </p:pic>
    </p:spTree>
    <p:extLst>
      <p:ext uri="{BB962C8B-B14F-4D97-AF65-F5344CB8AC3E}">
        <p14:creationId xmlns:p14="http://schemas.microsoft.com/office/powerpoint/2010/main" val="1339868213"/>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0" y="0"/>
            <a:ext cx="9144000" cy="68580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sz="3500" dirty="0" smtClean="0"/>
              <a:t>The </a:t>
            </a:r>
            <a:r>
              <a:rPr lang="en-US" sz="3500" dirty="0" err="1" smtClean="0"/>
              <a:t>Magnificat</a:t>
            </a:r>
            <a:r>
              <a:rPr lang="en-US" sz="3500" dirty="0" smtClean="0"/>
              <a:t>                              Holden Evening Prayer</a:t>
            </a:r>
          </a:p>
          <a:p>
            <a:pPr algn="ctr">
              <a:spcBef>
                <a:spcPct val="0"/>
              </a:spcBef>
              <a:buFont typeface="Arial" charset="0"/>
              <a:buNone/>
            </a:pPr>
            <a:endParaRPr lang="en-US" sz="1300" dirty="0" smtClean="0"/>
          </a:p>
          <a:p>
            <a:pPr algn="ctr">
              <a:spcBef>
                <a:spcPct val="0"/>
              </a:spcBef>
              <a:buFont typeface="Arial" charset="0"/>
              <a:buNone/>
            </a:pPr>
            <a:endParaRPr lang="en-US" sz="1300" dirty="0" smtClean="0"/>
          </a:p>
          <a:p>
            <a:pPr algn="ctr">
              <a:spcBef>
                <a:spcPct val="0"/>
              </a:spcBef>
              <a:buFont typeface="Arial" charset="0"/>
              <a:buNone/>
            </a:pPr>
            <a:endParaRPr lang="en-US" sz="1300" dirty="0" smtClean="0"/>
          </a:p>
          <a:p>
            <a:pPr algn="ctr">
              <a:spcBef>
                <a:spcPct val="0"/>
              </a:spcBef>
              <a:buFont typeface="Arial" charset="0"/>
              <a:buNone/>
            </a:pPr>
            <a:endParaRPr lang="en-US" sz="1300" dirty="0" smtClean="0"/>
          </a:p>
          <a:p>
            <a:pPr algn="ctr">
              <a:spcBef>
                <a:spcPct val="0"/>
              </a:spcBef>
              <a:buFont typeface="Arial" charset="0"/>
              <a:buNone/>
            </a:pPr>
            <a:endParaRPr lang="en-US" sz="1300" dirty="0" smtClean="0"/>
          </a:p>
          <a:p>
            <a:pPr algn="ctr">
              <a:spcBef>
                <a:spcPct val="0"/>
              </a:spcBef>
              <a:buFont typeface="Arial" charset="0"/>
              <a:buNone/>
            </a:pPr>
            <a:endParaRPr lang="en-US" sz="1300" dirty="0" smtClean="0"/>
          </a:p>
          <a:p>
            <a:pPr algn="ctr">
              <a:spcBef>
                <a:spcPct val="0"/>
              </a:spcBef>
              <a:buFont typeface="Arial" pitchFamily="34" charset="0"/>
              <a:buNone/>
            </a:pPr>
            <a:r>
              <a:rPr lang="en-US" sz="4300" dirty="0" smtClean="0"/>
              <a:t>      </a:t>
            </a:r>
            <a:r>
              <a:rPr lang="en-US" sz="4300" u="sng" dirty="0" smtClean="0"/>
              <a:t>V2 </a:t>
            </a:r>
            <a:r>
              <a:rPr lang="en-US" sz="4300" u="sng" dirty="0" err="1" smtClean="0"/>
              <a:t>contd</a:t>
            </a:r>
            <a:endParaRPr lang="en-US" sz="4300" u="sng" dirty="0" smtClean="0"/>
          </a:p>
          <a:p>
            <a:pPr>
              <a:spcBef>
                <a:spcPct val="0"/>
              </a:spcBef>
              <a:buFont typeface="Arial" charset="0"/>
              <a:buNone/>
            </a:pPr>
            <a:endParaRPr lang="en-US" sz="1300" dirty="0" smtClean="0"/>
          </a:p>
          <a:p>
            <a:pPr>
              <a:spcBef>
                <a:spcPct val="0"/>
              </a:spcBef>
              <a:buFont typeface="Arial" charset="0"/>
              <a:buNone/>
            </a:pPr>
            <a:endParaRPr lang="en-US" sz="1300" dirty="0" smtClean="0"/>
          </a:p>
          <a:p>
            <a:pPr>
              <a:spcBef>
                <a:spcPct val="0"/>
              </a:spcBef>
              <a:buFont typeface="Arial" charset="0"/>
              <a:buNone/>
            </a:pPr>
            <a:endParaRPr lang="en-US" sz="1300" dirty="0"/>
          </a:p>
          <a:p>
            <a:pPr>
              <a:spcBef>
                <a:spcPct val="0"/>
              </a:spcBef>
              <a:buFont typeface="Arial" charset="0"/>
              <a:buNone/>
            </a:pPr>
            <a:endParaRPr lang="en-US" sz="1300" dirty="0" smtClean="0"/>
          </a:p>
          <a:p>
            <a:pPr>
              <a:spcBef>
                <a:spcPct val="0"/>
              </a:spcBef>
              <a:buFont typeface="Arial" charset="0"/>
              <a:buNone/>
            </a:pPr>
            <a:endParaRPr lang="en-US" sz="1300" dirty="0"/>
          </a:p>
          <a:p>
            <a:pPr>
              <a:spcBef>
                <a:spcPct val="0"/>
              </a:spcBef>
              <a:buFont typeface="Arial" charset="0"/>
              <a:buNone/>
            </a:pPr>
            <a:endParaRPr lang="en-US" sz="1300" dirty="0" smtClean="0"/>
          </a:p>
          <a:p>
            <a:pPr>
              <a:spcBef>
                <a:spcPct val="0"/>
              </a:spcBef>
              <a:buFont typeface="Arial" charset="0"/>
              <a:buNone/>
            </a:pPr>
            <a:endParaRPr lang="en-US" sz="1300" dirty="0"/>
          </a:p>
          <a:p>
            <a:pPr>
              <a:spcBef>
                <a:spcPct val="0"/>
              </a:spcBef>
              <a:buFont typeface="Arial" charset="0"/>
              <a:buNone/>
            </a:pPr>
            <a:endParaRPr lang="en-US" sz="1300" dirty="0" smtClean="0"/>
          </a:p>
          <a:p>
            <a:pPr algn="ctr">
              <a:lnSpc>
                <a:spcPts val="6000"/>
              </a:lnSpc>
              <a:spcBef>
                <a:spcPct val="0"/>
              </a:spcBef>
              <a:buFont typeface="Arial" charset="0"/>
              <a:buNone/>
            </a:pPr>
            <a:r>
              <a:rPr lang="en-US" sz="3700" i="1" dirty="0"/>
              <a:t>Great and mighty are you, O Faithful One,</a:t>
            </a:r>
          </a:p>
          <a:p>
            <a:pPr algn="ctr">
              <a:lnSpc>
                <a:spcPts val="6000"/>
              </a:lnSpc>
              <a:spcBef>
                <a:spcPct val="0"/>
              </a:spcBef>
              <a:buFont typeface="Arial" charset="0"/>
              <a:buNone/>
            </a:pPr>
            <a:r>
              <a:rPr lang="en-US" sz="3700" i="1" dirty="0"/>
              <a:t>strong is your justice, strong your love.</a:t>
            </a:r>
          </a:p>
          <a:p>
            <a:pPr algn="ctr">
              <a:lnSpc>
                <a:spcPts val="6000"/>
              </a:lnSpc>
              <a:spcBef>
                <a:spcPct val="0"/>
              </a:spcBef>
              <a:buFont typeface="Arial" charset="0"/>
              <a:buNone/>
            </a:pPr>
            <a:r>
              <a:rPr lang="en-US" sz="3700" i="1" dirty="0"/>
              <a:t>As you promised to Sarah and Abraham,</a:t>
            </a:r>
          </a:p>
          <a:p>
            <a:pPr algn="ctr">
              <a:lnSpc>
                <a:spcPts val="6000"/>
              </a:lnSpc>
              <a:spcBef>
                <a:spcPct val="0"/>
              </a:spcBef>
              <a:buFont typeface="Arial" charset="0"/>
              <a:buNone/>
            </a:pPr>
            <a:r>
              <a:rPr lang="en-US" sz="3700" i="1" dirty="0"/>
              <a:t>kindness forevermore.</a:t>
            </a:r>
          </a:p>
        </p:txBody>
      </p:sp>
      <p:pic>
        <p:nvPicPr>
          <p:cNvPr id="6" name="Picture 2" descr="C:\Users\James Flaten\Desktop\Astronomy photos\hs-2008-42-a-full_jpg_jupiter_ganymede.jpg"/>
          <p:cNvPicPr>
            <a:picLocks noChangeAspect="1" noChangeArrowheads="1"/>
          </p:cNvPicPr>
          <p:nvPr/>
        </p:nvPicPr>
        <p:blipFill rotWithShape="1">
          <a:blip r:embed="rId2" cstate="print"/>
          <a:srcRect r="4193"/>
          <a:stretch/>
        </p:blipFill>
        <p:spPr bwMode="auto">
          <a:xfrm>
            <a:off x="1" y="914400"/>
            <a:ext cx="3886199" cy="2785805"/>
          </a:xfrm>
          <a:prstGeom prst="rect">
            <a:avLst/>
          </a:prstGeom>
          <a:noFill/>
          <a:ln w="9525">
            <a:noFill/>
            <a:miter lim="800000"/>
            <a:headEnd/>
            <a:tailEnd/>
          </a:ln>
        </p:spPr>
      </p:pic>
      <p:pic>
        <p:nvPicPr>
          <p:cNvPr id="8" name="Picture 1" descr="F:\Astronomy photos\Neptune_Full_br.jpg"/>
          <p:cNvPicPr>
            <a:picLocks noChangeAspect="1" noChangeArrowheads="1"/>
          </p:cNvPicPr>
          <p:nvPr/>
        </p:nvPicPr>
        <p:blipFill rotWithShape="1">
          <a:blip r:embed="rId3" cstate="print"/>
          <a:srcRect l="14272" r="11724"/>
          <a:stretch/>
        </p:blipFill>
        <p:spPr bwMode="auto">
          <a:xfrm>
            <a:off x="6029373" y="755901"/>
            <a:ext cx="3114627" cy="2989964"/>
          </a:xfrm>
          <a:prstGeom prst="rect">
            <a:avLst/>
          </a:prstGeom>
          <a:noFill/>
          <a:ln w="9525">
            <a:noFill/>
            <a:miter lim="800000"/>
            <a:headEnd/>
            <a:tailEnd/>
          </a:ln>
        </p:spPr>
      </p:pic>
    </p:spTree>
    <p:extLst>
      <p:ext uri="{BB962C8B-B14F-4D97-AF65-F5344CB8AC3E}">
        <p14:creationId xmlns:p14="http://schemas.microsoft.com/office/powerpoint/2010/main" val="1214131751"/>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photojournal.jpl.nasa.gov/jpegMod/PIA06193_mode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33400"/>
            <a:ext cx="5751048" cy="294322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smtClean="0"/>
              <a:t>The </a:t>
            </a:r>
            <a:r>
              <a:rPr lang="en-US" dirty="0" err="1" smtClean="0"/>
              <a:t>Magnificat</a:t>
            </a:r>
            <a:r>
              <a:rPr lang="en-US" dirty="0" smtClean="0"/>
              <a:t>                              Holden Evening Prayer</a:t>
            </a:r>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lgn="ctr">
              <a:spcBef>
                <a:spcPct val="0"/>
              </a:spcBef>
              <a:buFont typeface="Arial" pitchFamily="34" charset="0"/>
              <a:buNone/>
            </a:pPr>
            <a:r>
              <a:rPr lang="en-US" sz="4000" dirty="0" smtClean="0"/>
              <a:t>                              </a:t>
            </a:r>
            <a:r>
              <a:rPr lang="en-US" sz="4000" u="sng" dirty="0" smtClean="0"/>
              <a:t>VERSE  </a:t>
            </a:r>
            <a:r>
              <a:rPr lang="en-US" sz="4000" u="sng" dirty="0"/>
              <a:t>3</a:t>
            </a:r>
            <a:endParaRPr lang="en-US" sz="4000" u="sng" dirty="0" smtClean="0"/>
          </a:p>
          <a:p>
            <a:pPr>
              <a:spcBef>
                <a:spcPct val="0"/>
              </a:spcBef>
              <a:buFont typeface="Arial" charset="0"/>
              <a:buNone/>
            </a:pPr>
            <a:endParaRPr lang="en-US" sz="1200" dirty="0" smtClean="0"/>
          </a:p>
          <a:p>
            <a:pPr>
              <a:spcBef>
                <a:spcPct val="0"/>
              </a:spcBef>
              <a:buFont typeface="Arial" charset="0"/>
              <a:buNone/>
            </a:pPr>
            <a:endParaRPr lang="en-US" sz="1200" dirty="0" smtClean="0"/>
          </a:p>
          <a:p>
            <a:pPr>
              <a:spcBef>
                <a:spcPct val="0"/>
              </a:spcBef>
              <a:buFont typeface="Arial" charset="0"/>
              <a:buNone/>
            </a:pPr>
            <a:endParaRPr lang="en-US" sz="1200" dirty="0"/>
          </a:p>
          <a:p>
            <a:pPr>
              <a:spcBef>
                <a:spcPct val="0"/>
              </a:spcBef>
              <a:buFont typeface="Arial" charset="0"/>
              <a:buNone/>
            </a:pPr>
            <a:endParaRPr lang="en-US" sz="1200" dirty="0" smtClean="0"/>
          </a:p>
          <a:p>
            <a:pPr>
              <a:spcBef>
                <a:spcPct val="0"/>
              </a:spcBef>
              <a:buFont typeface="Arial" charset="0"/>
              <a:buNone/>
            </a:pPr>
            <a:endParaRPr lang="en-US" sz="1200" dirty="0"/>
          </a:p>
          <a:p>
            <a:pPr>
              <a:spcBef>
                <a:spcPct val="0"/>
              </a:spcBef>
              <a:buFont typeface="Arial" charset="0"/>
              <a:buNone/>
            </a:pPr>
            <a:endParaRPr lang="en-US" sz="1200" dirty="0" smtClean="0"/>
          </a:p>
          <a:p>
            <a:pPr>
              <a:spcBef>
                <a:spcPct val="0"/>
              </a:spcBef>
              <a:buFont typeface="Arial" charset="0"/>
              <a:buNone/>
            </a:pPr>
            <a:endParaRPr lang="en-US" sz="1200" dirty="0"/>
          </a:p>
          <a:p>
            <a:pPr>
              <a:spcBef>
                <a:spcPct val="0"/>
              </a:spcBef>
              <a:buFont typeface="Arial" charset="0"/>
              <a:buNone/>
            </a:pPr>
            <a:endParaRPr lang="en-US" sz="1200" dirty="0" smtClean="0"/>
          </a:p>
          <a:p>
            <a:pPr algn="ctr">
              <a:lnSpc>
                <a:spcPts val="6000"/>
              </a:lnSpc>
              <a:spcBef>
                <a:spcPct val="0"/>
              </a:spcBef>
              <a:buFont typeface="Arial" charset="0"/>
              <a:buNone/>
            </a:pPr>
            <a:r>
              <a:rPr lang="en-US" sz="3400" i="1" dirty="0" smtClean="0"/>
              <a:t>My soul proclaims your greatness, O God,</a:t>
            </a:r>
          </a:p>
          <a:p>
            <a:pPr algn="ctr">
              <a:lnSpc>
                <a:spcPts val="6000"/>
              </a:lnSpc>
              <a:spcBef>
                <a:spcPct val="0"/>
              </a:spcBef>
              <a:buFont typeface="Arial" charset="0"/>
              <a:buNone/>
            </a:pPr>
            <a:r>
              <a:rPr lang="en-US" sz="3400" i="1" dirty="0"/>
              <a:t>a</a:t>
            </a:r>
            <a:r>
              <a:rPr lang="en-US" sz="3400" i="1" dirty="0" smtClean="0"/>
              <a:t>nd my spirit rejoices in you.</a:t>
            </a:r>
          </a:p>
          <a:p>
            <a:pPr algn="ctr">
              <a:lnSpc>
                <a:spcPts val="6000"/>
              </a:lnSpc>
              <a:spcBef>
                <a:spcPct val="0"/>
              </a:spcBef>
              <a:buFont typeface="Arial" charset="0"/>
              <a:buNone/>
            </a:pPr>
            <a:r>
              <a:rPr lang="en-US" sz="3400" i="1" dirty="0" smtClean="0"/>
              <a:t>You have looked with love on your servant here,</a:t>
            </a:r>
          </a:p>
          <a:p>
            <a:pPr algn="ctr">
              <a:lnSpc>
                <a:spcPts val="6000"/>
              </a:lnSpc>
              <a:spcBef>
                <a:spcPct val="0"/>
              </a:spcBef>
              <a:buFont typeface="Arial" charset="0"/>
              <a:buNone/>
            </a:pPr>
            <a:r>
              <a:rPr lang="en-US" sz="3400" i="1" dirty="0"/>
              <a:t>a</a:t>
            </a:r>
            <a:r>
              <a:rPr lang="en-US" sz="3400" i="1" dirty="0" smtClean="0"/>
              <a:t>nd blessed me all my life through.</a:t>
            </a:r>
          </a:p>
        </p:txBody>
      </p:sp>
    </p:spTree>
    <p:extLst>
      <p:ext uri="{BB962C8B-B14F-4D97-AF65-F5344CB8AC3E}">
        <p14:creationId xmlns:p14="http://schemas.microsoft.com/office/powerpoint/2010/main" val="1915559670"/>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christensenastroimages.com/galaxies/m31_2004_10_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4193"/>
            <a:ext cx="9144000" cy="616380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smtClean="0"/>
              <a:t>Litany and Prayers                        Holden Evening Prayer</a:t>
            </a:r>
          </a:p>
          <a:p>
            <a:pPr algn="ctr">
              <a:spcBef>
                <a:spcPct val="0"/>
              </a:spcBef>
              <a:buFont typeface="Arial" charset="0"/>
              <a:buNone/>
            </a:pPr>
            <a:endParaRPr lang="en-US" sz="1200" u="sng" dirty="0" smtClean="0"/>
          </a:p>
          <a:p>
            <a:pPr>
              <a:spcBef>
                <a:spcPct val="0"/>
              </a:spcBef>
              <a:buFont typeface="Arial" charset="0"/>
              <a:buNone/>
            </a:pPr>
            <a:r>
              <a:rPr lang="en-US" sz="3600" u="sng" dirty="0" smtClean="0"/>
              <a:t>Hum during verses, sing as refrain</a:t>
            </a:r>
          </a:p>
          <a:p>
            <a:pPr>
              <a:spcBef>
                <a:spcPct val="0"/>
              </a:spcBef>
              <a:buFont typeface="Arial" charset="0"/>
              <a:buNone/>
            </a:pPr>
            <a:endParaRPr lang="en-US" sz="1000" dirty="0" smtClean="0"/>
          </a:p>
          <a:p>
            <a:pPr>
              <a:spcBef>
                <a:spcPct val="0"/>
              </a:spcBef>
              <a:buFont typeface="Arial" charset="0"/>
              <a:buNone/>
            </a:pPr>
            <a:endParaRPr lang="en-US" sz="1000" dirty="0" smtClean="0"/>
          </a:p>
          <a:p>
            <a:pPr>
              <a:spcBef>
                <a:spcPct val="0"/>
              </a:spcBef>
              <a:buFont typeface="Arial" charset="0"/>
              <a:buNone/>
            </a:pPr>
            <a:endParaRPr lang="en-US" sz="1000" dirty="0" smtClean="0"/>
          </a:p>
          <a:p>
            <a:pPr>
              <a:spcBef>
                <a:spcPct val="0"/>
              </a:spcBef>
              <a:buFont typeface="Arial" charset="0"/>
              <a:buNone/>
            </a:pPr>
            <a:endParaRPr lang="en-US" sz="1000" dirty="0"/>
          </a:p>
          <a:p>
            <a:pPr>
              <a:spcBef>
                <a:spcPct val="0"/>
              </a:spcBef>
              <a:buFont typeface="Arial" charset="0"/>
              <a:buNone/>
            </a:pPr>
            <a:endParaRPr lang="en-US" sz="1000" dirty="0"/>
          </a:p>
          <a:p>
            <a:pPr>
              <a:spcBef>
                <a:spcPct val="0"/>
              </a:spcBef>
              <a:buFont typeface="Arial" charset="0"/>
              <a:buNone/>
            </a:pPr>
            <a:endParaRPr lang="en-US" sz="4000" dirty="0"/>
          </a:p>
          <a:p>
            <a:pPr>
              <a:spcBef>
                <a:spcPct val="0"/>
              </a:spcBef>
              <a:buNone/>
            </a:pPr>
            <a:endParaRPr lang="en-US" sz="4000" dirty="0" smtClean="0">
              <a:solidFill>
                <a:srgbClr val="00B0F0"/>
              </a:solidFill>
            </a:endParaRPr>
          </a:p>
          <a:p>
            <a:pPr>
              <a:spcBef>
                <a:spcPct val="0"/>
              </a:spcBef>
              <a:buNone/>
            </a:pPr>
            <a:endParaRPr lang="en-US" sz="4000" dirty="0" smtClean="0">
              <a:solidFill>
                <a:srgbClr val="00B0F0"/>
              </a:solidFill>
            </a:endParaRPr>
          </a:p>
          <a:p>
            <a:pPr>
              <a:spcBef>
                <a:spcPct val="0"/>
              </a:spcBef>
              <a:buNone/>
            </a:pPr>
            <a:endParaRPr lang="en-US" sz="4000" dirty="0" smtClean="0">
              <a:solidFill>
                <a:srgbClr val="00B0F0"/>
              </a:solidFill>
            </a:endParaRPr>
          </a:p>
          <a:p>
            <a:pPr>
              <a:spcBef>
                <a:spcPct val="0"/>
              </a:spcBef>
              <a:buNone/>
            </a:pPr>
            <a:endParaRPr lang="en-US" sz="4000" dirty="0" smtClean="0">
              <a:solidFill>
                <a:srgbClr val="00B0F0"/>
              </a:solidFill>
            </a:endParaRPr>
          </a:p>
          <a:p>
            <a:pPr>
              <a:spcBef>
                <a:spcPct val="0"/>
              </a:spcBef>
              <a:buNone/>
            </a:pPr>
            <a:endParaRPr lang="en-US" sz="4000" dirty="0" smtClean="0">
              <a:solidFill>
                <a:srgbClr val="00B0F0"/>
              </a:solidFill>
            </a:endParaRPr>
          </a:p>
          <a:p>
            <a:pPr>
              <a:spcBef>
                <a:spcPct val="0"/>
              </a:spcBef>
              <a:buNone/>
            </a:pPr>
            <a:endParaRPr lang="en-US" sz="2800" dirty="0" smtClean="0">
              <a:solidFill>
                <a:srgbClr val="00B0F0"/>
              </a:solidFill>
            </a:endParaRPr>
          </a:p>
          <a:p>
            <a:pPr algn="ctr">
              <a:spcBef>
                <a:spcPct val="0"/>
              </a:spcBef>
              <a:buNone/>
            </a:pPr>
            <a:r>
              <a:rPr lang="en-US" sz="3600" i="1" dirty="0" smtClean="0">
                <a:solidFill>
                  <a:srgbClr val="00B0F0"/>
                </a:solidFill>
              </a:rPr>
              <a:t> In peace, in peace, we pray to you:   …</a:t>
            </a:r>
          </a:p>
        </p:txBody>
      </p:sp>
      <p:pic>
        <p:nvPicPr>
          <p:cNvPr id="8" name="Picture 3" descr="E:\NS Peace Lutheran Advent 2013\HoldenEveningPrayerTransparent copy.gif"/>
          <p:cNvPicPr>
            <a:picLocks noChangeAspect="1" noChangeArrowheads="1"/>
          </p:cNvPicPr>
          <p:nvPr/>
        </p:nvPicPr>
        <p:blipFill>
          <a:blip r:embed="rId4"/>
          <a:srcRect l="5364" t="4167" r="14170" b="70833"/>
          <a:stretch>
            <a:fillRect/>
          </a:stretch>
        </p:blipFill>
        <p:spPr bwMode="auto">
          <a:xfrm>
            <a:off x="762000" y="1021080"/>
            <a:ext cx="7543800" cy="3017520"/>
          </a:xfrm>
          <a:prstGeom prst="rect">
            <a:avLst/>
          </a:prstGeom>
          <a:noFill/>
        </p:spPr>
      </p:pic>
    </p:spTree>
    <p:extLst>
      <p:ext uri="{BB962C8B-B14F-4D97-AF65-F5344CB8AC3E}">
        <p14:creationId xmlns:p14="http://schemas.microsoft.com/office/powerpoint/2010/main" val="1240400978"/>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christensenastroimages.com/galaxies/m31_2004_10_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4191"/>
            <a:ext cx="9144000" cy="616380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smtClean="0"/>
              <a:t>Litany and Prayers                        Holden Evening Prayer</a:t>
            </a:r>
          </a:p>
          <a:p>
            <a:pPr algn="ctr">
              <a:spcBef>
                <a:spcPct val="0"/>
              </a:spcBef>
              <a:buFont typeface="Arial" charset="0"/>
              <a:buNone/>
            </a:pPr>
            <a:endParaRPr lang="en-US" sz="1200" dirty="0" smtClean="0"/>
          </a:p>
          <a:p>
            <a:pPr>
              <a:spcBef>
                <a:spcPct val="0"/>
              </a:spcBef>
              <a:buFont typeface="Arial" charset="0"/>
              <a:buNone/>
            </a:pPr>
            <a:r>
              <a:rPr lang="en-US" sz="4000" dirty="0" smtClean="0">
                <a:solidFill>
                  <a:srgbClr val="00B0F0"/>
                </a:solidFill>
              </a:rPr>
              <a:t> </a:t>
            </a:r>
            <a:r>
              <a:rPr lang="en-US" sz="3600" u="sng" dirty="0" smtClean="0"/>
              <a:t>Final verse and final refrain</a:t>
            </a:r>
          </a:p>
          <a:p>
            <a:pPr>
              <a:spcBef>
                <a:spcPct val="0"/>
              </a:spcBef>
              <a:buFont typeface="Arial" charset="0"/>
              <a:buNone/>
            </a:pPr>
            <a:endParaRPr lang="en-US" sz="1000" dirty="0"/>
          </a:p>
          <a:p>
            <a:pPr algn="ctr">
              <a:spcBef>
                <a:spcPct val="0"/>
              </a:spcBef>
              <a:buNone/>
            </a:pPr>
            <a:r>
              <a:rPr lang="en-US" sz="3600" i="1" dirty="0" smtClean="0">
                <a:solidFill>
                  <a:srgbClr val="00B0F0"/>
                </a:solidFill>
              </a:rPr>
              <a:t> Help us, comfort us, all of our days:</a:t>
            </a:r>
          </a:p>
        </p:txBody>
      </p:sp>
      <p:pic>
        <p:nvPicPr>
          <p:cNvPr id="8" name="Picture 2" descr="E:\NS Peace Lutheran Advent 2013\HoldenEveningPrayerTransparentPart2.gif"/>
          <p:cNvPicPr>
            <a:picLocks noChangeAspect="1" noChangeArrowheads="1"/>
          </p:cNvPicPr>
          <p:nvPr/>
        </p:nvPicPr>
        <p:blipFill>
          <a:blip r:embed="rId4"/>
          <a:srcRect/>
          <a:stretch>
            <a:fillRect/>
          </a:stretch>
        </p:blipFill>
        <p:spPr bwMode="auto">
          <a:xfrm>
            <a:off x="744727" y="3924300"/>
            <a:ext cx="7637273" cy="3314700"/>
          </a:xfrm>
          <a:prstGeom prst="rect">
            <a:avLst/>
          </a:prstGeom>
          <a:noFill/>
        </p:spPr>
      </p:pic>
    </p:spTree>
    <p:extLst>
      <p:ext uri="{BB962C8B-B14F-4D97-AF65-F5344CB8AC3E}">
        <p14:creationId xmlns:p14="http://schemas.microsoft.com/office/powerpoint/2010/main" val="95868454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9143" t="48447" r="27313" b="16599"/>
          <a:stretch/>
        </p:blipFill>
        <p:spPr>
          <a:xfrm>
            <a:off x="304800" y="354278"/>
            <a:ext cx="8493384" cy="4903522"/>
          </a:xfrm>
          <a:prstGeom prst="rect">
            <a:avLst/>
          </a:prstGeom>
        </p:spPr>
      </p:pic>
    </p:spTree>
    <p:extLst>
      <p:ext uri="{BB962C8B-B14F-4D97-AF65-F5344CB8AC3E}">
        <p14:creationId xmlns:p14="http://schemas.microsoft.com/office/powerpoint/2010/main" val="5374284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stronomy photos\hs-2003-28-a-full_jpg_sombrero_galaxy.jpg"/>
          <p:cNvPicPr>
            <a:picLocks noChangeAspect="1" noChangeArrowheads="1"/>
          </p:cNvPicPr>
          <p:nvPr/>
        </p:nvPicPr>
        <p:blipFill>
          <a:blip r:embed="rId3" cstate="print">
            <a:lum bright="-10000" contrast="20000"/>
          </a:blip>
          <a:srcRect l="5833" t="9303" r="5833" b="11894"/>
          <a:stretch>
            <a:fillRect/>
          </a:stretch>
        </p:blipFill>
        <p:spPr bwMode="auto">
          <a:xfrm>
            <a:off x="0" y="2286000"/>
            <a:ext cx="9144000" cy="4572000"/>
          </a:xfrm>
          <a:prstGeom prst="rect">
            <a:avLst/>
          </a:prstGeom>
          <a:noFill/>
          <a:ln w="9525">
            <a:noFill/>
            <a:miter lim="800000"/>
            <a:headEnd/>
            <a:tailEnd/>
          </a:ln>
        </p:spPr>
      </p:pic>
      <p:sp>
        <p:nvSpPr>
          <p:cNvPr id="6" name="Content Placeholder 2"/>
          <p:cNvSpPr txBox="1">
            <a:spLocks/>
          </p:cNvSpPr>
          <p:nvPr/>
        </p:nvSpPr>
        <p:spPr>
          <a:xfrm>
            <a:off x="0" y="0"/>
            <a:ext cx="91440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smtClean="0"/>
              <a:t>Closing Prayer                               Holden Evening Prayer</a:t>
            </a:r>
          </a:p>
        </p:txBody>
      </p:sp>
    </p:spTree>
    <p:extLst>
      <p:ext uri="{BB962C8B-B14F-4D97-AF65-F5344CB8AC3E}">
        <p14:creationId xmlns:p14="http://schemas.microsoft.com/office/powerpoint/2010/main" val="2143633357"/>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stronomy photos\hs-2003-28-a-full_jpg_sombrero_galaxy.jpg"/>
          <p:cNvPicPr>
            <a:picLocks noChangeAspect="1" noChangeArrowheads="1"/>
          </p:cNvPicPr>
          <p:nvPr/>
        </p:nvPicPr>
        <p:blipFill>
          <a:blip r:embed="rId3" cstate="print">
            <a:lum bright="-10000" contrast="20000"/>
          </a:blip>
          <a:srcRect l="5833" t="9303" r="5833" b="11894"/>
          <a:stretch>
            <a:fillRect/>
          </a:stretch>
        </p:blipFill>
        <p:spPr bwMode="auto">
          <a:xfrm>
            <a:off x="0" y="2286000"/>
            <a:ext cx="9144000" cy="4572000"/>
          </a:xfrm>
          <a:prstGeom prst="rect">
            <a:avLst/>
          </a:prstGeom>
          <a:noFill/>
          <a:ln w="9525">
            <a:noFill/>
            <a:miter lim="800000"/>
            <a:headEnd/>
            <a:tailEnd/>
          </a:ln>
        </p:spPr>
      </p:pic>
      <p:sp>
        <p:nvSpPr>
          <p:cNvPr id="6"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smtClean="0"/>
              <a:t>Closing Prayer                               Holden Evening Prayer</a:t>
            </a:r>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spcBef>
                <a:spcPct val="0"/>
              </a:spcBef>
              <a:buFont typeface="Arial" charset="0"/>
              <a:buNone/>
            </a:pPr>
            <a:r>
              <a:rPr lang="en-US" sz="3600" dirty="0" smtClean="0">
                <a:solidFill>
                  <a:srgbClr val="00B0F0"/>
                </a:solidFill>
              </a:rPr>
              <a:t> Great and merciful God, Source and Ground of all goodness and life…</a:t>
            </a:r>
          </a:p>
          <a:p>
            <a:pPr>
              <a:spcBef>
                <a:spcPct val="0"/>
              </a:spcBef>
              <a:buFont typeface="Arial" charset="0"/>
              <a:buNone/>
            </a:pPr>
            <a:r>
              <a:rPr lang="en-US" sz="3600" dirty="0">
                <a:solidFill>
                  <a:srgbClr val="00B0F0"/>
                </a:solidFill>
              </a:rPr>
              <a:t> </a:t>
            </a:r>
            <a:r>
              <a:rPr lang="en-US" sz="3600" dirty="0" smtClean="0">
                <a:solidFill>
                  <a:srgbClr val="00B0F0"/>
                </a:solidFill>
              </a:rPr>
              <a:t>…through Jesus Christ our Lord.</a:t>
            </a:r>
            <a:endParaRPr lang="en-US" sz="3600" dirty="0">
              <a:solidFill>
                <a:srgbClr val="00B0F0"/>
              </a:solidFill>
            </a:endParaRPr>
          </a:p>
          <a:p>
            <a:pPr>
              <a:spcBef>
                <a:spcPct val="0"/>
              </a:spcBef>
              <a:buFont typeface="Arial" charset="0"/>
              <a:buNone/>
            </a:pPr>
            <a:endParaRPr lang="en-US" sz="1000" dirty="0"/>
          </a:p>
          <a:p>
            <a:pPr>
              <a:spcBef>
                <a:spcPct val="0"/>
              </a:spcBef>
              <a:buFont typeface="Arial" charset="0"/>
              <a:buNone/>
            </a:pPr>
            <a:r>
              <a:rPr lang="en-US" sz="3600" dirty="0" smtClean="0"/>
              <a:t>     Amen.</a:t>
            </a:r>
          </a:p>
        </p:txBody>
      </p:sp>
    </p:spTree>
    <p:extLst>
      <p:ext uri="{BB962C8B-B14F-4D97-AF65-F5344CB8AC3E}">
        <p14:creationId xmlns:p14="http://schemas.microsoft.com/office/powerpoint/2010/main" val="2413112298"/>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issachar5.files.wordpress.com/2010/03/pleiades.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1" y="763211"/>
            <a:ext cx="9148011" cy="609478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smtClean="0"/>
              <a:t>The Lord’s Prayer                          Holden Evening Prayer</a:t>
            </a:r>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spcBef>
                <a:spcPct val="0"/>
              </a:spcBef>
              <a:buFont typeface="Arial" charset="0"/>
              <a:buNone/>
            </a:pPr>
            <a:r>
              <a:rPr lang="en-US" sz="3600" dirty="0" smtClean="0">
                <a:solidFill>
                  <a:srgbClr val="00B0F0"/>
                </a:solidFill>
              </a:rPr>
              <a:t> God, remember us in your love, and teach us to pray:</a:t>
            </a:r>
          </a:p>
          <a:p>
            <a:pPr>
              <a:spcBef>
                <a:spcPct val="0"/>
              </a:spcBef>
              <a:buFont typeface="Arial" charset="0"/>
              <a:buNone/>
            </a:pPr>
            <a:endParaRPr lang="en-US" sz="1000" dirty="0">
              <a:solidFill>
                <a:srgbClr val="00B0F0"/>
              </a:solidFill>
            </a:endParaRPr>
          </a:p>
          <a:p>
            <a:pPr marL="0" indent="0">
              <a:spcBef>
                <a:spcPct val="0"/>
              </a:spcBef>
              <a:buFont typeface="Arial" charset="0"/>
              <a:buNone/>
            </a:pPr>
            <a:r>
              <a:rPr lang="en-US" sz="3600" dirty="0" smtClean="0"/>
              <a:t>Our Father in heaven, hallowed be your name.</a:t>
            </a:r>
          </a:p>
          <a:p>
            <a:pPr marL="465138" indent="0">
              <a:spcBef>
                <a:spcPct val="0"/>
              </a:spcBef>
              <a:buFont typeface="Arial" charset="0"/>
              <a:buNone/>
            </a:pPr>
            <a:r>
              <a:rPr lang="en-US" sz="3600" dirty="0" smtClean="0"/>
              <a:t>Your Kingdom come: your will be done on earth as in heaven.  Give us today our daily bread.  Forgive us our sins as we forgive those who sin against us.  Save us from the time of trial, and deliver us from evil.  For the King-</a:t>
            </a:r>
            <a:r>
              <a:rPr lang="en-US" sz="3600" dirty="0" err="1" smtClean="0"/>
              <a:t>dom</a:t>
            </a:r>
            <a:r>
              <a:rPr lang="en-US" sz="3600" dirty="0" smtClean="0"/>
              <a:t>, the power, and the glory are yours, now and forever.  Amen.</a:t>
            </a:r>
            <a:endParaRPr lang="en-US" sz="3600" dirty="0"/>
          </a:p>
        </p:txBody>
      </p:sp>
    </p:spTree>
    <p:extLst>
      <p:ext uri="{BB962C8B-B14F-4D97-AF65-F5344CB8AC3E}">
        <p14:creationId xmlns:p14="http://schemas.microsoft.com/office/powerpoint/2010/main" val="544391273"/>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Astronomy photos\comet_mcnaught.jpg"/>
          <p:cNvPicPr>
            <a:picLocks noChangeAspect="1" noChangeArrowheads="1"/>
          </p:cNvPicPr>
          <p:nvPr/>
        </p:nvPicPr>
        <p:blipFill>
          <a:blip r:embed="rId3" cstate="print"/>
          <a:srcRect t="2500" b="5000"/>
          <a:stretch>
            <a:fillRect/>
          </a:stretch>
        </p:blipFill>
        <p:spPr bwMode="auto">
          <a:xfrm>
            <a:off x="0" y="609600"/>
            <a:ext cx="9144000" cy="5638800"/>
          </a:xfrm>
          <a:prstGeom prst="rect">
            <a:avLst/>
          </a:prstGeom>
          <a:noFill/>
          <a:ln w="9525">
            <a:noFill/>
            <a:miter lim="800000"/>
            <a:headEnd/>
            <a:tailEnd/>
          </a:ln>
        </p:spPr>
      </p:pic>
      <p:sp>
        <p:nvSpPr>
          <p:cNvPr id="3" name="Content Placeholder 2"/>
          <p:cNvSpPr txBox="1">
            <a:spLocks/>
          </p:cNvSpPr>
          <p:nvPr/>
        </p:nvSpPr>
        <p:spPr>
          <a:xfrm>
            <a:off x="7620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smtClean="0"/>
              <a:t>Final Blessing                                Holden Evening Prayer</a:t>
            </a:r>
          </a:p>
          <a:p>
            <a:pPr algn="ctr">
              <a:spcBef>
                <a:spcPct val="0"/>
              </a:spcBef>
              <a:buFont typeface="Arial" charset="0"/>
              <a:buNone/>
            </a:pPr>
            <a:endParaRPr lang="en-US" sz="1200" dirty="0" smtClean="0"/>
          </a:p>
          <a:p>
            <a:pPr algn="ctr">
              <a:spcBef>
                <a:spcPct val="0"/>
              </a:spcBef>
              <a:buFont typeface="Arial" charset="0"/>
              <a:buNone/>
            </a:pPr>
            <a:endParaRPr lang="en-US" sz="1200" dirty="0" smtClean="0"/>
          </a:p>
          <a:p>
            <a:pPr>
              <a:spcBef>
                <a:spcPct val="0"/>
              </a:spcBef>
              <a:buFont typeface="Arial" pitchFamily="34" charset="0"/>
              <a:buNone/>
            </a:pPr>
            <a:r>
              <a:rPr lang="en-US" sz="3600" i="1" dirty="0" smtClean="0">
                <a:solidFill>
                  <a:srgbClr val="00B0F0"/>
                </a:solidFill>
              </a:rPr>
              <a:t> Let us bless our God:</a:t>
            </a:r>
          </a:p>
          <a:p>
            <a:pPr>
              <a:spcBef>
                <a:spcPct val="0"/>
              </a:spcBef>
              <a:buFont typeface="Arial" charset="0"/>
              <a:buNone/>
            </a:pPr>
            <a:endParaRPr lang="en-US" sz="1000" i="1" dirty="0" smtClean="0"/>
          </a:p>
          <a:p>
            <a:pPr>
              <a:spcBef>
                <a:spcPct val="0"/>
              </a:spcBef>
              <a:buFont typeface="Arial" charset="0"/>
              <a:buNone/>
            </a:pPr>
            <a:r>
              <a:rPr lang="en-US" sz="4000" i="1" dirty="0" smtClean="0"/>
              <a:t>     </a:t>
            </a:r>
            <a:r>
              <a:rPr lang="en-US" sz="3600" i="1" dirty="0" smtClean="0"/>
              <a:t>praise and thanks to you.</a:t>
            </a:r>
          </a:p>
        </p:txBody>
      </p:sp>
    </p:spTree>
    <p:extLst>
      <p:ext uri="{BB962C8B-B14F-4D97-AF65-F5344CB8AC3E}">
        <p14:creationId xmlns:p14="http://schemas.microsoft.com/office/powerpoint/2010/main" val="2441788896"/>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Astronomy photos\comet_mcnaught.jpg"/>
          <p:cNvPicPr>
            <a:picLocks noChangeAspect="1" noChangeArrowheads="1"/>
          </p:cNvPicPr>
          <p:nvPr/>
        </p:nvPicPr>
        <p:blipFill>
          <a:blip r:embed="rId3" cstate="print"/>
          <a:srcRect t="2500" b="5000"/>
          <a:stretch>
            <a:fillRect/>
          </a:stretch>
        </p:blipFill>
        <p:spPr bwMode="auto">
          <a:xfrm>
            <a:off x="0" y="609600"/>
            <a:ext cx="9144000" cy="5638800"/>
          </a:xfrm>
          <a:prstGeom prst="rect">
            <a:avLst/>
          </a:prstGeom>
          <a:noFill/>
          <a:ln w="9525">
            <a:noFill/>
            <a:miter lim="800000"/>
            <a:headEnd/>
            <a:tailEnd/>
          </a:ln>
        </p:spPr>
      </p:pic>
      <p:sp>
        <p:nvSpPr>
          <p:cNvPr id="3" name="Content Placeholder 2"/>
          <p:cNvSpPr txBox="1">
            <a:spLocks/>
          </p:cNvSpPr>
          <p:nvPr/>
        </p:nvSpPr>
        <p:spPr>
          <a:xfrm>
            <a:off x="7620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r>
              <a:rPr lang="en-US" dirty="0" smtClean="0"/>
              <a:t>Final Blessing                                Holden Evening Prayer</a:t>
            </a:r>
          </a:p>
          <a:p>
            <a:pPr marL="0" indent="0" algn="ctr">
              <a:spcBef>
                <a:spcPct val="0"/>
              </a:spcBef>
              <a:buFont typeface="Arial" charset="0"/>
              <a:buNone/>
            </a:pPr>
            <a:endParaRPr lang="en-US" sz="1200" i="1" dirty="0" smtClean="0"/>
          </a:p>
          <a:p>
            <a:pPr marL="0" indent="0" algn="ctr">
              <a:spcBef>
                <a:spcPct val="0"/>
              </a:spcBef>
              <a:buFont typeface="Arial" charset="0"/>
              <a:buNone/>
            </a:pPr>
            <a:endParaRPr lang="en-US" sz="1200" i="1" dirty="0" smtClean="0"/>
          </a:p>
          <a:p>
            <a:pPr marL="0" indent="0">
              <a:spcBef>
                <a:spcPct val="0"/>
              </a:spcBef>
              <a:buFont typeface="Arial" charset="0"/>
              <a:buNone/>
            </a:pPr>
            <a:r>
              <a:rPr lang="en-US" sz="3600" i="1" dirty="0" smtClean="0"/>
              <a:t>   May God, Creator bless us and keep us,</a:t>
            </a:r>
          </a:p>
          <a:p>
            <a:pPr>
              <a:lnSpc>
                <a:spcPts val="6000"/>
              </a:lnSpc>
              <a:spcBef>
                <a:spcPct val="0"/>
              </a:spcBef>
              <a:buFont typeface="Arial" charset="0"/>
              <a:buNone/>
            </a:pPr>
            <a:r>
              <a:rPr lang="en-US" sz="3600" i="1" dirty="0" smtClean="0"/>
              <a:t>   may Christ be ever light for our lives,</a:t>
            </a:r>
          </a:p>
          <a:p>
            <a:pPr>
              <a:lnSpc>
                <a:spcPts val="6000"/>
              </a:lnSpc>
              <a:spcBef>
                <a:spcPct val="0"/>
              </a:spcBef>
              <a:buFont typeface="Arial" charset="0"/>
              <a:buNone/>
            </a:pPr>
            <a:r>
              <a:rPr lang="en-US" sz="3600" i="1" dirty="0"/>
              <a:t> </a:t>
            </a:r>
            <a:r>
              <a:rPr lang="en-US" sz="3600" i="1" dirty="0" smtClean="0"/>
              <a:t>  may the Spirit of Love be our guide and path,</a:t>
            </a:r>
          </a:p>
          <a:p>
            <a:pPr>
              <a:lnSpc>
                <a:spcPts val="6000"/>
              </a:lnSpc>
              <a:spcBef>
                <a:spcPct val="0"/>
              </a:spcBef>
              <a:buFont typeface="Arial" charset="0"/>
              <a:buNone/>
            </a:pPr>
            <a:r>
              <a:rPr lang="en-US" sz="3600" i="1" dirty="0" smtClean="0"/>
              <a:t>   for all of our days.</a:t>
            </a:r>
          </a:p>
          <a:p>
            <a:pPr>
              <a:spcBef>
                <a:spcPct val="0"/>
              </a:spcBef>
              <a:buFont typeface="Arial" charset="0"/>
              <a:buNone/>
            </a:pPr>
            <a:endParaRPr lang="en-US" sz="1000" i="1" dirty="0"/>
          </a:p>
          <a:p>
            <a:pPr>
              <a:spcBef>
                <a:spcPct val="0"/>
              </a:spcBef>
              <a:buFont typeface="Arial" charset="0"/>
              <a:buNone/>
            </a:pPr>
            <a:r>
              <a:rPr lang="en-US" sz="3600" i="1" dirty="0" smtClean="0"/>
              <a:t>   Amen.</a:t>
            </a:r>
            <a:endParaRPr lang="en-US" sz="3600" i="1" dirty="0"/>
          </a:p>
        </p:txBody>
      </p:sp>
    </p:spTree>
    <p:extLst>
      <p:ext uri="{BB962C8B-B14F-4D97-AF65-F5344CB8AC3E}">
        <p14:creationId xmlns:p14="http://schemas.microsoft.com/office/powerpoint/2010/main" val="352058260"/>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1"/>
          <p:cNvSpPr>
            <a:spLocks noGrp="1"/>
          </p:cNvSpPr>
          <p:nvPr>
            <p:ph type="ctrTitle"/>
          </p:nvPr>
        </p:nvSpPr>
        <p:spPr>
          <a:xfrm>
            <a:off x="685800" y="5387975"/>
            <a:ext cx="7772400" cy="1470025"/>
          </a:xfrm>
        </p:spPr>
        <p:txBody>
          <a:bodyPr>
            <a:normAutofit/>
          </a:bodyPr>
          <a:lstStyle/>
          <a:p>
            <a:pPr eaLnBrk="1" hangingPunct="1"/>
            <a:r>
              <a:rPr lang="en-US" sz="4000" dirty="0" smtClean="0">
                <a:latin typeface="Lucida Calligraphy" pitchFamily="66" charset="0"/>
              </a:rPr>
              <a:t>Holden Evening Prayer</a:t>
            </a:r>
            <a:br>
              <a:rPr lang="en-US" sz="4000" dirty="0" smtClean="0">
                <a:latin typeface="Lucida Calligraphy" pitchFamily="66" charset="0"/>
              </a:rPr>
            </a:br>
            <a:r>
              <a:rPr lang="en-US" sz="4000" dirty="0" smtClean="0">
                <a:latin typeface="Lucida Calligraphy" pitchFamily="66" charset="0"/>
              </a:rPr>
              <a:t>(Plus)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44600"/>
            <a:ext cx="9144000" cy="3556000"/>
          </a:xfrm>
          <a:prstGeom prst="rect">
            <a:avLst/>
          </a:prstGeom>
        </p:spPr>
      </p:pic>
    </p:spTree>
    <p:extLst>
      <p:ext uri="{BB962C8B-B14F-4D97-AF65-F5344CB8AC3E}">
        <p14:creationId xmlns:p14="http://schemas.microsoft.com/office/powerpoint/2010/main" val="2100501890"/>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Astronomy photos\hs-2009-31-a-xlarge_web.jpg"/>
          <p:cNvPicPr>
            <a:picLocks noChangeAspect="1" noChangeArrowheads="1"/>
          </p:cNvPicPr>
          <p:nvPr/>
        </p:nvPicPr>
        <p:blipFill>
          <a:blip r:embed="rId3" cstate="print">
            <a:lum contrast="10000"/>
          </a:blip>
          <a:srcRect t="4444" b="9289"/>
          <a:stretch>
            <a:fillRect/>
          </a:stretch>
        </p:blipFill>
        <p:spPr bwMode="auto">
          <a:xfrm>
            <a:off x="0" y="0"/>
            <a:ext cx="9144000" cy="6858000"/>
          </a:xfrm>
          <a:prstGeom prst="rect">
            <a:avLst/>
          </a:prstGeom>
          <a:noFill/>
          <a:ln w="9525">
            <a:noFill/>
            <a:miter lim="800000"/>
            <a:headEnd/>
            <a:tailEnd/>
          </a:ln>
        </p:spPr>
      </p:pic>
      <p:sp>
        <p:nvSpPr>
          <p:cNvPr id="4" name="Rectangle 3"/>
          <p:cNvSpPr/>
          <p:nvPr/>
        </p:nvSpPr>
        <p:spPr>
          <a:xfrm>
            <a:off x="1192520" y="5791200"/>
            <a:ext cx="6960880" cy="954107"/>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eaLnBrk="1" hangingPunct="1">
              <a:buFont typeface="Arial" charset="0"/>
              <a:buNone/>
            </a:pPr>
            <a:r>
              <a:rPr lang="en-US" sz="2800" b="1" spc="150" dirty="0" smtClean="0">
                <a:ln w="11430"/>
                <a:solidFill>
                  <a:srgbClr val="CCFFFF"/>
                </a:solidFill>
                <a:effectLst>
                  <a:outerShdw blurRad="25400" algn="tl" rotWithShape="0">
                    <a:srgbClr val="000000">
                      <a:alpha val="43000"/>
                    </a:srgbClr>
                  </a:outerShdw>
                </a:effectLst>
              </a:rPr>
              <a:t>Photograph selection</a:t>
            </a:r>
            <a:r>
              <a:rPr lang="en-US" sz="2800" b="1" spc="150" dirty="0">
                <a:ln w="11430"/>
                <a:solidFill>
                  <a:srgbClr val="CCFFFF"/>
                </a:solidFill>
                <a:effectLst>
                  <a:outerShdw blurRad="25400" algn="tl" rotWithShape="0">
                    <a:srgbClr val="000000">
                      <a:alpha val="43000"/>
                    </a:srgbClr>
                  </a:outerShdw>
                </a:effectLst>
              </a:rPr>
              <a:t> </a:t>
            </a:r>
            <a:r>
              <a:rPr lang="en-US" sz="2800" b="1" spc="150" dirty="0" smtClean="0">
                <a:ln w="11430"/>
                <a:solidFill>
                  <a:srgbClr val="CCFFFF"/>
                </a:solidFill>
                <a:effectLst>
                  <a:outerShdw blurRad="25400" algn="tl" rotWithShape="0">
                    <a:srgbClr val="000000">
                      <a:alpha val="43000"/>
                    </a:srgbClr>
                  </a:outerShdw>
                </a:effectLst>
              </a:rPr>
              <a:t>compliments of</a:t>
            </a:r>
          </a:p>
          <a:p>
            <a:pPr algn="ctr" eaLnBrk="1" hangingPunct="1">
              <a:buFont typeface="Arial" charset="0"/>
              <a:buNone/>
            </a:pPr>
            <a:r>
              <a:rPr lang="en-US" sz="2800" b="1" spc="150" dirty="0" smtClean="0">
                <a:ln w="11430"/>
                <a:solidFill>
                  <a:srgbClr val="CCFFFF"/>
                </a:solidFill>
                <a:effectLst>
                  <a:outerShdw blurRad="25400" algn="tl" rotWithShape="0">
                    <a:srgbClr val="000000">
                      <a:alpha val="43000"/>
                    </a:srgbClr>
                  </a:outerShdw>
                </a:effectLst>
              </a:rPr>
              <a:t>James Flaten, MN Space Grant, U of MN</a:t>
            </a:r>
          </a:p>
        </p:txBody>
      </p:sp>
    </p:spTree>
    <p:extLst>
      <p:ext uri="{BB962C8B-B14F-4D97-AF65-F5344CB8AC3E}">
        <p14:creationId xmlns:p14="http://schemas.microsoft.com/office/powerpoint/2010/main" val="54206115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9143" t="48447" r="27313" b="16599"/>
          <a:stretch/>
        </p:blipFill>
        <p:spPr>
          <a:xfrm>
            <a:off x="304800" y="354278"/>
            <a:ext cx="8493384" cy="4903522"/>
          </a:xfrm>
          <a:prstGeom prst="rect">
            <a:avLst/>
          </a:prstGeom>
        </p:spPr>
      </p:pic>
      <p:cxnSp>
        <p:nvCxnSpPr>
          <p:cNvPr id="5" name="Straight Arrow Connector 4"/>
          <p:cNvCxnSpPr/>
          <p:nvPr/>
        </p:nvCxnSpPr>
        <p:spPr>
          <a:xfrm flipH="1" flipV="1">
            <a:off x="4953001" y="3840480"/>
            <a:ext cx="1066799" cy="685800"/>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096000" y="4191000"/>
            <a:ext cx="1363450" cy="923330"/>
          </a:xfrm>
          <a:prstGeom prst="rect">
            <a:avLst/>
          </a:prstGeom>
          <a:noFill/>
        </p:spPr>
        <p:txBody>
          <a:bodyPr wrap="none" rtlCol="0">
            <a:spAutoFit/>
          </a:bodyPr>
          <a:lstStyle/>
          <a:p>
            <a:r>
              <a:rPr lang="en-US" dirty="0" smtClean="0">
                <a:solidFill>
                  <a:srgbClr val="FFFF00"/>
                </a:solidFill>
              </a:rPr>
              <a:t>The Earth,</a:t>
            </a:r>
          </a:p>
          <a:p>
            <a:r>
              <a:rPr lang="en-US" dirty="0" smtClean="0">
                <a:solidFill>
                  <a:srgbClr val="FFFF00"/>
                </a:solidFill>
              </a:rPr>
              <a:t>as viewed</a:t>
            </a:r>
          </a:p>
          <a:p>
            <a:r>
              <a:rPr lang="en-US" dirty="0" smtClean="0">
                <a:solidFill>
                  <a:srgbClr val="FFFF00"/>
                </a:solidFill>
              </a:rPr>
              <a:t>from Saturn.</a:t>
            </a:r>
            <a:endParaRPr lang="en-US" dirty="0">
              <a:solidFill>
                <a:srgbClr val="FFFF00"/>
              </a:solidFill>
            </a:endParaRPr>
          </a:p>
        </p:txBody>
      </p:sp>
    </p:spTree>
    <p:extLst>
      <p:ext uri="{BB962C8B-B14F-4D97-AF65-F5344CB8AC3E}">
        <p14:creationId xmlns:p14="http://schemas.microsoft.com/office/powerpoint/2010/main" val="232242735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0" y="1676400"/>
            <a:ext cx="9144000" cy="3429000"/>
          </a:xfrm>
        </p:spPr>
        <p:txBody>
          <a:bodyPr>
            <a:noAutofit/>
          </a:bodyPr>
          <a:lstStyle/>
          <a:p>
            <a:pPr algn="ctr" eaLnBrk="1" hangingPunct="1">
              <a:lnSpc>
                <a:spcPct val="170000"/>
              </a:lnSpc>
              <a:buFont typeface="Arial" charset="0"/>
              <a:buNone/>
            </a:pPr>
            <a:r>
              <a:rPr lang="en-US" sz="4000" dirty="0" smtClean="0"/>
              <a:t>The beauty</a:t>
            </a:r>
            <a:r>
              <a:rPr lang="en-US" sz="4000" dirty="0"/>
              <a:t> </a:t>
            </a:r>
            <a:r>
              <a:rPr lang="en-US" sz="4000" dirty="0" smtClean="0"/>
              <a:t>of the firmament</a:t>
            </a:r>
          </a:p>
          <a:p>
            <a:pPr algn="ctr" eaLnBrk="1" hangingPunct="1">
              <a:lnSpc>
                <a:spcPct val="170000"/>
              </a:lnSpc>
              <a:buFont typeface="Arial" charset="0"/>
              <a:buNone/>
            </a:pPr>
            <a:r>
              <a:rPr lang="en-US" sz="4000" dirty="0" smtClean="0"/>
              <a:t>exceeds even that</a:t>
            </a:r>
          </a:p>
          <a:p>
            <a:pPr algn="ctr" eaLnBrk="1" hangingPunct="1">
              <a:lnSpc>
                <a:spcPct val="170000"/>
              </a:lnSpc>
              <a:buFont typeface="Arial" charset="0"/>
              <a:buNone/>
            </a:pPr>
            <a:r>
              <a:rPr lang="en-US" sz="4000" dirty="0" smtClean="0"/>
              <a:t>envisioned by the psalmist…</a:t>
            </a:r>
          </a:p>
        </p:txBody>
      </p:sp>
    </p:spTree>
    <p:extLst>
      <p:ext uri="{BB962C8B-B14F-4D97-AF65-F5344CB8AC3E}">
        <p14:creationId xmlns:p14="http://schemas.microsoft.com/office/powerpoint/2010/main" val="152716710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1"/>
          <p:cNvSpPr>
            <a:spLocks noGrp="1"/>
          </p:cNvSpPr>
          <p:nvPr>
            <p:ph type="ctrTitle"/>
          </p:nvPr>
        </p:nvSpPr>
        <p:spPr>
          <a:xfrm>
            <a:off x="685800" y="5387975"/>
            <a:ext cx="7772400" cy="1470025"/>
          </a:xfrm>
        </p:spPr>
        <p:txBody>
          <a:bodyPr>
            <a:normAutofit/>
          </a:bodyPr>
          <a:lstStyle/>
          <a:p>
            <a:pPr eaLnBrk="1" hangingPunct="1"/>
            <a:r>
              <a:rPr lang="en-US" sz="4000" dirty="0" smtClean="0">
                <a:latin typeface="Lucida Calligraphy" pitchFamily="66" charset="0"/>
              </a:rPr>
              <a:t>Holden Evening Prayer</a:t>
            </a:r>
            <a:br>
              <a:rPr lang="en-US" sz="4000" dirty="0" smtClean="0">
                <a:latin typeface="Lucida Calligraphy" pitchFamily="66" charset="0"/>
              </a:rPr>
            </a:br>
            <a:r>
              <a:rPr lang="en-US" sz="4000" dirty="0" smtClean="0">
                <a:latin typeface="Lucida Calligraphy" pitchFamily="66" charset="0"/>
              </a:rPr>
              <a:t>(Plus)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44600"/>
            <a:ext cx="9144000" cy="3556000"/>
          </a:xfrm>
          <a:prstGeom prst="rect">
            <a:avLst/>
          </a:prstGeom>
        </p:spPr>
      </p:pic>
    </p:spTree>
    <p:extLst>
      <p:ext uri="{BB962C8B-B14F-4D97-AF65-F5344CB8AC3E}">
        <p14:creationId xmlns:p14="http://schemas.microsoft.com/office/powerpoint/2010/main" val="315036776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stronomy photos\mcnaught.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Lst>
          </a:blip>
          <a:srcRect l="5867" t="9944"/>
          <a:stretch/>
        </p:blipFill>
        <p:spPr bwMode="auto">
          <a:xfrm>
            <a:off x="0" y="681924"/>
            <a:ext cx="9144000" cy="6176075"/>
          </a:xfrm>
          <a:prstGeom prst="rect">
            <a:avLst/>
          </a:prstGeom>
          <a:noFill/>
          <a:ln w="9525">
            <a:noFill/>
            <a:miter lim="800000"/>
            <a:headEnd/>
            <a:tailEnd/>
          </a:ln>
        </p:spPr>
      </p:pic>
      <p:sp>
        <p:nvSpPr>
          <p:cNvPr id="5" name="Content Placeholder 2"/>
          <p:cNvSpPr txBox="1">
            <a:spLocks/>
          </p:cNvSpPr>
          <p:nvPr/>
        </p:nvSpPr>
        <p:spPr>
          <a:xfrm>
            <a:off x="0" y="0"/>
            <a:ext cx="9144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buFont typeface="Arial" pitchFamily="34" charset="0"/>
              <a:buNone/>
            </a:pPr>
            <a:r>
              <a:rPr lang="en-US" sz="3500" dirty="0" smtClean="0"/>
              <a:t>Opening Hymn</a:t>
            </a:r>
          </a:p>
          <a:p>
            <a:pPr algn="ctr">
              <a:spcBef>
                <a:spcPct val="0"/>
              </a:spcBef>
              <a:buFont typeface="Arial" charset="0"/>
              <a:buNone/>
            </a:pPr>
            <a:endParaRPr lang="en-US" sz="1300" dirty="0"/>
          </a:p>
          <a:p>
            <a:pPr algn="ctr">
              <a:spcBef>
                <a:spcPct val="0"/>
              </a:spcBef>
              <a:buFont typeface="Arial" charset="0"/>
              <a:buNone/>
            </a:pPr>
            <a:endParaRPr lang="en-US" sz="1300" dirty="0" smtClean="0"/>
          </a:p>
          <a:p>
            <a:pPr>
              <a:lnSpc>
                <a:spcPts val="6000"/>
              </a:lnSpc>
              <a:spcBef>
                <a:spcPct val="0"/>
              </a:spcBef>
              <a:buNone/>
            </a:pPr>
            <a:r>
              <a:rPr lang="en-US" i="1" dirty="0" smtClean="0"/>
              <a:t>			O come, O come, Emmanuel,</a:t>
            </a:r>
          </a:p>
          <a:p>
            <a:pPr>
              <a:lnSpc>
                <a:spcPts val="6000"/>
              </a:lnSpc>
              <a:spcBef>
                <a:spcPct val="0"/>
              </a:spcBef>
              <a:buFont typeface="Arial" charset="0"/>
              <a:buNone/>
            </a:pPr>
            <a:r>
              <a:rPr lang="en-US" i="1" dirty="0" smtClean="0"/>
              <a:t>			</a:t>
            </a:r>
            <a:r>
              <a:rPr lang="en-US" i="1" dirty="0"/>
              <a:t> </a:t>
            </a:r>
            <a:r>
              <a:rPr lang="en-US" i="1" dirty="0" smtClean="0"/>
              <a:t>       and ransom captive Israel,</a:t>
            </a:r>
          </a:p>
          <a:p>
            <a:pPr>
              <a:lnSpc>
                <a:spcPts val="6000"/>
              </a:lnSpc>
              <a:spcBef>
                <a:spcPct val="0"/>
              </a:spcBef>
              <a:buFont typeface="Arial" charset="0"/>
              <a:buNone/>
            </a:pPr>
            <a:r>
              <a:rPr lang="en-US" i="1" dirty="0" smtClean="0"/>
              <a:t>		</a:t>
            </a:r>
            <a:r>
              <a:rPr lang="en-US" i="1" dirty="0"/>
              <a:t>	</a:t>
            </a:r>
            <a:r>
              <a:rPr lang="en-US" i="1" dirty="0" smtClean="0"/>
              <a:t>that mourns in lonely exile here</a:t>
            </a:r>
          </a:p>
          <a:p>
            <a:pPr>
              <a:lnSpc>
                <a:spcPts val="6000"/>
              </a:lnSpc>
              <a:spcBef>
                <a:spcPct val="0"/>
              </a:spcBef>
              <a:buFont typeface="Arial" charset="0"/>
              <a:buNone/>
            </a:pPr>
            <a:r>
              <a:rPr lang="en-US" i="1" dirty="0" smtClean="0"/>
              <a:t>			</a:t>
            </a:r>
            <a:r>
              <a:rPr lang="en-US" i="1" dirty="0"/>
              <a:t> </a:t>
            </a:r>
            <a:r>
              <a:rPr lang="en-US" i="1" dirty="0" smtClean="0"/>
              <a:t>       until the Son of God appear.</a:t>
            </a:r>
          </a:p>
          <a:p>
            <a:pPr>
              <a:lnSpc>
                <a:spcPct val="110000"/>
              </a:lnSpc>
              <a:spcBef>
                <a:spcPct val="0"/>
              </a:spcBef>
              <a:buFont typeface="Arial" charset="0"/>
              <a:buNone/>
            </a:pPr>
            <a:endParaRPr lang="en-US" sz="1600" dirty="0" smtClean="0"/>
          </a:p>
          <a:p>
            <a:pPr>
              <a:lnSpc>
                <a:spcPct val="110000"/>
              </a:lnSpc>
              <a:spcBef>
                <a:spcPct val="0"/>
              </a:spcBef>
              <a:buFont typeface="Arial" charset="0"/>
              <a:buNone/>
            </a:pPr>
            <a:endParaRPr lang="en-US" sz="1600" b="1" u="sng" dirty="0" smtClean="0"/>
          </a:p>
          <a:p>
            <a:pPr>
              <a:lnSpc>
                <a:spcPts val="6000"/>
              </a:lnSpc>
              <a:spcBef>
                <a:spcPct val="0"/>
              </a:spcBef>
              <a:buFont typeface="Arial" charset="0"/>
              <a:buNone/>
            </a:pPr>
            <a:r>
              <a:rPr lang="en-US" i="1" dirty="0" smtClean="0"/>
              <a:t>			Rejoice!  Rejoice!  Emmanuel</a:t>
            </a:r>
          </a:p>
          <a:p>
            <a:pPr>
              <a:lnSpc>
                <a:spcPts val="6000"/>
              </a:lnSpc>
              <a:spcBef>
                <a:spcPct val="0"/>
              </a:spcBef>
              <a:buFont typeface="Arial" charset="0"/>
              <a:buNone/>
            </a:pPr>
            <a:r>
              <a:rPr lang="en-US" i="1" dirty="0" smtClean="0"/>
              <a:t>			</a:t>
            </a:r>
            <a:r>
              <a:rPr lang="en-US" i="1" dirty="0"/>
              <a:t>	</a:t>
            </a:r>
            <a:r>
              <a:rPr lang="en-US" i="1" dirty="0" smtClean="0"/>
              <a:t>shall come to you, O Israel.</a:t>
            </a:r>
            <a:endParaRPr lang="en-US" i="1" dirty="0"/>
          </a:p>
        </p:txBody>
      </p:sp>
    </p:spTree>
    <p:extLst>
      <p:ext uri="{BB962C8B-B14F-4D97-AF65-F5344CB8AC3E}">
        <p14:creationId xmlns:p14="http://schemas.microsoft.com/office/powerpoint/2010/main" val="2781099484"/>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1742</TotalTime>
  <Words>1664</Words>
  <Application>Microsoft Office PowerPoint</Application>
  <PresentationFormat>On-screen Show (4:3)</PresentationFormat>
  <Paragraphs>540</Paragraphs>
  <Slides>56</Slides>
  <Notes>49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Arial</vt:lpstr>
      <vt:lpstr>Calibri</vt:lpstr>
      <vt:lpstr>Lucida Calligraphy</vt:lpstr>
      <vt:lpstr>Office Theme</vt:lpstr>
      <vt:lpstr>Holden Evening Prayer (Plus)</vt:lpstr>
      <vt:lpstr>PowerPoint Presentation</vt:lpstr>
      <vt:lpstr>PowerPoint Presentation</vt:lpstr>
      <vt:lpstr>PowerPoint Presentation</vt:lpstr>
      <vt:lpstr>PowerPoint Presentation</vt:lpstr>
      <vt:lpstr>PowerPoint Presentation</vt:lpstr>
      <vt:lpstr>PowerPoint Presentation</vt:lpstr>
      <vt:lpstr>Holden Evening Prayer (Plus)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Holden Evening Prayer (Plus)</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Flaten</dc:creator>
  <cp:lastModifiedBy>James A Flaten</cp:lastModifiedBy>
  <cp:revision>171</cp:revision>
  <dcterms:created xsi:type="dcterms:W3CDTF">2012-10-17T00:51:25Z</dcterms:created>
  <dcterms:modified xsi:type="dcterms:W3CDTF">2017-02-28T01:54:08Z</dcterms:modified>
</cp:coreProperties>
</file>