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6"/>
  </p:handoutMasterIdLst>
  <p:sldIdLst>
    <p:sldId id="262" r:id="rId2"/>
    <p:sldId id="267" r:id="rId3"/>
    <p:sldId id="268" r:id="rId4"/>
    <p:sldId id="269" r:id="rId5"/>
    <p:sldId id="270" r:id="rId6"/>
    <p:sldId id="309"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308" r:id="rId21"/>
    <p:sldId id="299" r:id="rId22"/>
    <p:sldId id="297" r:id="rId23"/>
    <p:sldId id="298" r:id="rId24"/>
    <p:sldId id="284" r:id="rId25"/>
    <p:sldId id="285" r:id="rId26"/>
    <p:sldId id="286" r:id="rId27"/>
    <p:sldId id="288" r:id="rId28"/>
    <p:sldId id="305" r:id="rId29"/>
    <p:sldId id="289" r:id="rId30"/>
    <p:sldId id="287" r:id="rId31"/>
    <p:sldId id="290" r:id="rId32"/>
    <p:sldId id="291" r:id="rId33"/>
    <p:sldId id="292" r:id="rId34"/>
    <p:sldId id="293" r:id="rId35"/>
    <p:sldId id="294" r:id="rId36"/>
    <p:sldId id="295" r:id="rId37"/>
    <p:sldId id="296" r:id="rId38"/>
    <p:sldId id="300" r:id="rId39"/>
    <p:sldId id="301" r:id="rId40"/>
    <p:sldId id="310" r:id="rId41"/>
    <p:sldId id="303" r:id="rId42"/>
    <p:sldId id="304" r:id="rId43"/>
    <p:sldId id="306" r:id="rId44"/>
    <p:sldId id="307" r:id="rId45"/>
  </p:sldIdLst>
  <p:sldSz cx="9144000" cy="6858000" type="screen4x3"/>
  <p:notesSz cx="6985000" cy="9283700"/>
  <p:custDataLst>
    <p:tags r:id="rId4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0" d="100"/>
          <a:sy n="60" d="100"/>
        </p:scale>
        <p:origin x="-1998" y="-12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ate\AppData\Local\Temp\EstimatingAscentDescentofGL45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t>GL45A: Estimated</a:t>
            </a:r>
            <a:r>
              <a:rPr lang="en-US" baseline="0" dirty="0"/>
              <a:t> </a:t>
            </a:r>
            <a:r>
              <a:rPr lang="en-US" baseline="0" dirty="0" smtClean="0"/>
              <a:t>Altitude vs. </a:t>
            </a:r>
            <a:r>
              <a:rPr lang="en-US" baseline="0" dirty="0"/>
              <a:t>Time</a:t>
            </a:r>
            <a:endParaRPr lang="en-US" dirty="0"/>
          </a:p>
        </c:rich>
      </c:tx>
    </c:title>
    <c:plotArea>
      <c:layout/>
      <c:scatterChart>
        <c:scatterStyle val="lineMarker"/>
        <c:ser>
          <c:idx val="0"/>
          <c:order val="0"/>
          <c:spPr>
            <a:ln w="28575">
              <a:noFill/>
            </a:ln>
          </c:spPr>
          <c:xVal>
            <c:numRef>
              <c:f>'C:\GL45 Freshman and BC Oct 29 2011\Stratostar files\[GL45AB altitude estimations.xls]GL45ABsorted'!$AO$1484:$AO$1572</c:f>
              <c:numCache>
                <c:formatCode>General</c:formatCode>
                <c:ptCount val="8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numCache>
            </c:numRef>
          </c:xVal>
          <c:yVal>
            <c:numRef>
              <c:f>'C:\GL45 Freshman and BC Oct 29 2011\Stratostar files\[GL45AB altitude estimations.xls]GL45ABsorted'!$AP$1484:$AP$1572</c:f>
              <c:numCache>
                <c:formatCode>General</c:formatCode>
                <c:ptCount val="89"/>
                <c:pt idx="0">
                  <c:v>884</c:v>
                </c:pt>
                <c:pt idx="1">
                  <c:v>2447</c:v>
                </c:pt>
                <c:pt idx="2">
                  <c:v>4010</c:v>
                </c:pt>
                <c:pt idx="3">
                  <c:v>5573</c:v>
                </c:pt>
                <c:pt idx="4">
                  <c:v>7136</c:v>
                </c:pt>
                <c:pt idx="5">
                  <c:v>8699</c:v>
                </c:pt>
                <c:pt idx="6">
                  <c:v>10262</c:v>
                </c:pt>
                <c:pt idx="7">
                  <c:v>11825</c:v>
                </c:pt>
                <c:pt idx="8">
                  <c:v>13388</c:v>
                </c:pt>
                <c:pt idx="9">
                  <c:v>14951</c:v>
                </c:pt>
                <c:pt idx="10">
                  <c:v>16514</c:v>
                </c:pt>
                <c:pt idx="11">
                  <c:v>18077</c:v>
                </c:pt>
                <c:pt idx="12">
                  <c:v>19640</c:v>
                </c:pt>
                <c:pt idx="13">
                  <c:v>21203</c:v>
                </c:pt>
                <c:pt idx="14">
                  <c:v>22766</c:v>
                </c:pt>
                <c:pt idx="15">
                  <c:v>24329</c:v>
                </c:pt>
                <c:pt idx="16">
                  <c:v>25892</c:v>
                </c:pt>
                <c:pt idx="17">
                  <c:v>27455</c:v>
                </c:pt>
                <c:pt idx="18">
                  <c:v>29018</c:v>
                </c:pt>
                <c:pt idx="19">
                  <c:v>30581</c:v>
                </c:pt>
                <c:pt idx="20">
                  <c:v>32144</c:v>
                </c:pt>
                <c:pt idx="21">
                  <c:v>33707</c:v>
                </c:pt>
                <c:pt idx="22">
                  <c:v>35270</c:v>
                </c:pt>
                <c:pt idx="23">
                  <c:v>36833</c:v>
                </c:pt>
                <c:pt idx="24">
                  <c:v>38396</c:v>
                </c:pt>
                <c:pt idx="25">
                  <c:v>39959</c:v>
                </c:pt>
                <c:pt idx="26">
                  <c:v>41522</c:v>
                </c:pt>
                <c:pt idx="27">
                  <c:v>43085</c:v>
                </c:pt>
                <c:pt idx="28">
                  <c:v>44648</c:v>
                </c:pt>
                <c:pt idx="29">
                  <c:v>46211</c:v>
                </c:pt>
                <c:pt idx="30">
                  <c:v>47774</c:v>
                </c:pt>
                <c:pt idx="31">
                  <c:v>49337</c:v>
                </c:pt>
                <c:pt idx="32">
                  <c:v>50900</c:v>
                </c:pt>
                <c:pt idx="33">
                  <c:v>52463</c:v>
                </c:pt>
                <c:pt idx="34">
                  <c:v>54026</c:v>
                </c:pt>
                <c:pt idx="35">
                  <c:v>55589</c:v>
                </c:pt>
                <c:pt idx="36">
                  <c:v>57152</c:v>
                </c:pt>
                <c:pt idx="37">
                  <c:v>58715</c:v>
                </c:pt>
                <c:pt idx="38">
                  <c:v>60278</c:v>
                </c:pt>
                <c:pt idx="39">
                  <c:v>61841</c:v>
                </c:pt>
                <c:pt idx="40">
                  <c:v>63404</c:v>
                </c:pt>
                <c:pt idx="41">
                  <c:v>64967</c:v>
                </c:pt>
                <c:pt idx="42">
                  <c:v>66530</c:v>
                </c:pt>
                <c:pt idx="43">
                  <c:v>68093</c:v>
                </c:pt>
                <c:pt idx="44">
                  <c:v>69656</c:v>
                </c:pt>
                <c:pt idx="45">
                  <c:v>71219</c:v>
                </c:pt>
                <c:pt idx="46">
                  <c:v>72782</c:v>
                </c:pt>
                <c:pt idx="47">
                  <c:v>74345</c:v>
                </c:pt>
                <c:pt idx="48">
                  <c:v>75908</c:v>
                </c:pt>
                <c:pt idx="49">
                  <c:v>77471</c:v>
                </c:pt>
                <c:pt idx="50">
                  <c:v>79034</c:v>
                </c:pt>
                <c:pt idx="51">
                  <c:v>80597</c:v>
                </c:pt>
                <c:pt idx="52">
                  <c:v>82160</c:v>
                </c:pt>
                <c:pt idx="53">
                  <c:v>83723</c:v>
                </c:pt>
                <c:pt idx="54">
                  <c:v>85286</c:v>
                </c:pt>
                <c:pt idx="55">
                  <c:v>86849</c:v>
                </c:pt>
                <c:pt idx="56">
                  <c:v>88412</c:v>
                </c:pt>
                <c:pt idx="57">
                  <c:v>89975</c:v>
                </c:pt>
                <c:pt idx="58">
                  <c:v>82903.697599999592</c:v>
                </c:pt>
                <c:pt idx="59">
                  <c:v>76577.18409999834</c:v>
                </c:pt>
                <c:pt idx="60">
                  <c:v>70811</c:v>
                </c:pt>
                <c:pt idx="61">
                  <c:v>65550.202099997536</c:v>
                </c:pt>
                <c:pt idx="62">
                  <c:v>60743.041599996395</c:v>
                </c:pt>
                <c:pt idx="63">
                  <c:v>56340.964099995792</c:v>
                </c:pt>
                <c:pt idx="64">
                  <c:v>52298.609599998228</c:v>
                </c:pt>
                <c:pt idx="65">
                  <c:v>48573.812500000007</c:v>
                </c:pt>
                <c:pt idx="66">
                  <c:v>45127.601599998779</c:v>
                </c:pt>
                <c:pt idx="67">
                  <c:v>41924.200099997222</c:v>
                </c:pt>
                <c:pt idx="68">
                  <c:v>38931.025599997491</c:v>
                </c:pt>
                <c:pt idx="69">
                  <c:v>36118.690099997446</c:v>
                </c:pt>
                <c:pt idx="70">
                  <c:v>33461</c:v>
                </c:pt>
                <c:pt idx="71">
                  <c:v>30934.95609999821</c:v>
                </c:pt>
                <c:pt idx="72">
                  <c:v>28520.75359999761</c:v>
                </c:pt>
                <c:pt idx="73">
                  <c:v>26201.782099997625</c:v>
                </c:pt>
                <c:pt idx="74">
                  <c:v>23964.625599997114</c:v>
                </c:pt>
                <c:pt idx="75">
                  <c:v>21799.062499996275</c:v>
                </c:pt>
                <c:pt idx="76">
                  <c:v>19698.065599996597</c:v>
                </c:pt>
                <c:pt idx="77">
                  <c:v>17657.80209999904</c:v>
                </c:pt>
                <c:pt idx="78">
                  <c:v>15677.633599996569</c:v>
                </c:pt>
                <c:pt idx="79">
                  <c:v>13760.116099998353</c:v>
                </c:pt>
                <c:pt idx="80">
                  <c:v>11910.999999996273</c:v>
                </c:pt>
                <c:pt idx="81">
                  <c:v>10139.230099998415</c:v>
                </c:pt>
                <c:pt idx="82">
                  <c:v>8456.9455999955517</c:v>
                </c:pt>
                <c:pt idx="83">
                  <c:v>6879.4800999984136</c:v>
                </c:pt>
                <c:pt idx="84">
                  <c:v>5425.3615999966869</c:v>
                </c:pt>
                <c:pt idx="85">
                  <c:v>4116.3125000000009</c:v>
                </c:pt>
                <c:pt idx="86">
                  <c:v>2977.2495999969537</c:v>
                </c:pt>
                <c:pt idx="87">
                  <c:v>2036.2840999960899</c:v>
                </c:pt>
                <c:pt idx="88">
                  <c:v>1324.7215999923649</c:v>
                </c:pt>
              </c:numCache>
            </c:numRef>
          </c:yVal>
        </c:ser>
        <c:dLbls/>
        <c:axId val="38333824"/>
        <c:axId val="38348288"/>
      </c:scatterChart>
      <c:valAx>
        <c:axId val="38333824"/>
        <c:scaling>
          <c:orientation val="minMax"/>
        </c:scaling>
        <c:axPos val="b"/>
        <c:title>
          <c:tx>
            <c:rich>
              <a:bodyPr/>
              <a:lstStyle/>
              <a:p>
                <a:pPr>
                  <a:defRPr/>
                </a:pPr>
                <a:r>
                  <a:rPr lang="en-US" dirty="0"/>
                  <a:t>Time</a:t>
                </a:r>
                <a:r>
                  <a:rPr lang="en-US" baseline="0" dirty="0"/>
                  <a:t> (min)</a:t>
                </a:r>
                <a:endParaRPr lang="en-US" dirty="0"/>
              </a:p>
            </c:rich>
          </c:tx>
        </c:title>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38348288"/>
        <c:crosses val="autoZero"/>
        <c:crossBetween val="midCat"/>
      </c:valAx>
      <c:valAx>
        <c:axId val="38348288"/>
        <c:scaling>
          <c:orientation val="minMax"/>
        </c:scaling>
        <c:axPos val="l"/>
        <c:majorGridlines/>
        <c:title>
          <c:tx>
            <c:rich>
              <a:bodyPr/>
              <a:lstStyle/>
              <a:p>
                <a:pPr>
                  <a:defRPr/>
                </a:pPr>
                <a:r>
                  <a:rPr lang="en-US" dirty="0"/>
                  <a:t>Altitude</a:t>
                </a:r>
                <a:r>
                  <a:rPr lang="en-US" baseline="0" dirty="0"/>
                  <a:t> (ft)</a:t>
                </a:r>
                <a:endParaRPr lang="en-US" dirty="0"/>
              </a:p>
            </c:rich>
          </c:tx>
        </c:title>
        <c:numFmt formatCode="General" sourceLinked="1"/>
        <c:majorTickMark val="none"/>
        <c:tickLblPos val="nextTo"/>
        <c:crossAx val="38333824"/>
        <c:crosses val="autoZero"/>
        <c:crossBetween val="midCat"/>
      </c:valAx>
    </c:plotArea>
    <c:legend>
      <c:legendPos val="r"/>
    </c:legend>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5775" cy="463550"/>
          </a:xfrm>
          <a:prstGeom prst="rect">
            <a:avLst/>
          </a:prstGeom>
        </p:spPr>
        <p:txBody>
          <a:bodyPr vert="horz" lIns="92985" tIns="46493" rIns="92985" bIns="46493" rtlCol="0"/>
          <a:lstStyle>
            <a:lvl1pPr algn="l">
              <a:defRPr sz="1200"/>
            </a:lvl1pPr>
          </a:lstStyle>
          <a:p>
            <a:pPr>
              <a:defRPr/>
            </a:pPr>
            <a:endParaRPr lang="en-US" dirty="0"/>
          </a:p>
        </p:txBody>
      </p:sp>
      <p:sp>
        <p:nvSpPr>
          <p:cNvPr id="3" name="Date Placeholder 2"/>
          <p:cNvSpPr>
            <a:spLocks noGrp="1"/>
          </p:cNvSpPr>
          <p:nvPr>
            <p:ph type="dt" sz="quarter" idx="1"/>
          </p:nvPr>
        </p:nvSpPr>
        <p:spPr>
          <a:xfrm>
            <a:off x="3957638" y="0"/>
            <a:ext cx="3025775" cy="463550"/>
          </a:xfrm>
          <a:prstGeom prst="rect">
            <a:avLst/>
          </a:prstGeom>
        </p:spPr>
        <p:txBody>
          <a:bodyPr vert="horz" lIns="92985" tIns="46493" rIns="92985" bIns="46493" rtlCol="0"/>
          <a:lstStyle>
            <a:lvl1pPr algn="r">
              <a:defRPr sz="1200"/>
            </a:lvl1pPr>
          </a:lstStyle>
          <a:p>
            <a:pPr>
              <a:defRPr/>
            </a:pPr>
            <a:fld id="{387BA460-F02A-4E23-9EE0-6043CA93FC8E}" type="datetimeFigureOut">
              <a:rPr lang="en-US"/>
              <a:pPr>
                <a:defRPr/>
              </a:pPr>
              <a:t>6/20/13</a:t>
            </a:fld>
            <a:endParaRPr lang="en-US" dirty="0"/>
          </a:p>
        </p:txBody>
      </p:sp>
      <p:sp>
        <p:nvSpPr>
          <p:cNvPr id="4" name="Footer Placeholder 3"/>
          <p:cNvSpPr>
            <a:spLocks noGrp="1"/>
          </p:cNvSpPr>
          <p:nvPr>
            <p:ph type="ftr" sz="quarter" idx="2"/>
          </p:nvPr>
        </p:nvSpPr>
        <p:spPr>
          <a:xfrm>
            <a:off x="0" y="8818563"/>
            <a:ext cx="3025775" cy="463550"/>
          </a:xfrm>
          <a:prstGeom prst="rect">
            <a:avLst/>
          </a:prstGeom>
        </p:spPr>
        <p:txBody>
          <a:bodyPr vert="horz" lIns="92985" tIns="46493" rIns="92985" bIns="46493"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57638" y="8818563"/>
            <a:ext cx="3025775" cy="463550"/>
          </a:xfrm>
          <a:prstGeom prst="rect">
            <a:avLst/>
          </a:prstGeom>
        </p:spPr>
        <p:txBody>
          <a:bodyPr vert="horz" lIns="92985" tIns="46493" rIns="92985" bIns="46493" rtlCol="0" anchor="b"/>
          <a:lstStyle>
            <a:lvl1pPr algn="r">
              <a:defRPr sz="1200"/>
            </a:lvl1pPr>
          </a:lstStyle>
          <a:p>
            <a:pPr>
              <a:defRPr/>
            </a:pPr>
            <a:fld id="{77E49464-D722-470F-8146-072A9153748B}" type="slidenum">
              <a:rPr lang="en-US"/>
              <a:pPr>
                <a:defRPr/>
              </a:pPr>
              <a:t>‹#›</a:t>
            </a:fld>
            <a:endParaRPr lang="en-US" dirty="0"/>
          </a:p>
        </p:txBody>
      </p:sp>
    </p:spTree>
    <p:extLst>
      <p:ext uri="{BB962C8B-B14F-4D97-AF65-F5344CB8AC3E}">
        <p14:creationId xmlns:p14="http://schemas.microsoft.com/office/powerpoint/2010/main" xmlns="" val="20141237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77E9E1D-26C7-4FF9-845E-DD24354B463C}" type="datetimeFigureOut">
              <a:rPr lang="en-US"/>
              <a:pPr>
                <a:defRPr/>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DB6C20A-AAFD-4D38-8622-B6FA4FFD0532}" type="slidenum">
              <a:rPr lang="en-US"/>
              <a:pPr>
                <a:defRPr/>
              </a:pPr>
              <a:t>‹#›</a:t>
            </a:fld>
            <a:endParaRPr lang="en-US" dirty="0"/>
          </a:p>
        </p:txBody>
      </p:sp>
    </p:spTree>
    <p:extLst>
      <p:ext uri="{BB962C8B-B14F-4D97-AF65-F5344CB8AC3E}">
        <p14:creationId xmlns:p14="http://schemas.microsoft.com/office/powerpoint/2010/main" xmlns="" val="161738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EBA9C1-4AE1-4C4C-B896-5CB8279B2174}" type="datetimeFigureOut">
              <a:rPr lang="en-US"/>
              <a:pPr>
                <a:defRPr/>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3475199-F630-4D2B-A35E-7F6492778B36}" type="slidenum">
              <a:rPr lang="en-US"/>
              <a:pPr>
                <a:defRPr/>
              </a:pPr>
              <a:t>‹#›</a:t>
            </a:fld>
            <a:endParaRPr lang="en-US" dirty="0"/>
          </a:p>
        </p:txBody>
      </p:sp>
    </p:spTree>
    <p:extLst>
      <p:ext uri="{BB962C8B-B14F-4D97-AF65-F5344CB8AC3E}">
        <p14:creationId xmlns:p14="http://schemas.microsoft.com/office/powerpoint/2010/main" xmlns="" val="146483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809B925-5046-4357-938A-541195AFD420}" type="datetimeFigureOut">
              <a:rPr lang="en-US"/>
              <a:pPr>
                <a:defRPr/>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6EAAE0A-E10E-4ACF-BD4D-0077791018CE}" type="slidenum">
              <a:rPr lang="en-US"/>
              <a:pPr>
                <a:defRPr/>
              </a:pPr>
              <a:t>‹#›</a:t>
            </a:fld>
            <a:endParaRPr lang="en-US" dirty="0"/>
          </a:p>
        </p:txBody>
      </p:sp>
    </p:spTree>
    <p:extLst>
      <p:ext uri="{BB962C8B-B14F-4D97-AF65-F5344CB8AC3E}">
        <p14:creationId xmlns:p14="http://schemas.microsoft.com/office/powerpoint/2010/main" xmlns="" val="159905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E30FD1-35F9-4427-8A0C-911A55661C2A}" type="datetimeFigureOut">
              <a:rPr lang="en-US"/>
              <a:pPr>
                <a:defRPr/>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701FDB6-2A7B-4100-A520-3D52ED8028EB}" type="slidenum">
              <a:rPr lang="en-US"/>
              <a:pPr>
                <a:defRPr/>
              </a:pPr>
              <a:t>‹#›</a:t>
            </a:fld>
            <a:endParaRPr lang="en-US" dirty="0"/>
          </a:p>
        </p:txBody>
      </p:sp>
    </p:spTree>
    <p:extLst>
      <p:ext uri="{BB962C8B-B14F-4D97-AF65-F5344CB8AC3E}">
        <p14:creationId xmlns:p14="http://schemas.microsoft.com/office/powerpoint/2010/main" xmlns="" val="103195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593C4D-21FE-46FA-A7E6-86077C56853B}" type="datetimeFigureOut">
              <a:rPr lang="en-US"/>
              <a:pPr>
                <a:defRPr/>
              </a:pPr>
              <a:t>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8546954-3B07-46F0-B433-22177A919BB5}" type="slidenum">
              <a:rPr lang="en-US"/>
              <a:pPr>
                <a:defRPr/>
              </a:pPr>
              <a:t>‹#›</a:t>
            </a:fld>
            <a:endParaRPr lang="en-US" dirty="0"/>
          </a:p>
        </p:txBody>
      </p:sp>
    </p:spTree>
    <p:extLst>
      <p:ext uri="{BB962C8B-B14F-4D97-AF65-F5344CB8AC3E}">
        <p14:creationId xmlns:p14="http://schemas.microsoft.com/office/powerpoint/2010/main" xmlns="" val="177959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4C07785-C579-44BF-9CF7-81ADA0B88617}" type="datetimeFigureOut">
              <a:rPr lang="en-US"/>
              <a:pPr>
                <a:defRPr/>
              </a:pPr>
              <a:t>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D21C33D-A75C-428B-A7C2-DE5A8BC4E546}" type="slidenum">
              <a:rPr lang="en-US"/>
              <a:pPr>
                <a:defRPr/>
              </a:pPr>
              <a:t>‹#›</a:t>
            </a:fld>
            <a:endParaRPr lang="en-US" dirty="0"/>
          </a:p>
        </p:txBody>
      </p:sp>
    </p:spTree>
    <p:extLst>
      <p:ext uri="{BB962C8B-B14F-4D97-AF65-F5344CB8AC3E}">
        <p14:creationId xmlns:p14="http://schemas.microsoft.com/office/powerpoint/2010/main" xmlns="" val="313644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E6CC6-E153-4E51-B2F8-0023AF93A76D}" type="datetimeFigureOut">
              <a:rPr lang="en-US"/>
              <a:pPr>
                <a:defRPr/>
              </a:pPr>
              <a:t>6/20/13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510D832-7E23-42D6-A02B-315E67324A11}" type="slidenum">
              <a:rPr lang="en-US"/>
              <a:pPr>
                <a:defRPr/>
              </a:pPr>
              <a:t>‹#›</a:t>
            </a:fld>
            <a:endParaRPr lang="en-US" dirty="0"/>
          </a:p>
        </p:txBody>
      </p:sp>
    </p:spTree>
    <p:extLst>
      <p:ext uri="{BB962C8B-B14F-4D97-AF65-F5344CB8AC3E}">
        <p14:creationId xmlns:p14="http://schemas.microsoft.com/office/powerpoint/2010/main" xmlns="" val="118227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CAE7CF-1F57-4522-879C-0F46E8090B55}" type="datetimeFigureOut">
              <a:rPr lang="en-US"/>
              <a:pPr>
                <a:defRPr/>
              </a:pPr>
              <a:t>6/20/13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4A9CA37-EF33-4C3F-9870-0D2424CD9473}" type="slidenum">
              <a:rPr lang="en-US"/>
              <a:pPr>
                <a:defRPr/>
              </a:pPr>
              <a:t>‹#›</a:t>
            </a:fld>
            <a:endParaRPr lang="en-US" dirty="0"/>
          </a:p>
        </p:txBody>
      </p:sp>
    </p:spTree>
    <p:extLst>
      <p:ext uri="{BB962C8B-B14F-4D97-AF65-F5344CB8AC3E}">
        <p14:creationId xmlns:p14="http://schemas.microsoft.com/office/powerpoint/2010/main" xmlns="" val="285692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F58234E-BBCF-42AA-ACCF-E8DB791728CD}" type="datetimeFigureOut">
              <a:rPr lang="en-US"/>
              <a:pPr>
                <a:defRPr/>
              </a:pPr>
              <a:t>6/20/13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23D71E3-569B-4FD5-87B0-C424207C5380}" type="slidenum">
              <a:rPr lang="en-US"/>
              <a:pPr>
                <a:defRPr/>
              </a:pPr>
              <a:t>‹#›</a:t>
            </a:fld>
            <a:endParaRPr lang="en-US" dirty="0"/>
          </a:p>
        </p:txBody>
      </p:sp>
    </p:spTree>
    <p:extLst>
      <p:ext uri="{BB962C8B-B14F-4D97-AF65-F5344CB8AC3E}">
        <p14:creationId xmlns:p14="http://schemas.microsoft.com/office/powerpoint/2010/main" xmlns="" val="1708514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2CEFEF-A7FB-444F-9895-EC10C8205FEE}" type="datetimeFigureOut">
              <a:rPr lang="en-US"/>
              <a:pPr>
                <a:defRPr/>
              </a:pPr>
              <a:t>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5404B6C-0FB6-4857-B487-9D28105EAE80}" type="slidenum">
              <a:rPr lang="en-US"/>
              <a:pPr>
                <a:defRPr/>
              </a:pPr>
              <a:t>‹#›</a:t>
            </a:fld>
            <a:endParaRPr lang="en-US" dirty="0"/>
          </a:p>
        </p:txBody>
      </p:sp>
    </p:spTree>
    <p:extLst>
      <p:ext uri="{BB962C8B-B14F-4D97-AF65-F5344CB8AC3E}">
        <p14:creationId xmlns:p14="http://schemas.microsoft.com/office/powerpoint/2010/main" xmlns="" val="155392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6F93F5-1E16-4687-892E-1861022C99A3}" type="datetimeFigureOut">
              <a:rPr lang="en-US"/>
              <a:pPr>
                <a:defRPr/>
              </a:pPr>
              <a:t>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424E4BE-7284-4411-8D05-BD48AD13F952}" type="slidenum">
              <a:rPr lang="en-US"/>
              <a:pPr>
                <a:defRPr/>
              </a:pPr>
              <a:t>‹#›</a:t>
            </a:fld>
            <a:endParaRPr lang="en-US" dirty="0"/>
          </a:p>
        </p:txBody>
      </p:sp>
    </p:spTree>
    <p:extLst>
      <p:ext uri="{BB962C8B-B14F-4D97-AF65-F5344CB8AC3E}">
        <p14:creationId xmlns:p14="http://schemas.microsoft.com/office/powerpoint/2010/main" xmlns="" val="1457048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D401B67-7C2B-449F-B4EE-06C8B6328979}" type="datetimeFigureOut">
              <a:rPr lang="en-US"/>
              <a:pPr>
                <a:defRPr/>
              </a:pPr>
              <a:t>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EAC5414-2716-47A1-A2F7-68483222D77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4" name="Title 1"/>
          <p:cNvSpPr>
            <a:spLocks noGrp="1"/>
          </p:cNvSpPr>
          <p:nvPr>
            <p:ph type="ctrTitle"/>
          </p:nvPr>
        </p:nvSpPr>
        <p:spPr>
          <a:xfrm>
            <a:off x="2362200" y="-457200"/>
            <a:ext cx="7772400" cy="3810000"/>
          </a:xfrm>
        </p:spPr>
        <p:txBody>
          <a:bodyPr/>
          <a:lstStyle/>
          <a:p>
            <a:pPr eaLnBrk="1" hangingPunct="1"/>
            <a:r>
              <a:rPr lang="en-US" dirty="0" smtClean="0">
                <a:solidFill>
                  <a:schemeClr val="bg1"/>
                </a:solidFill>
              </a:rPr>
              <a:t>Team NASA</a:t>
            </a:r>
            <a:br>
              <a:rPr lang="en-US" dirty="0" smtClean="0">
                <a:solidFill>
                  <a:schemeClr val="bg1"/>
                </a:solidFill>
              </a:rPr>
            </a:br>
            <a:r>
              <a:rPr lang="en-US" dirty="0" smtClean="0">
                <a:solidFill>
                  <a:schemeClr val="bg1"/>
                </a:solidFill>
              </a:rPr>
              <a:t>Final Team Presentation</a:t>
            </a:r>
            <a:r>
              <a:rPr lang="en-US" dirty="0" smtClean="0"/>
              <a:t/>
            </a:r>
            <a:br>
              <a:rPr lang="en-US" dirty="0" smtClean="0"/>
            </a:br>
            <a:r>
              <a:rPr lang="en-US" dirty="0" smtClean="0"/>
              <a:t/>
            </a:r>
            <a:br>
              <a:rPr lang="en-US" dirty="0" smtClean="0"/>
            </a:br>
            <a:endParaRPr lang="en-US" sz="2400" i="1" dirty="0" smtClean="0"/>
          </a:p>
        </p:txBody>
      </p:sp>
      <p:sp>
        <p:nvSpPr>
          <p:cNvPr id="3" name="Subtitle 2"/>
          <p:cNvSpPr>
            <a:spLocks noGrp="1"/>
          </p:cNvSpPr>
          <p:nvPr>
            <p:ph type="subTitle" idx="1"/>
          </p:nvPr>
        </p:nvSpPr>
        <p:spPr>
          <a:xfrm>
            <a:off x="-685800" y="3962400"/>
            <a:ext cx="6400800" cy="1143000"/>
          </a:xfrm>
        </p:spPr>
        <p:txBody>
          <a:bodyPr rtlCol="0">
            <a:noAutofit/>
          </a:bodyPr>
          <a:lstStyle/>
          <a:p>
            <a:pPr eaLnBrk="1" fontAlgn="auto" hangingPunct="1">
              <a:spcAft>
                <a:spcPts val="0"/>
              </a:spcAft>
              <a:buFont typeface="Arial" pitchFamily="34" charset="0"/>
              <a:buNone/>
              <a:defRPr/>
            </a:pPr>
            <a:r>
              <a:rPr lang="en-US" dirty="0" smtClean="0">
                <a:solidFill>
                  <a:schemeClr val="bg1"/>
                </a:solidFill>
              </a:rPr>
              <a:t>Zach Fadness, Travis Bridell, </a:t>
            </a:r>
          </a:p>
          <a:p>
            <a:pPr eaLnBrk="1" fontAlgn="auto" hangingPunct="1">
              <a:spcAft>
                <a:spcPts val="0"/>
              </a:spcAft>
              <a:buFont typeface="Arial" pitchFamily="34" charset="0"/>
              <a:buNone/>
              <a:defRPr/>
            </a:pPr>
            <a:r>
              <a:rPr lang="en-US" dirty="0" smtClean="0">
                <a:solidFill>
                  <a:schemeClr val="bg1"/>
                </a:solidFill>
              </a:rPr>
              <a:t>Dan Bakke, Nate Randall</a:t>
            </a:r>
          </a:p>
          <a:p>
            <a:pPr eaLnBrk="1" fontAlgn="auto" hangingPunct="1">
              <a:spcAft>
                <a:spcPts val="0"/>
              </a:spcAft>
              <a:buFont typeface="Arial" pitchFamily="34" charset="0"/>
              <a:buNone/>
              <a:defRPr/>
            </a:pPr>
            <a:r>
              <a:rPr lang="en-US" dirty="0" smtClean="0">
                <a:solidFill>
                  <a:schemeClr val="bg1"/>
                </a:solidFill>
              </a:rPr>
              <a:t>AEM 1905 Spaceflight with ballooning </a:t>
            </a:r>
          </a:p>
          <a:p>
            <a:pPr eaLnBrk="1" fontAlgn="auto" hangingPunct="1">
              <a:spcAft>
                <a:spcPts val="0"/>
              </a:spcAft>
              <a:buFont typeface="Arial" pitchFamily="34" charset="0"/>
              <a:buNone/>
              <a:defRPr/>
            </a:pPr>
            <a:r>
              <a:rPr lang="en-US" dirty="0" smtClean="0">
                <a:solidFill>
                  <a:schemeClr val="bg1"/>
                </a:solidFill>
              </a:rPr>
              <a:t>11/22/11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Functional diagram</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9550" y="1295400"/>
            <a:ext cx="8858250" cy="5224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Programming</a:t>
            </a:r>
          </a:p>
        </p:txBody>
      </p:sp>
      <p:sp>
        <p:nvSpPr>
          <p:cNvPr id="15363" name="Content Placeholder 2"/>
          <p:cNvSpPr>
            <a:spLocks noGrp="1"/>
          </p:cNvSpPr>
          <p:nvPr>
            <p:ph idx="1"/>
          </p:nvPr>
        </p:nvSpPr>
        <p:spPr>
          <a:xfrm>
            <a:off x="457200" y="1600200"/>
            <a:ext cx="8229600" cy="4800600"/>
          </a:xfrm>
        </p:spPr>
        <p:txBody>
          <a:bodyPr/>
          <a:lstStyle/>
          <a:p>
            <a:r>
              <a:rPr lang="en-US" sz="2400" dirty="0" smtClean="0"/>
              <a:t>BSE</a:t>
            </a:r>
          </a:p>
          <a:p>
            <a:pPr lvl="1"/>
            <a:r>
              <a:rPr lang="en-US" sz="2400" dirty="0" smtClean="0"/>
              <a:t>Our BSE is programmed to accept data from our weather station in the forms of temperature, pressure, and humidity.  It will store this information, but also transmit it to the Zigbee radio</a:t>
            </a:r>
          </a:p>
          <a:p>
            <a:pPr lvl="1"/>
            <a:endParaRPr lang="en-US" sz="2400" dirty="0" smtClean="0"/>
          </a:p>
          <a:p>
            <a:r>
              <a:rPr lang="en-US" sz="2400" dirty="0" smtClean="0"/>
              <a:t>HOBO</a:t>
            </a:r>
          </a:p>
          <a:p>
            <a:pPr lvl="1"/>
            <a:r>
              <a:rPr lang="en-US" sz="2400" dirty="0" smtClean="0"/>
              <a:t>The hobo will be programmed to take internal and external temperature readings every three seconds. It will continue to run until it has no memory left or until it is plugged into the computer.  Also, it will track humidity inside the payload</a:t>
            </a:r>
          </a:p>
          <a:p>
            <a:endParaRPr 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The Cold Soak</a:t>
            </a:r>
          </a:p>
        </p:txBody>
      </p:sp>
      <p:sp>
        <p:nvSpPr>
          <p:cNvPr id="17411" name="Content Placeholder 2"/>
          <p:cNvSpPr>
            <a:spLocks noGrp="1"/>
          </p:cNvSpPr>
          <p:nvPr>
            <p:ph idx="1"/>
          </p:nvPr>
        </p:nvSpPr>
        <p:spPr/>
        <p:txBody>
          <a:bodyPr/>
          <a:lstStyle/>
          <a:p>
            <a:pPr marL="342900" lvl="1" indent="-342900">
              <a:buFont typeface="Arial" charset="0"/>
              <a:buChar char="•"/>
            </a:pPr>
            <a:r>
              <a:rPr lang="en-US" sz="4000" dirty="0" smtClean="0"/>
              <a:t>From our experiment, we saw that our internal heater was strong enough to keep our payload insides at or above room temperature for most of the experiment even when the outer temperature reached -15</a:t>
            </a:r>
          </a:p>
          <a:p>
            <a:r>
              <a:rPr lang="en-US" sz="4000" dirty="0" smtClean="0"/>
              <a:t>We did not have to make any changes to our heater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The Cold Soak Graph</a:t>
            </a: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905000" y="1965325"/>
            <a:ext cx="14554200" cy="4525963"/>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6705600" y="1905000"/>
            <a:ext cx="4648200" cy="4724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p>
        </p:txBody>
      </p:sp>
      <p:sp>
        <p:nvSpPr>
          <p:cNvPr id="18437" name="TextBox 4"/>
          <p:cNvSpPr txBox="1">
            <a:spLocks noChangeArrowheads="1"/>
          </p:cNvSpPr>
          <p:nvPr/>
        </p:nvSpPr>
        <p:spPr bwMode="auto">
          <a:xfrm>
            <a:off x="2133600" y="1524000"/>
            <a:ext cx="46085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This is the interval when our test took place</a:t>
            </a:r>
          </a:p>
        </p:txBody>
      </p:sp>
      <p:sp>
        <p:nvSpPr>
          <p:cNvPr id="2" name="TextBox 1"/>
          <p:cNvSpPr txBox="1"/>
          <p:nvPr/>
        </p:nvSpPr>
        <p:spPr>
          <a:xfrm>
            <a:off x="120869" y="2624959"/>
            <a:ext cx="1981200" cy="3416320"/>
          </a:xfrm>
          <a:prstGeom prst="rect">
            <a:avLst/>
          </a:prstGeom>
          <a:noFill/>
        </p:spPr>
        <p:txBody>
          <a:bodyPr wrap="square" rtlCol="0">
            <a:spAutoFit/>
          </a:bodyPr>
          <a:lstStyle/>
          <a:p>
            <a:r>
              <a:rPr lang="en-US" dirty="0" smtClean="0"/>
              <a:t>This shows that internal temperature raised until the cold soak began, at which point internal temperature only dropped back roughly to the original temperature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Drop Test</a:t>
            </a:r>
          </a:p>
        </p:txBody>
      </p:sp>
      <p:sp>
        <p:nvSpPr>
          <p:cNvPr id="19459" name="Content Placeholder 2"/>
          <p:cNvSpPr>
            <a:spLocks noGrp="1"/>
          </p:cNvSpPr>
          <p:nvPr>
            <p:ph idx="1"/>
          </p:nvPr>
        </p:nvSpPr>
        <p:spPr/>
        <p:txBody>
          <a:bodyPr/>
          <a:lstStyle/>
          <a:p>
            <a:pPr marL="342900" lvl="1" indent="-342900">
              <a:buFont typeface="Arial" charset="0"/>
              <a:buChar char="•"/>
            </a:pPr>
            <a:r>
              <a:rPr lang="en-US" dirty="0" smtClean="0"/>
              <a:t>Our payload was successfully dropped the first time.  It did not take any serious damage, and it should be able to survive the flight</a:t>
            </a:r>
          </a:p>
        </p:txBody>
      </p:sp>
      <p:sp>
        <p:nvSpPr>
          <p:cNvPr id="5" name="Rectangle 4"/>
          <p:cNvSpPr/>
          <p:nvPr/>
        </p:nvSpPr>
        <p:spPr>
          <a:xfrm>
            <a:off x="3581400" y="3200400"/>
            <a:ext cx="2325688" cy="3108325"/>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9461" name="IMG_0420(1).MOV">
            <a:hlinkClick r:id="" action="ppaction://media"/>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81400" y="3200400"/>
            <a:ext cx="2325688"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Diffraction Grating</a:t>
            </a:r>
          </a:p>
        </p:txBody>
      </p:sp>
      <p:sp>
        <p:nvSpPr>
          <p:cNvPr id="20483" name="Content Placeholder 2"/>
          <p:cNvSpPr>
            <a:spLocks noGrp="1"/>
          </p:cNvSpPr>
          <p:nvPr>
            <p:ph idx="1"/>
          </p:nvPr>
        </p:nvSpPr>
        <p:spPr/>
        <p:txBody>
          <a:bodyPr/>
          <a:lstStyle/>
          <a:p>
            <a:pPr marL="342900" lvl="1" indent="-342900">
              <a:buFont typeface="Arial" charset="0"/>
              <a:buChar char="•"/>
            </a:pPr>
            <a:r>
              <a:rPr lang="en-US" dirty="0" smtClean="0"/>
              <a:t>We figured out that it would be best to actually have the grating on the lens, then position the entire thing at an angle against the slit, so now we have repositioned it to get the best picture.  Instead of sitting flat on the bottom, it is angled against the side.</a:t>
            </a:r>
          </a:p>
          <a:p>
            <a:pPr marL="342900" lvl="1" indent="-342900">
              <a:buFont typeface="Arial" charset="0"/>
              <a:buChar char="•"/>
            </a:pPr>
            <a:r>
              <a:rPr lang="en-US" dirty="0" smtClean="0"/>
              <a:t>We are also running a cardboard tube into another cardboard to decrease the glare and see less of the actual slit we made of tape</a:t>
            </a:r>
          </a:p>
          <a:p>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Weather Station</a:t>
            </a:r>
          </a:p>
        </p:txBody>
      </p:sp>
      <p:sp>
        <p:nvSpPr>
          <p:cNvPr id="21507" name="Content Placeholder 2"/>
          <p:cNvSpPr>
            <a:spLocks noGrp="1"/>
          </p:cNvSpPr>
          <p:nvPr>
            <p:ph idx="1"/>
          </p:nvPr>
        </p:nvSpPr>
        <p:spPr/>
        <p:txBody>
          <a:bodyPr/>
          <a:lstStyle/>
          <a:p>
            <a:pPr marL="342900" lvl="1" indent="-342900">
              <a:buFont typeface="Arial" charset="0"/>
              <a:buChar char="•"/>
            </a:pPr>
            <a:r>
              <a:rPr lang="en-US" dirty="0" smtClean="0"/>
              <a:t>After one piece malfunctioned, so did another so all we had left is temperature. So we may have to use another weather station.</a:t>
            </a:r>
          </a:p>
          <a:p>
            <a:pPr marL="0" indent="0">
              <a:buFont typeface="Arial" charset="0"/>
              <a:buNone/>
            </a:pPr>
            <a:endParaRPr lang="en-US" dirty="0"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86200" y="3079750"/>
            <a:ext cx="4422775" cy="345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509" name="TextBox 3"/>
          <p:cNvSpPr txBox="1">
            <a:spLocks noChangeArrowheads="1"/>
          </p:cNvSpPr>
          <p:nvPr/>
        </p:nvSpPr>
        <p:spPr bwMode="auto">
          <a:xfrm>
            <a:off x="990600" y="3733800"/>
            <a:ext cx="2667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Note: it was still able to </a:t>
            </a:r>
          </a:p>
          <a:p>
            <a:pPr eaLnBrk="1" hangingPunct="1"/>
            <a:r>
              <a:rPr lang="en-US" dirty="0"/>
              <a:t>take down temperature </a:t>
            </a:r>
          </a:p>
          <a:p>
            <a:pPr eaLnBrk="1" hangingPunct="1"/>
            <a:r>
              <a:rPr lang="en-US" dirty="0"/>
              <a:t>and download it afterwards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Arduino board</a:t>
            </a:r>
          </a:p>
        </p:txBody>
      </p:sp>
      <p:sp>
        <p:nvSpPr>
          <p:cNvPr id="22531" name="Content Placeholder 2"/>
          <p:cNvSpPr>
            <a:spLocks noGrp="1"/>
          </p:cNvSpPr>
          <p:nvPr>
            <p:ph idx="1"/>
          </p:nvPr>
        </p:nvSpPr>
        <p:spPr/>
        <p:txBody>
          <a:bodyPr/>
          <a:lstStyle/>
          <a:p>
            <a:pPr marL="0" indent="0">
              <a:buFont typeface="Arial" charset="0"/>
              <a:buNone/>
            </a:pPr>
            <a:r>
              <a:rPr lang="en-US" dirty="0" smtClean="0"/>
              <a:t>At the beginning of using the Arduino, it was not working at all.  Then we reprogrammed the coding, and that seemed to do the trick.  Unfortunately, this wasn’t until two days before flight, so we did not have time to figure out what any of the data would really mean.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8163" y="1706563"/>
            <a:ext cx="57912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79" name="Title 1"/>
          <p:cNvSpPr>
            <a:spLocks noGrp="1"/>
          </p:cNvSpPr>
          <p:nvPr>
            <p:ph type="title"/>
          </p:nvPr>
        </p:nvSpPr>
        <p:spPr/>
        <p:txBody>
          <a:bodyPr/>
          <a:lstStyle/>
          <a:p>
            <a:r>
              <a:rPr lang="en-US" dirty="0" smtClean="0"/>
              <a:t>Expected Science </a:t>
            </a:r>
            <a:r>
              <a:rPr lang="en-US" dirty="0"/>
              <a:t>R</a:t>
            </a:r>
            <a:r>
              <a:rPr lang="en-US" dirty="0" smtClean="0"/>
              <a:t>esults</a:t>
            </a:r>
          </a:p>
        </p:txBody>
      </p:sp>
      <p:sp>
        <p:nvSpPr>
          <p:cNvPr id="24580" name="Content Placeholder 2"/>
          <p:cNvSpPr>
            <a:spLocks noGrp="1"/>
          </p:cNvSpPr>
          <p:nvPr>
            <p:ph idx="1"/>
          </p:nvPr>
        </p:nvSpPr>
        <p:spPr/>
        <p:txBody>
          <a:bodyPr/>
          <a:lstStyle/>
          <a:p>
            <a:r>
              <a:rPr lang="en-US" dirty="0" smtClean="0"/>
              <a:t>Temperature</a:t>
            </a:r>
          </a:p>
          <a:p>
            <a:pPr lvl="1"/>
            <a:r>
              <a:rPr lang="en-US" dirty="0" smtClean="0"/>
              <a:t> </a:t>
            </a:r>
          </a:p>
          <a:p>
            <a:pPr lvl="1"/>
            <a:endParaRPr lang="en-US" dirty="0" smtClean="0"/>
          </a:p>
        </p:txBody>
      </p:sp>
      <p:sp>
        <p:nvSpPr>
          <p:cNvPr id="24581" name="TextBox 3"/>
          <p:cNvSpPr txBox="1">
            <a:spLocks noChangeArrowheads="1"/>
          </p:cNvSpPr>
          <p:nvPr/>
        </p:nvSpPr>
        <p:spPr bwMode="auto">
          <a:xfrm>
            <a:off x="1219200" y="2270125"/>
            <a:ext cx="2719388" cy="369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As you can see by the </a:t>
            </a:r>
          </a:p>
          <a:p>
            <a:pPr eaLnBrk="1" hangingPunct="1"/>
            <a:r>
              <a:rPr lang="en-US" dirty="0"/>
              <a:t>Graph, the temperature </a:t>
            </a:r>
          </a:p>
          <a:p>
            <a:pPr eaLnBrk="1" hangingPunct="1"/>
            <a:r>
              <a:rPr lang="en-US" dirty="0"/>
              <a:t>Decreases until it hits</a:t>
            </a:r>
          </a:p>
          <a:p>
            <a:pPr eaLnBrk="1" hangingPunct="1"/>
            <a:r>
              <a:rPr lang="en-US" dirty="0"/>
              <a:t>The Stratosphere </a:t>
            </a:r>
          </a:p>
          <a:p>
            <a:pPr eaLnBrk="1" hangingPunct="1"/>
            <a:r>
              <a:rPr lang="en-US" dirty="0"/>
              <a:t>Where temperature will </a:t>
            </a:r>
          </a:p>
          <a:p>
            <a:pPr eaLnBrk="1" hangingPunct="1"/>
            <a:r>
              <a:rPr lang="en-US" dirty="0"/>
              <a:t>Begin to rise again.  This</a:t>
            </a:r>
          </a:p>
          <a:p>
            <a:pPr eaLnBrk="1" hangingPunct="1"/>
            <a:r>
              <a:rPr lang="en-US" dirty="0"/>
              <a:t>Is because it begins to </a:t>
            </a:r>
          </a:p>
          <a:p>
            <a:pPr eaLnBrk="1" hangingPunct="1"/>
            <a:r>
              <a:rPr lang="en-US" dirty="0"/>
              <a:t>pass through the Ozone </a:t>
            </a:r>
          </a:p>
          <a:p>
            <a:pPr eaLnBrk="1" hangingPunct="1"/>
            <a:r>
              <a:rPr lang="en-US" dirty="0"/>
              <a:t>Layer which absorbs all </a:t>
            </a:r>
          </a:p>
          <a:p>
            <a:pPr eaLnBrk="1" hangingPunct="1"/>
            <a:r>
              <a:rPr lang="en-US" dirty="0"/>
              <a:t>types of radiation and </a:t>
            </a:r>
          </a:p>
          <a:p>
            <a:pPr eaLnBrk="1" hangingPunct="1"/>
            <a:r>
              <a:rPr lang="en-US" dirty="0"/>
              <a:t>heat energy.  Source is </a:t>
            </a:r>
          </a:p>
          <a:p>
            <a:pPr eaLnBrk="1" hangingPunct="1"/>
            <a:r>
              <a:rPr lang="en-US" dirty="0"/>
              <a:t>Julie Malmberg, a </a:t>
            </a:r>
          </a:p>
          <a:p>
            <a:pPr eaLnBrk="1" hangingPunct="1"/>
            <a:r>
              <a:rPr lang="en-US" dirty="0"/>
              <a:t>Professor from Colorado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t>Expected Science Results</a:t>
            </a:r>
          </a:p>
        </p:txBody>
      </p:sp>
      <p:sp>
        <p:nvSpPr>
          <p:cNvPr id="25603" name="Content Placeholder 2"/>
          <p:cNvSpPr>
            <a:spLocks noGrp="1"/>
          </p:cNvSpPr>
          <p:nvPr>
            <p:ph idx="1"/>
          </p:nvPr>
        </p:nvSpPr>
        <p:spPr/>
        <p:txBody>
          <a:bodyPr/>
          <a:lstStyle/>
          <a:p>
            <a:r>
              <a:rPr lang="en-US" dirty="0" smtClean="0"/>
              <a:t>Pressure</a:t>
            </a:r>
          </a:p>
          <a:p>
            <a:pPr lvl="1"/>
            <a:r>
              <a:rPr lang="en-US" dirty="0" smtClean="0"/>
              <a:t> </a:t>
            </a:r>
          </a:p>
          <a:p>
            <a:pPr lvl="1"/>
            <a:endParaRPr lang="en-US" dirty="0"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71800" y="1860550"/>
            <a:ext cx="6172200"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605" name="TextBox 3"/>
          <p:cNvSpPr txBox="1">
            <a:spLocks noChangeArrowheads="1"/>
          </p:cNvSpPr>
          <p:nvPr/>
        </p:nvSpPr>
        <p:spPr bwMode="auto">
          <a:xfrm>
            <a:off x="1295400" y="2284413"/>
            <a:ext cx="1676400"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As we </a:t>
            </a:r>
            <a:r>
              <a:rPr lang="en-US" dirty="0" smtClean="0"/>
              <a:t>increase in </a:t>
            </a:r>
            <a:r>
              <a:rPr lang="en-US" dirty="0"/>
              <a:t>altitude, we expect to see exponential decay of the pressure, according to the graph presented by NPL, a leader in </a:t>
            </a:r>
            <a:r>
              <a:rPr lang="en-US" dirty="0" smtClean="0"/>
              <a:t>a scientific </a:t>
            </a:r>
            <a:r>
              <a:rPr lang="en-US" dirty="0"/>
              <a:t>and technological </a:t>
            </a:r>
            <a:r>
              <a:rPr lang="en-US" dirty="0" smtClean="0"/>
              <a:t> </a:t>
            </a:r>
            <a:r>
              <a:rPr lang="en-US" dirty="0"/>
              <a:t>excellence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Mission Overview</a:t>
            </a:r>
          </a:p>
        </p:txBody>
      </p:sp>
      <p:sp>
        <p:nvSpPr>
          <p:cNvPr id="5123" name="Content Placeholder 2"/>
          <p:cNvSpPr>
            <a:spLocks noGrp="1"/>
          </p:cNvSpPr>
          <p:nvPr>
            <p:ph idx="1"/>
          </p:nvPr>
        </p:nvSpPr>
        <p:spPr/>
        <p:txBody>
          <a:bodyPr/>
          <a:lstStyle/>
          <a:p>
            <a:pPr eaLnBrk="1" hangingPunct="1"/>
            <a:r>
              <a:rPr lang="en-US" dirty="0" smtClean="0"/>
              <a:t>Diagnose light patterns with changes in altitude</a:t>
            </a:r>
          </a:p>
          <a:p>
            <a:pPr lvl="1" eaLnBrk="1" hangingPunct="1"/>
            <a:r>
              <a:rPr lang="en-US" dirty="0" smtClean="0"/>
              <a:t>By using a Diffraction Grating, we will separate the light from the sun into the color spectrum. This will be captured by our camera inside of our box.  We hypothesize that the color spectrum will become more clear with less missing colors as the altitude increases.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Science Results</a:t>
            </a:r>
            <a:endParaRPr lang="en-US" dirty="0"/>
          </a:p>
        </p:txBody>
      </p:sp>
      <p:sp>
        <p:nvSpPr>
          <p:cNvPr id="3" name="Content Placeholder 2"/>
          <p:cNvSpPr>
            <a:spLocks noGrp="1"/>
          </p:cNvSpPr>
          <p:nvPr>
            <p:ph idx="1"/>
          </p:nvPr>
        </p:nvSpPr>
        <p:spPr/>
        <p:txBody>
          <a:bodyPr/>
          <a:lstStyle/>
          <a:p>
            <a:r>
              <a:rPr lang="en-US" dirty="0" smtClean="0"/>
              <a:t>Relative Humidity</a:t>
            </a:r>
          </a:p>
          <a:p>
            <a:pPr lvl="1"/>
            <a:r>
              <a:rPr lang="en-US" dirty="0" smtClean="0"/>
              <a:t>We expect it to decrease until we get to the stratosphere, where it will begin to rise again.  </a:t>
            </a:r>
            <a:endParaRPr lang="en-US" dirty="0"/>
          </a:p>
        </p:txBody>
      </p:sp>
    </p:spTree>
    <p:extLst>
      <p:ext uri="{BB962C8B-B14F-4D97-AF65-F5344CB8AC3E}">
        <p14:creationId xmlns:p14="http://schemas.microsoft.com/office/powerpoint/2010/main" xmlns="" val="1134527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temperature</a:t>
            </a:r>
            <a:endParaRPr lang="en-US" dirty="0"/>
          </a:p>
        </p:txBody>
      </p:sp>
      <p:sp>
        <p:nvSpPr>
          <p:cNvPr id="3" name="Content Placeholder 2"/>
          <p:cNvSpPr>
            <a:spLocks noGrp="1"/>
          </p:cNvSpPr>
          <p:nvPr>
            <p:ph idx="1"/>
          </p:nvPr>
        </p:nvSpPr>
        <p:spPr/>
        <p:txBody>
          <a:bodyPr/>
          <a:lstStyle/>
          <a:p>
            <a:r>
              <a:rPr lang="en-US" dirty="0" smtClean="0"/>
              <a:t>We expect the internal temperature to decrease a little bit, but not nearly to the low temperatures reached outside of our payload, due to our internal heater.</a:t>
            </a:r>
            <a:endParaRPr lang="en-US" dirty="0"/>
          </a:p>
        </p:txBody>
      </p:sp>
    </p:spTree>
    <p:extLst>
      <p:ext uri="{BB962C8B-B14F-4D97-AF65-F5344CB8AC3E}">
        <p14:creationId xmlns:p14="http://schemas.microsoft.com/office/powerpoint/2010/main" xmlns="" val="783700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Science Results</a:t>
            </a:r>
            <a:br>
              <a:rPr lang="en-US" dirty="0" smtClean="0"/>
            </a:br>
            <a:r>
              <a:rPr lang="en-US" dirty="0" smtClean="0"/>
              <a:t>The </a:t>
            </a:r>
            <a:r>
              <a:rPr lang="en-US" dirty="0"/>
              <a:t>M</a:t>
            </a:r>
            <a:r>
              <a:rPr lang="en-US" dirty="0" smtClean="0"/>
              <a:t>agnetic </a:t>
            </a:r>
            <a:r>
              <a:rPr lang="en-US" dirty="0"/>
              <a:t>F</a:t>
            </a:r>
            <a:r>
              <a:rPr lang="en-US" dirty="0" smtClean="0"/>
              <a:t>ield</a:t>
            </a:r>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19600" y="1676400"/>
            <a:ext cx="4333875" cy="4200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62001" y="2209800"/>
            <a:ext cx="3657600" cy="2585323"/>
          </a:xfrm>
          <a:prstGeom prst="rect">
            <a:avLst/>
          </a:prstGeom>
          <a:noFill/>
        </p:spPr>
        <p:txBody>
          <a:bodyPr wrap="square" rtlCol="0">
            <a:spAutoFit/>
          </a:bodyPr>
          <a:lstStyle/>
          <a:p>
            <a:r>
              <a:rPr lang="en-US" dirty="0" smtClean="0"/>
              <a:t>This is a representation of the magnetic fields throughout the Earths atmospheres.  However, for our expectations, we expect it to be pointing more towards the north pole than this graph represents.  This goes against previously assumed ideas of Merrill, Mcelhinny, and McFadden</a:t>
            </a:r>
            <a:endParaRPr lang="en-US" dirty="0"/>
          </a:p>
        </p:txBody>
      </p:sp>
    </p:spTree>
    <p:extLst>
      <p:ext uri="{BB962C8B-B14F-4D97-AF65-F5344CB8AC3E}">
        <p14:creationId xmlns:p14="http://schemas.microsoft.com/office/powerpoint/2010/main" xmlns="" val="2812648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a:t>
            </a:r>
            <a:r>
              <a:rPr lang="en-US" dirty="0"/>
              <a:t>S</a:t>
            </a:r>
            <a:r>
              <a:rPr lang="en-US" dirty="0" smtClean="0"/>
              <a:t>cience Results</a:t>
            </a:r>
            <a:br>
              <a:rPr lang="en-US" dirty="0" smtClean="0"/>
            </a:br>
            <a:r>
              <a:rPr lang="en-US" dirty="0" smtClean="0"/>
              <a:t>The Light Patterns</a:t>
            </a:r>
            <a:endParaRPr lang="en-US" dirty="0"/>
          </a:p>
        </p:txBody>
      </p:sp>
      <p:sp>
        <p:nvSpPr>
          <p:cNvPr id="3" name="Content Placeholder 2"/>
          <p:cNvSpPr>
            <a:spLocks noGrp="1"/>
          </p:cNvSpPr>
          <p:nvPr>
            <p:ph idx="1"/>
          </p:nvPr>
        </p:nvSpPr>
        <p:spPr/>
        <p:txBody>
          <a:bodyPr/>
          <a:lstStyle/>
          <a:p>
            <a:pPr marL="342900" lvl="1" indent="-342900">
              <a:buFont typeface="Arial" charset="0"/>
              <a:buChar char="•"/>
            </a:pPr>
            <a:r>
              <a:rPr lang="en-US" dirty="0" smtClean="0"/>
              <a:t>We are using the idea from the philosopher Seneca that claims rainbows are made up of different wavelengths of light refracting differently from raindrops.  We assume that after we get into the stratosphere, where water won’t be, that less light will have been refracted, and our images will be more pure and full.</a:t>
            </a:r>
          </a:p>
        </p:txBody>
      </p:sp>
    </p:spTree>
    <p:extLst>
      <p:ext uri="{BB962C8B-B14F-4D97-AF65-F5344CB8AC3E}">
        <p14:creationId xmlns:p14="http://schemas.microsoft.com/office/powerpoint/2010/main" xmlns="" val="2458929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Day</a:t>
            </a:r>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89919"/>
            <a:ext cx="2800350" cy="37488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19756" y="1219200"/>
            <a:ext cx="3151972" cy="421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719756" y="5810751"/>
            <a:ext cx="3172663" cy="369332"/>
          </a:xfrm>
          <a:prstGeom prst="rect">
            <a:avLst/>
          </a:prstGeom>
          <a:noFill/>
        </p:spPr>
        <p:txBody>
          <a:bodyPr wrap="none" rtlCol="0">
            <a:spAutoFit/>
          </a:bodyPr>
          <a:lstStyle/>
          <a:p>
            <a:r>
              <a:rPr lang="en-US" dirty="0" smtClean="0"/>
              <a:t>The first balloon after release</a:t>
            </a:r>
            <a:endParaRPr lang="en-US" dirty="0"/>
          </a:p>
        </p:txBody>
      </p:sp>
      <p:sp>
        <p:nvSpPr>
          <p:cNvPr id="5" name="TextBox 4"/>
          <p:cNvSpPr txBox="1"/>
          <p:nvPr/>
        </p:nvSpPr>
        <p:spPr>
          <a:xfrm>
            <a:off x="533400" y="5758934"/>
            <a:ext cx="3365024" cy="369332"/>
          </a:xfrm>
          <a:prstGeom prst="rect">
            <a:avLst/>
          </a:prstGeom>
          <a:noFill/>
        </p:spPr>
        <p:txBody>
          <a:bodyPr wrap="none" rtlCol="0">
            <a:spAutoFit/>
          </a:bodyPr>
          <a:lstStyle/>
          <a:p>
            <a:r>
              <a:rPr lang="en-US" dirty="0" smtClean="0"/>
              <a:t>The first balloon before release</a:t>
            </a:r>
            <a:endParaRPr lang="en-US" dirty="0"/>
          </a:p>
        </p:txBody>
      </p:sp>
    </p:spTree>
    <p:extLst>
      <p:ext uri="{BB962C8B-B14F-4D97-AF65-F5344CB8AC3E}">
        <p14:creationId xmlns:p14="http://schemas.microsoft.com/office/powerpoint/2010/main" xmlns="" val="3348700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Day</a:t>
            </a:r>
            <a:endParaRPr lang="en-US" dirty="0"/>
          </a:p>
        </p:txBody>
      </p:sp>
      <p:sp>
        <p:nvSpPr>
          <p:cNvPr id="3" name="Content Placeholder 2"/>
          <p:cNvSpPr>
            <a:spLocks noGrp="1"/>
          </p:cNvSpPr>
          <p:nvPr>
            <p:ph idx="1"/>
          </p:nvPr>
        </p:nvSpPr>
        <p:spPr/>
        <p:txBody>
          <a:bodyPr/>
          <a:lstStyle/>
          <a:p>
            <a:r>
              <a:rPr lang="en-US" dirty="0" smtClean="0"/>
              <a:t>After our payload was recovered, we saw that it didn’t appear to have suffered any damage externally</a:t>
            </a:r>
          </a:p>
          <a:p>
            <a:r>
              <a:rPr lang="en-US" dirty="0" smtClean="0"/>
              <a:t>However, our data from our Arduino seems to have been corrupted somehow.  It took data for seven hours.  Yet, it claims that our flight was only about 77 minutes.  We are not exactly sure why yet.</a:t>
            </a:r>
            <a:endParaRPr lang="en-US" dirty="0"/>
          </a:p>
        </p:txBody>
      </p:sp>
    </p:spTree>
    <p:extLst>
      <p:ext uri="{BB962C8B-B14F-4D97-AF65-F5344CB8AC3E}">
        <p14:creationId xmlns:p14="http://schemas.microsoft.com/office/powerpoint/2010/main" xmlns="" val="199165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science 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18362302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29347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science results</a:t>
            </a:r>
            <a:endParaRPr lang="en-US" dirty="0"/>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762000" y="1600201"/>
            <a:ext cx="57150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010400" y="2971800"/>
            <a:ext cx="1447801" cy="1200329"/>
          </a:xfrm>
          <a:prstGeom prst="rect">
            <a:avLst/>
          </a:prstGeom>
          <a:noFill/>
        </p:spPr>
        <p:txBody>
          <a:bodyPr wrap="square" rtlCol="0">
            <a:spAutoFit/>
          </a:bodyPr>
          <a:lstStyle/>
          <a:p>
            <a:r>
              <a:rPr lang="en-US" dirty="0" smtClean="0"/>
              <a:t>Estimated path of balloon and payloads</a:t>
            </a:r>
            <a:endParaRPr lang="en-US" dirty="0"/>
          </a:p>
        </p:txBody>
      </p:sp>
    </p:spTree>
    <p:extLst>
      <p:ext uri="{BB962C8B-B14F-4D97-AF65-F5344CB8AC3E}">
        <p14:creationId xmlns:p14="http://schemas.microsoft.com/office/powerpoint/2010/main" xmlns="" val="1700945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Optics experiment</a:t>
            </a:r>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199" y="1303283"/>
            <a:ext cx="3124201" cy="158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57800" y="1295400"/>
            <a:ext cx="3503809" cy="158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7097" y="4032226"/>
            <a:ext cx="2994303" cy="158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5"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20750" y="4219575"/>
            <a:ext cx="3351650" cy="158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16482" y="3090832"/>
            <a:ext cx="2105025" cy="646331"/>
          </a:xfrm>
          <a:prstGeom prst="rect">
            <a:avLst/>
          </a:prstGeom>
          <a:noFill/>
        </p:spPr>
        <p:txBody>
          <a:bodyPr wrap="square" rtlCol="0">
            <a:spAutoFit/>
          </a:bodyPr>
          <a:lstStyle/>
          <a:p>
            <a:r>
              <a:rPr lang="en-US" dirty="0" smtClean="0"/>
              <a:t>Picture taken at ground level</a:t>
            </a:r>
            <a:endParaRPr lang="en-US" dirty="0"/>
          </a:p>
        </p:txBody>
      </p:sp>
      <p:sp>
        <p:nvSpPr>
          <p:cNvPr id="5" name="TextBox 4"/>
          <p:cNvSpPr txBox="1"/>
          <p:nvPr/>
        </p:nvSpPr>
        <p:spPr>
          <a:xfrm>
            <a:off x="4240925" y="3119735"/>
            <a:ext cx="4724400" cy="923330"/>
          </a:xfrm>
          <a:prstGeom prst="rect">
            <a:avLst/>
          </a:prstGeom>
          <a:noFill/>
        </p:spPr>
        <p:txBody>
          <a:bodyPr wrap="square" rtlCol="0">
            <a:spAutoFit/>
          </a:bodyPr>
          <a:lstStyle/>
          <a:p>
            <a:r>
              <a:rPr lang="en-US" dirty="0" smtClean="0"/>
              <a:t>Picture taken a few minutes after take off. </a:t>
            </a:r>
            <a:r>
              <a:rPr lang="en-US" dirty="0"/>
              <a:t>N</a:t>
            </a:r>
            <a:r>
              <a:rPr lang="en-US" dirty="0" smtClean="0"/>
              <a:t>ote the three colors easily identified: red, green and blue</a:t>
            </a:r>
            <a:endParaRPr lang="en-US" dirty="0"/>
          </a:p>
        </p:txBody>
      </p:sp>
      <p:sp>
        <p:nvSpPr>
          <p:cNvPr id="6" name="TextBox 5"/>
          <p:cNvSpPr txBox="1"/>
          <p:nvPr/>
        </p:nvSpPr>
        <p:spPr>
          <a:xfrm>
            <a:off x="587097" y="5715000"/>
            <a:ext cx="2994303" cy="1200329"/>
          </a:xfrm>
          <a:prstGeom prst="rect">
            <a:avLst/>
          </a:prstGeom>
          <a:noFill/>
        </p:spPr>
        <p:txBody>
          <a:bodyPr wrap="square" rtlCol="0">
            <a:spAutoFit/>
          </a:bodyPr>
          <a:lstStyle/>
          <a:p>
            <a:r>
              <a:rPr lang="en-US" dirty="0" smtClean="0"/>
              <a:t>Picture taken high in flight.  Note: it is easy to see purple, blue, green, yellow, and red</a:t>
            </a:r>
            <a:endParaRPr lang="en-US" dirty="0"/>
          </a:p>
        </p:txBody>
      </p:sp>
      <p:sp>
        <p:nvSpPr>
          <p:cNvPr id="7" name="TextBox 6"/>
          <p:cNvSpPr txBox="1"/>
          <p:nvPr/>
        </p:nvSpPr>
        <p:spPr>
          <a:xfrm>
            <a:off x="4572001" y="5943600"/>
            <a:ext cx="4189608" cy="923330"/>
          </a:xfrm>
          <a:prstGeom prst="rect">
            <a:avLst/>
          </a:prstGeom>
          <a:noFill/>
        </p:spPr>
        <p:txBody>
          <a:bodyPr wrap="square" rtlCol="0">
            <a:spAutoFit/>
          </a:bodyPr>
          <a:lstStyle/>
          <a:p>
            <a:r>
              <a:rPr lang="en-US" dirty="0" smtClean="0"/>
              <a:t>This is an interesting picture taken just seconds before the one to the left, just a fun picture</a:t>
            </a:r>
            <a:endParaRPr lang="en-US" dirty="0"/>
          </a:p>
        </p:txBody>
      </p:sp>
    </p:spTree>
    <p:extLst>
      <p:ext uri="{BB962C8B-B14F-4D97-AF65-F5344CB8AC3E}">
        <p14:creationId xmlns:p14="http://schemas.microsoft.com/office/powerpoint/2010/main" xmlns="" val="20442542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Accelerometer data (part one)</a:t>
            </a:r>
            <a:endParaRPr lang="en-US" dirty="0"/>
          </a:p>
        </p:txBody>
      </p:sp>
      <p:pic>
        <p:nvPicPr>
          <p:cNvPr id="45059"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219200"/>
            <a:ext cx="8229600" cy="4316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810000" y="5715000"/>
            <a:ext cx="941283" cy="369332"/>
          </a:xfrm>
          <a:prstGeom prst="rect">
            <a:avLst/>
          </a:prstGeom>
          <a:noFill/>
        </p:spPr>
        <p:txBody>
          <a:bodyPr wrap="none" rtlCol="0">
            <a:spAutoFit/>
          </a:bodyPr>
          <a:lstStyle/>
          <a:p>
            <a:r>
              <a:rPr lang="en-US" dirty="0"/>
              <a:t>L</a:t>
            </a:r>
            <a:r>
              <a:rPr lang="en-US" dirty="0" smtClean="0"/>
              <a:t>aunch</a:t>
            </a:r>
            <a:endParaRPr lang="en-US" dirty="0"/>
          </a:p>
        </p:txBody>
      </p:sp>
      <p:sp>
        <p:nvSpPr>
          <p:cNvPr id="4" name="TextBox 3"/>
          <p:cNvSpPr txBox="1"/>
          <p:nvPr/>
        </p:nvSpPr>
        <p:spPr>
          <a:xfrm>
            <a:off x="6705600" y="6084332"/>
            <a:ext cx="723275" cy="369332"/>
          </a:xfrm>
          <a:prstGeom prst="rect">
            <a:avLst/>
          </a:prstGeom>
          <a:noFill/>
        </p:spPr>
        <p:txBody>
          <a:bodyPr wrap="none" rtlCol="0">
            <a:spAutoFit/>
          </a:bodyPr>
          <a:lstStyle/>
          <a:p>
            <a:r>
              <a:rPr lang="en-US" dirty="0"/>
              <a:t>B</a:t>
            </a:r>
            <a:r>
              <a:rPr lang="en-US" dirty="0" smtClean="0"/>
              <a:t>urst</a:t>
            </a:r>
            <a:endParaRPr lang="en-US" dirty="0"/>
          </a:p>
        </p:txBody>
      </p:sp>
      <p:sp>
        <p:nvSpPr>
          <p:cNvPr id="5" name="TextBox 4"/>
          <p:cNvSpPr txBox="1"/>
          <p:nvPr/>
        </p:nvSpPr>
        <p:spPr>
          <a:xfrm>
            <a:off x="7772400" y="5715000"/>
            <a:ext cx="1005403" cy="369332"/>
          </a:xfrm>
          <a:prstGeom prst="rect">
            <a:avLst/>
          </a:prstGeom>
          <a:noFill/>
        </p:spPr>
        <p:txBody>
          <a:bodyPr wrap="none" rtlCol="0">
            <a:spAutoFit/>
          </a:bodyPr>
          <a:lstStyle/>
          <a:p>
            <a:r>
              <a:rPr lang="en-US" dirty="0"/>
              <a:t>L</a:t>
            </a:r>
            <a:r>
              <a:rPr lang="en-US" dirty="0" smtClean="0"/>
              <a:t>anding</a:t>
            </a:r>
            <a:endParaRPr lang="en-US" dirty="0"/>
          </a:p>
        </p:txBody>
      </p:sp>
      <p:cxnSp>
        <p:nvCxnSpPr>
          <p:cNvPr id="7" name="Straight Arrow Connector 6"/>
          <p:cNvCxnSpPr/>
          <p:nvPr/>
        </p:nvCxnSpPr>
        <p:spPr>
          <a:xfrm flipV="1">
            <a:off x="4419600" y="4419600"/>
            <a:ext cx="152400" cy="1295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0"/>
          </p:cNvCxnSpPr>
          <p:nvPr/>
        </p:nvCxnSpPr>
        <p:spPr>
          <a:xfrm flipH="1" flipV="1">
            <a:off x="6705600" y="4724400"/>
            <a:ext cx="361638" cy="13599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0"/>
          </p:cNvCxnSpPr>
          <p:nvPr/>
        </p:nvCxnSpPr>
        <p:spPr>
          <a:xfrm flipH="1" flipV="1">
            <a:off x="7772400" y="4267200"/>
            <a:ext cx="502702" cy="1447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01172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Mission Overview</a:t>
            </a:r>
          </a:p>
        </p:txBody>
      </p:sp>
      <p:sp>
        <p:nvSpPr>
          <p:cNvPr id="3" name="Content Placeholder 2"/>
          <p:cNvSpPr>
            <a:spLocks noGrp="1"/>
          </p:cNvSpPr>
          <p:nvPr>
            <p:ph idx="1"/>
          </p:nvPr>
        </p:nvSpPr>
        <p:spPr/>
        <p:txBody>
          <a:bodyPr/>
          <a:lstStyle/>
          <a:p>
            <a:pPr>
              <a:defRPr/>
            </a:pPr>
            <a:r>
              <a:rPr lang="en-US" dirty="0" smtClean="0"/>
              <a:t>Determine magnetic field strength</a:t>
            </a:r>
          </a:p>
          <a:p>
            <a:pPr lvl="1">
              <a:defRPr/>
            </a:pPr>
            <a:r>
              <a:rPr lang="en-US" dirty="0" smtClean="0"/>
              <a:t>By using an Arduino with a Micromag, we plan to record magnetic orientation throughout the flight.  Our hope and hypothesis is that the magnetic field will lessen with distance from the core</a:t>
            </a:r>
          </a:p>
          <a:p>
            <a:pPr marL="0" indent="0">
              <a:buFont typeface="Arial" charset="0"/>
              <a:buNone/>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lstStyle/>
          <a:p>
            <a:r>
              <a:rPr lang="en-US" dirty="0" smtClean="0"/>
              <a:t>Accelerometer data (part two)</a:t>
            </a:r>
            <a:endParaRPr lang="en-US" dirty="0"/>
          </a:p>
        </p:txBody>
      </p:sp>
      <p:pic>
        <p:nvPicPr>
          <p:cNvPr id="44035"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772230"/>
            <a:ext cx="7696200" cy="5130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977192" y="6324600"/>
            <a:ext cx="941283" cy="369332"/>
          </a:xfrm>
          <a:prstGeom prst="rect">
            <a:avLst/>
          </a:prstGeom>
          <a:noFill/>
        </p:spPr>
        <p:txBody>
          <a:bodyPr wrap="none" rtlCol="0">
            <a:spAutoFit/>
          </a:bodyPr>
          <a:lstStyle/>
          <a:p>
            <a:r>
              <a:rPr lang="en-US" dirty="0"/>
              <a:t>L</a:t>
            </a:r>
            <a:r>
              <a:rPr lang="en-US" dirty="0" smtClean="0"/>
              <a:t>aunch</a:t>
            </a:r>
            <a:endParaRPr lang="en-US" dirty="0"/>
          </a:p>
        </p:txBody>
      </p:sp>
      <p:cxnSp>
        <p:nvCxnSpPr>
          <p:cNvPr id="5" name="Straight Arrow Connector 4"/>
          <p:cNvCxnSpPr/>
          <p:nvPr/>
        </p:nvCxnSpPr>
        <p:spPr>
          <a:xfrm flipV="1">
            <a:off x="3657600" y="4953000"/>
            <a:ext cx="183931"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62600" y="6324600"/>
            <a:ext cx="723275" cy="369332"/>
          </a:xfrm>
          <a:prstGeom prst="rect">
            <a:avLst/>
          </a:prstGeom>
          <a:noFill/>
        </p:spPr>
        <p:txBody>
          <a:bodyPr wrap="none" rtlCol="0">
            <a:spAutoFit/>
          </a:bodyPr>
          <a:lstStyle/>
          <a:p>
            <a:r>
              <a:rPr lang="en-US" dirty="0" smtClean="0"/>
              <a:t>Burst</a:t>
            </a:r>
            <a:endParaRPr lang="en-US" dirty="0"/>
          </a:p>
        </p:txBody>
      </p:sp>
      <p:cxnSp>
        <p:nvCxnSpPr>
          <p:cNvPr id="8" name="Straight Arrow Connector 7"/>
          <p:cNvCxnSpPr/>
          <p:nvPr/>
        </p:nvCxnSpPr>
        <p:spPr>
          <a:xfrm flipV="1">
            <a:off x="5924237" y="5410200"/>
            <a:ext cx="0" cy="914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43800" y="6324600"/>
            <a:ext cx="1005403" cy="369332"/>
          </a:xfrm>
          <a:prstGeom prst="rect">
            <a:avLst/>
          </a:prstGeom>
          <a:noFill/>
        </p:spPr>
        <p:txBody>
          <a:bodyPr wrap="none" rtlCol="0">
            <a:spAutoFit/>
          </a:bodyPr>
          <a:lstStyle/>
          <a:p>
            <a:r>
              <a:rPr lang="en-US" dirty="0" smtClean="0"/>
              <a:t>Landing</a:t>
            </a:r>
            <a:endParaRPr lang="en-US" dirty="0"/>
          </a:p>
        </p:txBody>
      </p:sp>
      <p:cxnSp>
        <p:nvCxnSpPr>
          <p:cNvPr id="11" name="Straight Arrow Connector 10"/>
          <p:cNvCxnSpPr>
            <a:stCxn id="9" idx="0"/>
          </p:cNvCxnSpPr>
          <p:nvPr/>
        </p:nvCxnSpPr>
        <p:spPr>
          <a:xfrm flipH="1" flipV="1">
            <a:off x="7010400" y="4387334"/>
            <a:ext cx="1036102" cy="19372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52523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station Data</a:t>
            </a:r>
            <a:endParaRPr lang="en-US" dirty="0"/>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3400" y="1435726"/>
            <a:ext cx="8387251" cy="5041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47909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station data</a:t>
            </a:r>
            <a:endParaRPr lang="en-US" dirty="0"/>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99939" y="1295400"/>
            <a:ext cx="8113613"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97473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station data</a:t>
            </a:r>
            <a:endParaRPr lang="en-US" dirty="0"/>
          </a:p>
        </p:txBody>
      </p:sp>
      <p:pic>
        <p:nvPicPr>
          <p:cNvPr id="48131"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3164" y="1219200"/>
            <a:ext cx="8747489"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64946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station data</a:t>
            </a:r>
            <a:endParaRPr lang="en-US" dirty="0"/>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04800" y="1305126"/>
            <a:ext cx="8373192" cy="5019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4516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Creek BSE</a:t>
            </a:r>
            <a:endParaRPr lang="en-US" dirty="0"/>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04800" y="1371600"/>
            <a:ext cx="8635998"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9634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Creek BSE</a:t>
            </a:r>
            <a:endParaRPr lang="en-US" dirty="0"/>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92366" y="1295400"/>
            <a:ext cx="8635998"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50843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Creek BSE</a:t>
            </a:r>
            <a:endParaRPr lang="en-US" dirty="0"/>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5136" y="1219200"/>
            <a:ext cx="874357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767861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Micromag Data</a:t>
            </a:r>
            <a:br>
              <a:rPr lang="en-US" dirty="0" smtClean="0"/>
            </a:br>
            <a:r>
              <a:rPr lang="en-US" dirty="0" smtClean="0"/>
              <a:t>Y-axis</a:t>
            </a:r>
            <a:endParaRPr lang="en-US" dirty="0"/>
          </a:p>
        </p:txBody>
      </p:sp>
      <p:pic>
        <p:nvPicPr>
          <p:cNvPr id="542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85800" y="6248400"/>
            <a:ext cx="941283" cy="369332"/>
          </a:xfrm>
          <a:prstGeom prst="rect">
            <a:avLst/>
          </a:prstGeom>
          <a:noFill/>
        </p:spPr>
        <p:txBody>
          <a:bodyPr wrap="none" rtlCol="0">
            <a:spAutoFit/>
          </a:bodyPr>
          <a:lstStyle/>
          <a:p>
            <a:r>
              <a:rPr lang="en-US" dirty="0" smtClean="0"/>
              <a:t>Launch</a:t>
            </a:r>
            <a:endParaRPr lang="en-US" dirty="0"/>
          </a:p>
        </p:txBody>
      </p:sp>
      <p:sp>
        <p:nvSpPr>
          <p:cNvPr id="4" name="TextBox 3"/>
          <p:cNvSpPr txBox="1"/>
          <p:nvPr/>
        </p:nvSpPr>
        <p:spPr>
          <a:xfrm>
            <a:off x="5391807" y="6397750"/>
            <a:ext cx="723275" cy="369332"/>
          </a:xfrm>
          <a:prstGeom prst="rect">
            <a:avLst/>
          </a:prstGeom>
          <a:noFill/>
        </p:spPr>
        <p:txBody>
          <a:bodyPr wrap="none" rtlCol="0">
            <a:spAutoFit/>
          </a:bodyPr>
          <a:lstStyle/>
          <a:p>
            <a:r>
              <a:rPr lang="en-US" dirty="0" smtClean="0"/>
              <a:t>Burst</a:t>
            </a:r>
            <a:endParaRPr lang="en-US" dirty="0"/>
          </a:p>
        </p:txBody>
      </p:sp>
      <p:sp>
        <p:nvSpPr>
          <p:cNvPr id="5" name="TextBox 4"/>
          <p:cNvSpPr txBox="1"/>
          <p:nvPr/>
        </p:nvSpPr>
        <p:spPr>
          <a:xfrm>
            <a:off x="7391400" y="6433066"/>
            <a:ext cx="1928733" cy="369332"/>
          </a:xfrm>
          <a:prstGeom prst="rect">
            <a:avLst/>
          </a:prstGeom>
          <a:noFill/>
        </p:spPr>
        <p:txBody>
          <a:bodyPr wrap="none" rtlCol="0">
            <a:spAutoFit/>
          </a:bodyPr>
          <a:lstStyle/>
          <a:p>
            <a:r>
              <a:rPr lang="en-US" dirty="0" smtClean="0"/>
              <a:t>Apparent landing</a:t>
            </a:r>
            <a:endParaRPr lang="en-US" dirty="0"/>
          </a:p>
        </p:txBody>
      </p:sp>
      <p:cxnSp>
        <p:nvCxnSpPr>
          <p:cNvPr id="7" name="Straight Arrow Connector 6"/>
          <p:cNvCxnSpPr/>
          <p:nvPr/>
        </p:nvCxnSpPr>
        <p:spPr>
          <a:xfrm flipH="1" flipV="1">
            <a:off x="685800" y="4038600"/>
            <a:ext cx="304800" cy="2209800"/>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H="1" flipV="1">
            <a:off x="5486400" y="5715000"/>
            <a:ext cx="76200" cy="533400"/>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H="1" flipV="1">
            <a:off x="7696200" y="4038600"/>
            <a:ext cx="228600" cy="235915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052201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Micromag Data</a:t>
            </a:r>
            <a:br>
              <a:rPr lang="en-US" dirty="0" smtClean="0"/>
            </a:br>
            <a:r>
              <a:rPr lang="en-US" dirty="0" smtClean="0"/>
              <a:t>X Axis</a:t>
            </a:r>
            <a:endParaRPr lang="en-US" dirty="0"/>
          </a:p>
        </p:txBody>
      </p:sp>
      <p:pic>
        <p:nvPicPr>
          <p:cNvPr id="552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600200"/>
            <a:ext cx="82296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82827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Mission Overview</a:t>
            </a:r>
          </a:p>
        </p:txBody>
      </p:sp>
      <p:sp>
        <p:nvSpPr>
          <p:cNvPr id="3" name="Content Placeholder 2"/>
          <p:cNvSpPr>
            <a:spLocks noGrp="1"/>
          </p:cNvSpPr>
          <p:nvPr>
            <p:ph idx="1"/>
          </p:nvPr>
        </p:nvSpPr>
        <p:spPr/>
        <p:txBody>
          <a:bodyPr/>
          <a:lstStyle/>
          <a:p>
            <a:pPr>
              <a:defRPr/>
            </a:pPr>
            <a:r>
              <a:rPr lang="en-US" dirty="0" smtClean="0"/>
              <a:t>Document internal temperature</a:t>
            </a:r>
          </a:p>
          <a:p>
            <a:pPr lvl="1">
              <a:defRPr/>
            </a:pPr>
            <a:r>
              <a:rPr lang="en-US" dirty="0" smtClean="0"/>
              <a:t>This will be accomplished with a HOBO.  We expect the internal temperature to get a little colder, but not to get as cold as the external temperature, due to our internal heater.            </a:t>
            </a:r>
          </a:p>
          <a:p>
            <a:pPr marL="0" indent="0">
              <a:buFont typeface="Arial" charset="0"/>
              <a:buNone/>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Micromag Data</a:t>
            </a:r>
            <a:br>
              <a:rPr lang="en-US" dirty="0" smtClean="0"/>
            </a:br>
            <a:r>
              <a:rPr lang="en-US" dirty="0" smtClean="0"/>
              <a:t>X Axis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613965"/>
            <a:ext cx="8382000" cy="50154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95927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sz="2400" dirty="0" smtClean="0"/>
              <a:t>Accelerometer</a:t>
            </a:r>
          </a:p>
          <a:p>
            <a:pPr lvl="1"/>
            <a:r>
              <a:rPr lang="en-US" sz="2400" dirty="0" smtClean="0"/>
              <a:t>We observe from our data that there seems to have more overall acceleration as we reach higher levels in the atmosphere</a:t>
            </a:r>
          </a:p>
          <a:p>
            <a:r>
              <a:rPr lang="en-US" sz="2400" dirty="0"/>
              <a:t> </a:t>
            </a:r>
            <a:r>
              <a:rPr lang="en-US" sz="2400" dirty="0" smtClean="0"/>
              <a:t>The Temperature gradually decreases, then increases as we enter the stratosphere</a:t>
            </a:r>
          </a:p>
          <a:p>
            <a:r>
              <a:rPr lang="en-US" sz="2400" dirty="0" smtClean="0"/>
              <a:t>Relative humidity will increase as we get to higher levels in the troposphere. </a:t>
            </a:r>
          </a:p>
          <a:p>
            <a:r>
              <a:rPr lang="en-US" sz="2400" dirty="0" smtClean="0"/>
              <a:t>Pressure will decrease exponentially as we get higher in the atmosphere</a:t>
            </a:r>
          </a:p>
          <a:p>
            <a:r>
              <a:rPr lang="en-US" sz="2400" dirty="0" smtClean="0"/>
              <a:t>No conclusions have yet been formed from the Micromag</a:t>
            </a:r>
          </a:p>
          <a:p>
            <a:endParaRPr lang="en-US" dirty="0" smtClean="0"/>
          </a:p>
          <a:p>
            <a:pPr lvl="1"/>
            <a:endParaRPr lang="en-US" dirty="0"/>
          </a:p>
        </p:txBody>
      </p:sp>
    </p:spTree>
    <p:extLst>
      <p:ext uri="{BB962C8B-B14F-4D97-AF65-F5344CB8AC3E}">
        <p14:creationId xmlns:p14="http://schemas.microsoft.com/office/powerpoint/2010/main" xmlns="" val="40765331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might we change next time?</a:t>
            </a:r>
            <a:endParaRPr lang="en-US" dirty="0"/>
          </a:p>
        </p:txBody>
      </p:sp>
      <p:sp>
        <p:nvSpPr>
          <p:cNvPr id="3" name="Content Placeholder 2"/>
          <p:cNvSpPr>
            <a:spLocks noGrp="1"/>
          </p:cNvSpPr>
          <p:nvPr>
            <p:ph idx="1"/>
          </p:nvPr>
        </p:nvSpPr>
        <p:spPr/>
        <p:txBody>
          <a:bodyPr/>
          <a:lstStyle/>
          <a:p>
            <a:r>
              <a:rPr lang="en-US" dirty="0" smtClean="0"/>
              <a:t>We would put the camera at even more of an angle so as not to be able to see so much light on the right, and we would have painted the insides of the tube black to eliminate more glare.</a:t>
            </a:r>
            <a:endParaRPr lang="en-US" dirty="0"/>
          </a:p>
        </p:txBody>
      </p:sp>
    </p:spTree>
    <p:extLst>
      <p:ext uri="{BB962C8B-B14F-4D97-AF65-F5344CB8AC3E}">
        <p14:creationId xmlns:p14="http://schemas.microsoft.com/office/powerpoint/2010/main" xmlns="" val="798478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of Wisdom</a:t>
            </a:r>
            <a:endParaRPr lang="en-US" dirty="0"/>
          </a:p>
        </p:txBody>
      </p:sp>
      <p:sp>
        <p:nvSpPr>
          <p:cNvPr id="3" name="Content Placeholder 2"/>
          <p:cNvSpPr>
            <a:spLocks noGrp="1"/>
          </p:cNvSpPr>
          <p:nvPr>
            <p:ph idx="1"/>
          </p:nvPr>
        </p:nvSpPr>
        <p:spPr/>
        <p:txBody>
          <a:bodyPr/>
          <a:lstStyle/>
          <a:p>
            <a:r>
              <a:rPr lang="en-US" dirty="0" smtClean="0"/>
              <a:t>Don’t think of this so much as a ‘class’. You don’t have opportunities to do things like this very often.</a:t>
            </a:r>
          </a:p>
          <a:p>
            <a:r>
              <a:rPr lang="en-US" dirty="0" smtClean="0"/>
              <a:t>Put the time in, it’s worth it in the end.</a:t>
            </a:r>
          </a:p>
          <a:p>
            <a:r>
              <a:rPr lang="en-US" dirty="0" smtClean="0"/>
              <a:t>Add extra trackers.</a:t>
            </a:r>
          </a:p>
          <a:p>
            <a:r>
              <a:rPr lang="en-US" dirty="0" smtClean="0"/>
              <a:t>More weight seems to find its way into the payload, so aim low.</a:t>
            </a:r>
          </a:p>
          <a:p>
            <a:r>
              <a:rPr lang="en-US" dirty="0" smtClean="0"/>
              <a:t>Aim high with your experiments, otherwise they could be performed on the ground</a:t>
            </a:r>
            <a:endParaRPr lang="en-US" dirty="0"/>
          </a:p>
        </p:txBody>
      </p:sp>
    </p:spTree>
    <p:extLst>
      <p:ext uri="{BB962C8B-B14F-4D97-AF65-F5344CB8AC3E}">
        <p14:creationId xmlns:p14="http://schemas.microsoft.com/office/powerpoint/2010/main" xmlns="" val="26805288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thanks</a:t>
            </a:r>
            <a:endParaRPr lang="en-US" dirty="0"/>
          </a:p>
        </p:txBody>
      </p:sp>
      <p:sp>
        <p:nvSpPr>
          <p:cNvPr id="3" name="Content Placeholder 2"/>
          <p:cNvSpPr>
            <a:spLocks noGrp="1"/>
          </p:cNvSpPr>
          <p:nvPr>
            <p:ph idx="1"/>
          </p:nvPr>
        </p:nvSpPr>
        <p:spPr/>
        <p:txBody>
          <a:bodyPr/>
          <a:lstStyle/>
          <a:p>
            <a:r>
              <a:rPr lang="en-US" dirty="0" smtClean="0"/>
              <a:t>Thank you Professor Flaten, </a:t>
            </a:r>
          </a:p>
          <a:p>
            <a:r>
              <a:rPr lang="en-US" dirty="0" smtClean="0"/>
              <a:t>Thank you to our TAs Joey and Alex, and Seth</a:t>
            </a:r>
          </a:p>
          <a:p>
            <a:r>
              <a:rPr lang="en-US" dirty="0" smtClean="0"/>
              <a:t>Thank you Vishnu for helping us with our optics experiment</a:t>
            </a:r>
          </a:p>
          <a:p>
            <a:r>
              <a:rPr lang="en-US" dirty="0" smtClean="0"/>
              <a:t>Thank you </a:t>
            </a:r>
            <a:r>
              <a:rPr lang="en-US" dirty="0"/>
              <a:t>Kyle </a:t>
            </a:r>
            <a:r>
              <a:rPr lang="en-US" dirty="0" err="1" smtClean="0"/>
              <a:t>Marek-Sparts</a:t>
            </a:r>
            <a:r>
              <a:rPr lang="en-US" smtClean="0"/>
              <a:t> and </a:t>
            </a:r>
            <a:r>
              <a:rPr lang="en-US" dirty="0" smtClean="0"/>
              <a:t>Chris Woehrle from Augsburg for helping us with our Micromag</a:t>
            </a:r>
            <a:endParaRPr lang="en-US" dirty="0"/>
          </a:p>
        </p:txBody>
      </p:sp>
    </p:spTree>
    <p:extLst>
      <p:ext uri="{BB962C8B-B14F-4D97-AF65-F5344CB8AC3E}">
        <p14:creationId xmlns:p14="http://schemas.microsoft.com/office/powerpoint/2010/main" xmlns="" val="3237002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Mission Overview</a:t>
            </a:r>
          </a:p>
        </p:txBody>
      </p:sp>
      <p:sp>
        <p:nvSpPr>
          <p:cNvPr id="3" name="Content Placeholder 2"/>
          <p:cNvSpPr>
            <a:spLocks noGrp="1"/>
          </p:cNvSpPr>
          <p:nvPr>
            <p:ph idx="1"/>
          </p:nvPr>
        </p:nvSpPr>
        <p:spPr/>
        <p:txBody>
          <a:bodyPr/>
          <a:lstStyle/>
          <a:p>
            <a:pPr>
              <a:defRPr/>
            </a:pPr>
            <a:r>
              <a:rPr lang="en-US" dirty="0" smtClean="0"/>
              <a:t>Characterize external temperature, pressure, and humidity using onboard weather station</a:t>
            </a:r>
          </a:p>
          <a:p>
            <a:pPr lvl="1">
              <a:defRPr/>
            </a:pPr>
            <a:r>
              <a:rPr lang="en-US" sz="2000" dirty="0" smtClean="0"/>
              <a:t>Temperature: it will decrease as it rises through the troposphere, but then increase as we enter the stratosphere as we get closer to the ozone layer which captures UV heat from the sun</a:t>
            </a:r>
          </a:p>
          <a:p>
            <a:pPr lvl="1">
              <a:defRPr/>
            </a:pPr>
            <a:r>
              <a:rPr lang="en-US" sz="2000" dirty="0" smtClean="0"/>
              <a:t>Pressure:  it will constantly decrease down, closer and closer to 0.  Theorists say that pressure can be viewed as how much “is above you.”  As we get higher into the atmosphere, there is less and less air above our object pushing us down</a:t>
            </a:r>
          </a:p>
          <a:p>
            <a:pPr lvl="1">
              <a:defRPr/>
            </a:pPr>
            <a:r>
              <a:rPr lang="en-US" sz="2000" dirty="0" smtClean="0"/>
              <a:t>Humidity:  we expect it to decrease as we get into higher areas in the troposphere because the temperature drops so low that the air can’t hold as much water as before.  After that, it gets too cold for water to rise any farther, so humidity should drop down to near nothing</a:t>
            </a:r>
          </a:p>
          <a:p>
            <a:pPr marL="0" indent="0">
              <a:buFont typeface="Arial" charset="0"/>
              <a:buNone/>
              <a:defRPr/>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 Chart</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descr="C:\Users\Nate\AppData\Local\Temp\Screen Shot 2011-11-21 at 3.51.38 PM.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95400"/>
            <a:ext cx="8983980" cy="541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2148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Budget and Mass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92714" y="1219200"/>
            <a:ext cx="8194086" cy="5310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228600"/>
            <a:ext cx="8229600" cy="1143000"/>
          </a:xfrm>
        </p:spPr>
        <p:txBody>
          <a:bodyPr/>
          <a:lstStyle/>
          <a:p>
            <a:r>
              <a:rPr lang="en-US" dirty="0" smtClean="0"/>
              <a:t>Construction</a:t>
            </a:r>
          </a:p>
        </p:txBody>
      </p:sp>
      <p:pic>
        <p:nvPicPr>
          <p:cNvPr id="12291"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533400" y="1295400"/>
            <a:ext cx="1816100" cy="24257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292" name="TextBox 3"/>
          <p:cNvSpPr txBox="1">
            <a:spLocks noChangeArrowheads="1"/>
          </p:cNvSpPr>
          <p:nvPr/>
        </p:nvSpPr>
        <p:spPr bwMode="auto">
          <a:xfrm>
            <a:off x="533400" y="4191000"/>
            <a:ext cx="1828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Wiring of the BSE Flight computer</a:t>
            </a:r>
          </a:p>
        </p:txBody>
      </p:sp>
      <p:pic>
        <p:nvPicPr>
          <p:cNvPr id="1229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62200" y="4495800"/>
            <a:ext cx="3371850" cy="201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294" name="TextBox 4"/>
          <p:cNvSpPr txBox="1">
            <a:spLocks noChangeArrowheads="1"/>
          </p:cNvSpPr>
          <p:nvPr/>
        </p:nvSpPr>
        <p:spPr bwMode="auto">
          <a:xfrm>
            <a:off x="5926138" y="5526088"/>
            <a:ext cx="28368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Unraveling of the paper towel to reach our spectrum tube</a:t>
            </a:r>
          </a:p>
        </p:txBody>
      </p:sp>
      <p:pic>
        <p:nvPicPr>
          <p:cNvPr id="12295" name="Picture 4" descr="C:\Users\Nate\Desktop\aem\aem pictures\empty box.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86200" y="1828800"/>
            <a:ext cx="2779713"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6" name="TextBox 5"/>
          <p:cNvSpPr txBox="1">
            <a:spLocks noChangeArrowheads="1"/>
          </p:cNvSpPr>
          <p:nvPr/>
        </p:nvSpPr>
        <p:spPr bwMode="auto">
          <a:xfrm>
            <a:off x="6858000" y="2289175"/>
            <a:ext cx="1698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Our empty box</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304800"/>
            <a:ext cx="8229600" cy="1143000"/>
          </a:xfrm>
        </p:spPr>
        <p:txBody>
          <a:bodyPr/>
          <a:lstStyle/>
          <a:p>
            <a:r>
              <a:rPr lang="en-US" dirty="0" smtClean="0"/>
              <a:t>Payload Layout</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4363" y="1200150"/>
            <a:ext cx="8529637" cy="535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iscellaneous Notes:&amp;#x0D;&amp;#x0A;This is a bare-bones template – make it fancier if you wish, but be sure to address at least t&quot;/&gt;&lt;property id=&quot;20307&quot; value=&quot;256&quot;/&gt;&lt;/object&gt;&lt;object type=&quot;3&quot; unique_id=&quot;10005&quot;&gt;&lt;property id=&quot;20148&quot; value=&quot;5&quot;/&gt;&lt;property id=&quot;20300&quot; value=&quot;Slide 3 - &amp;quot;Mission Overview (maybe just 1 slide)&amp;quot;&quot;/&gt;&lt;property id=&quot;20307&quot; value=&quot;257&quot;/&gt;&lt;/object&gt;&lt;object type=&quot;3&quot; unique_id=&quot;10006&quot;&gt;&lt;property id=&quot;20148&quot; value=&quot;5&quot;/&gt;&lt;property id=&quot;20300&quot; value=&quot;Slide 5 - &amp;quot;Design Overview (multiple slides – have your actual box nearby, but also make these slides stand alone – use bullet&quot;/&gt;&lt;property id=&quot;20307&quot; value=&quot;259&quot;/&gt;&lt;/object&gt;&lt;object type=&quot;3&quot; unique_id=&quot;10007&quot;&gt;&lt;property id=&quot;20148&quot; value=&quot;5&quot;/&gt;&lt;property id=&quot;20300&quot; value=&quot;Slide 6 - &amp;quot;Payload Pre-flight Testing (multiple slides)&amp;#x0D;&amp;#x0A;(include both a list of tests run (and not run)&amp;#x0D;&amp;#x0A;as well as quantitativ&quot;/&gt;&lt;property id=&quot;20307&quot; value=&quot;260&quot;/&gt;&lt;/object&gt;&lt;object type=&quot;3&quot; unique_id=&quot;10008&quot;&gt;&lt;property id=&quot;20148&quot; value=&quot;5&quot;/&gt;&lt;property id=&quot;20300&quot; value=&quot;Slide 7 - &amp;quot;Expected Science Results (multiple slides)&amp;quot;&quot;/&gt;&lt;property id=&quot;20307&quot; value=&quot;261&quot;/&gt;&lt;/object&gt;&lt;object type=&quot;3&quot; unique_id=&quot;10016&quot;&gt;&lt;property id=&quot;20148&quot; value=&quot;5&quot;/&gt;&lt;property id=&quot;20300&quot; value=&quot;Slide 2 - &amp;quot;Team Name&amp;#x0D;&amp;#x0A;Final Project Presentation&amp;#x0D;&amp;#x0A;&amp;#x0D;&amp;#x0A;Consider putting an eye-catching photo or graphic here.&amp;quot;&quot;/&gt;&lt;property id=&quot;20307&quot; value=&quot;262&quot;/&gt;&lt;/object&gt;&lt;object type=&quot;3&quot; unique_id=&quot;10025&quot;&gt;&lt;property id=&quot;20148&quot; value=&quot;5&quot;/&gt;&lt;property id=&quot;20300&quot; value=&quot;Slide 8 - &amp;quot;Flight Day (multiple slides)&amp;quot;&quot;/&gt;&lt;property id=&quot;20307&quot; value=&quot;263&quot;/&gt;&lt;/object&gt;&lt;object type=&quot;3&quot; unique_id=&quot;10044&quot;&gt;&lt;property id=&quot;20148&quot; value=&quot;5&quot;/&gt;&lt;property id=&quot;20300&quot; value=&quot;Slide 9 - &amp;quot;Science Results (multiple slides)&amp;quot;&quot;/&gt;&lt;property id=&quot;20307&quot; value=&quot;264&quot;/&gt;&lt;/object&gt;&lt;object type=&quot;3&quot; unique_id=&quot;10045&quot;&gt;&lt;property id=&quot;20148&quot; value=&quot;5&quot;/&gt;&lt;property id=&quot;20300&quot; value=&quot;Slide 10 - &amp;quot;Conclusions/Lessons Learned&amp;quot;&quot;/&gt;&lt;property id=&quot;20307&quot; value=&quot;265&quot;/&gt;&lt;/object&gt;&lt;object type=&quot;3&quot; unique_id=&quot;10090&quot;&gt;&lt;property id=&quot;20148&quot; value=&quot;5&quot;/&gt;&lt;property id=&quot;20300&quot; value=&quot;Slide 4 - &amp;quot;Team Management (1 or more slides)&amp;quot;&quot;/&gt;&lt;property id=&quot;20307&quot; value=&quot;266&quot;/&gt;&lt;/objec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1443</Words>
  <Application>Microsoft Office PowerPoint</Application>
  <PresentationFormat>On-screen Show (4:3)</PresentationFormat>
  <Paragraphs>138</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Team NASA Final Team Presentation  </vt:lpstr>
      <vt:lpstr>Mission Overview</vt:lpstr>
      <vt:lpstr>Mission Overview</vt:lpstr>
      <vt:lpstr>Mission Overview</vt:lpstr>
      <vt:lpstr>Mission Overview</vt:lpstr>
      <vt:lpstr>Org Chart</vt:lpstr>
      <vt:lpstr>Budget and Mass</vt:lpstr>
      <vt:lpstr>Construction</vt:lpstr>
      <vt:lpstr>Payload Layout</vt:lpstr>
      <vt:lpstr>Functional diagram</vt:lpstr>
      <vt:lpstr>Programming</vt:lpstr>
      <vt:lpstr>The Cold Soak</vt:lpstr>
      <vt:lpstr>The Cold Soak Graph</vt:lpstr>
      <vt:lpstr>Drop Test</vt:lpstr>
      <vt:lpstr>Diffraction Grating</vt:lpstr>
      <vt:lpstr>Weather Station</vt:lpstr>
      <vt:lpstr>Arduino board</vt:lpstr>
      <vt:lpstr>Expected Science Results</vt:lpstr>
      <vt:lpstr>Expected Science Results</vt:lpstr>
      <vt:lpstr>Expected Science Results</vt:lpstr>
      <vt:lpstr>Internal temperature</vt:lpstr>
      <vt:lpstr>Expected Science Results The Magnetic Field</vt:lpstr>
      <vt:lpstr>Expected Science Results The Light Patterns</vt:lpstr>
      <vt:lpstr>Launch Day</vt:lpstr>
      <vt:lpstr>Launch Day</vt:lpstr>
      <vt:lpstr>Common science results</vt:lpstr>
      <vt:lpstr>Common science results</vt:lpstr>
      <vt:lpstr>Optics experiment</vt:lpstr>
      <vt:lpstr>Accelerometer data (part one)</vt:lpstr>
      <vt:lpstr>Accelerometer data (part two)</vt:lpstr>
      <vt:lpstr>Weather station Data</vt:lpstr>
      <vt:lpstr>Weather station data</vt:lpstr>
      <vt:lpstr>Weather station data</vt:lpstr>
      <vt:lpstr>Weather station data</vt:lpstr>
      <vt:lpstr>Battle Creek BSE</vt:lpstr>
      <vt:lpstr>Battle Creek BSE</vt:lpstr>
      <vt:lpstr>Battle Creek BSE</vt:lpstr>
      <vt:lpstr>Micromag Data Y-axis</vt:lpstr>
      <vt:lpstr>Micromag Data X Axis</vt:lpstr>
      <vt:lpstr>Micromag Data X Axis</vt:lpstr>
      <vt:lpstr>Conclusions</vt:lpstr>
      <vt:lpstr>What might we change next time?</vt:lpstr>
      <vt:lpstr>Words of Wisdom</vt:lpstr>
      <vt:lpstr>Special thanks</vt:lpstr>
    </vt:vector>
  </TitlesOfParts>
  <Company>University of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Name Conceptual Design Review (this is a bare-bones template – make it fancier if you wish)</dc:title>
  <dc:creator>flaten</dc:creator>
  <cp:lastModifiedBy>flate001</cp:lastModifiedBy>
  <cp:revision>70</cp:revision>
  <dcterms:created xsi:type="dcterms:W3CDTF">2008-09-25T17:44:39Z</dcterms:created>
  <dcterms:modified xsi:type="dcterms:W3CDTF">2013-06-20T17:11:48Z</dcterms:modified>
</cp:coreProperties>
</file>