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73"/>
  </p:notesMasterIdLst>
  <p:sldIdLst>
    <p:sldId id="784" r:id="rId2"/>
    <p:sldId id="785" r:id="rId3"/>
    <p:sldId id="786" r:id="rId4"/>
    <p:sldId id="802" r:id="rId5"/>
    <p:sldId id="806" r:id="rId6"/>
    <p:sldId id="807" r:id="rId7"/>
    <p:sldId id="833" r:id="rId8"/>
    <p:sldId id="834" r:id="rId9"/>
    <p:sldId id="835" r:id="rId10"/>
    <p:sldId id="808" r:id="rId11"/>
    <p:sldId id="810" r:id="rId12"/>
    <p:sldId id="809" r:id="rId13"/>
    <p:sldId id="811" r:id="rId14"/>
    <p:sldId id="812" r:id="rId15"/>
    <p:sldId id="813" r:id="rId16"/>
    <p:sldId id="814" r:id="rId17"/>
    <p:sldId id="815" r:id="rId18"/>
    <p:sldId id="820" r:id="rId19"/>
    <p:sldId id="816" r:id="rId20"/>
    <p:sldId id="817" r:id="rId21"/>
    <p:sldId id="821" r:id="rId22"/>
    <p:sldId id="818" r:id="rId23"/>
    <p:sldId id="819" r:id="rId24"/>
    <p:sldId id="822" r:id="rId25"/>
    <p:sldId id="823" r:id="rId26"/>
    <p:sldId id="932" r:id="rId27"/>
    <p:sldId id="824" r:id="rId28"/>
    <p:sldId id="825" r:id="rId29"/>
    <p:sldId id="826" r:id="rId30"/>
    <p:sldId id="827" r:id="rId31"/>
    <p:sldId id="828" r:id="rId32"/>
    <p:sldId id="829" r:id="rId33"/>
    <p:sldId id="830" r:id="rId34"/>
    <p:sldId id="831" r:id="rId35"/>
    <p:sldId id="832" r:id="rId36"/>
    <p:sldId id="933" r:id="rId37"/>
    <p:sldId id="901" r:id="rId38"/>
    <p:sldId id="907" r:id="rId39"/>
    <p:sldId id="908" r:id="rId40"/>
    <p:sldId id="909" r:id="rId41"/>
    <p:sldId id="910" r:id="rId42"/>
    <p:sldId id="911" r:id="rId43"/>
    <p:sldId id="912" r:id="rId44"/>
    <p:sldId id="913" r:id="rId45"/>
    <p:sldId id="914" r:id="rId46"/>
    <p:sldId id="915" r:id="rId47"/>
    <p:sldId id="916" r:id="rId48"/>
    <p:sldId id="917" r:id="rId49"/>
    <p:sldId id="918" r:id="rId50"/>
    <p:sldId id="919" r:id="rId51"/>
    <p:sldId id="925" r:id="rId52"/>
    <p:sldId id="926" r:id="rId53"/>
    <p:sldId id="927" r:id="rId54"/>
    <p:sldId id="928" r:id="rId55"/>
    <p:sldId id="929" r:id="rId56"/>
    <p:sldId id="930" r:id="rId57"/>
    <p:sldId id="931" r:id="rId58"/>
    <p:sldId id="906" r:id="rId59"/>
    <p:sldId id="934" r:id="rId60"/>
    <p:sldId id="935" r:id="rId61"/>
    <p:sldId id="936" r:id="rId62"/>
    <p:sldId id="937" r:id="rId63"/>
    <p:sldId id="938" r:id="rId64"/>
    <p:sldId id="939" r:id="rId65"/>
    <p:sldId id="940" r:id="rId66"/>
    <p:sldId id="941" r:id="rId67"/>
    <p:sldId id="942" r:id="rId68"/>
    <p:sldId id="943" r:id="rId69"/>
    <p:sldId id="944" r:id="rId70"/>
    <p:sldId id="945" r:id="rId71"/>
    <p:sldId id="946" r:id="rId72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FFFA00"/>
    <a:srgbClr val="FF9900"/>
    <a:srgbClr val="FF00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22" y="-594"/>
      </p:cViewPr>
      <p:guideLst>
        <p:guide orient="horz" pos="220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746" y="-84"/>
      </p:cViewPr>
      <p:guideLst>
        <p:guide orient="horz" pos="2922"/>
        <p:guide pos="22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299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0088"/>
            <a:ext cx="4672012" cy="3503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437063"/>
            <a:ext cx="51450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338"/>
            <a:ext cx="29940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796338"/>
            <a:ext cx="29940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52F4C077-B662-5748-8166-BDEBA775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6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77B-1895-5A4A-9A66-F3FCD2FF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9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0D52-B5D2-3F45-A3C2-2BD448CC5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37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B1C7-4448-E14B-B4FE-07A0844A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27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C0C8-E4A3-B141-8B52-949F5227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FACF-B904-9247-A296-763A3A8F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5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1AA-AB86-544F-8939-CC555F47B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9219-6CF2-B048-B65E-06B3B714D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1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C39E-7E8B-5442-90D9-C764C9DA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2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015A-EE06-524E-9990-59BD219F8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27EF-34CC-004D-AD56-1FFC2C7F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5F72-17CA-D640-BFFD-BF148EBD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7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7644-968A-914D-B196-D4C50B11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21DF64-64B7-0F45-B733-4B9DACBF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1549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Now let’s modify our sketch to add an analog input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use the </a:t>
            </a:r>
            <a:r>
              <a:rPr lang="en-US" sz="2800" b="1" dirty="0" smtClean="0">
                <a:solidFill>
                  <a:srgbClr val="FFFF00"/>
                </a:solidFill>
              </a:rPr>
              <a:t>potentiometer</a:t>
            </a:r>
            <a:r>
              <a:rPr lang="en-US" sz="2800" b="1" dirty="0" smtClean="0">
                <a:solidFill>
                  <a:schemeClr val="bg1"/>
                </a:solidFill>
              </a:rPr>
              <a:t> from HW #4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59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5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048000" cy="32932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Reconnect Uno to laptop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and verify all is working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Activate Serial Monitor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2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30880" y="1905000"/>
            <a:ext cx="591312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1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Disconnect LED Breadboard and connect wire from pin 9 to JC3 on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Activate Serial Monitor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2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97300" y="533400"/>
            <a:ext cx="53467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7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Carefully move wire to JC3 to JC2…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2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9200" y="2057400"/>
            <a:ext cx="6908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6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Add the Temperature Sensor to the Breadboard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0" y="2590800"/>
            <a:ext cx="3048000" cy="3048000"/>
          </a:xfrm>
          <a:prstGeom prst="rect">
            <a:avLst/>
          </a:prstGeom>
        </p:spPr>
      </p:pic>
      <p:pic>
        <p:nvPicPr>
          <p:cNvPr id="4" name="Picture 3" descr="IMG_613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2746" y="2095130"/>
            <a:ext cx="5426054" cy="39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2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1 to 5V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2.5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0200" y="152400"/>
            <a:ext cx="3670300" cy="2057400"/>
          </a:xfrm>
          <a:prstGeom prst="rect">
            <a:avLst/>
          </a:prstGeom>
        </p:spPr>
      </p:pic>
      <p:pic>
        <p:nvPicPr>
          <p:cNvPr id="9" name="Picture 8" descr="IMG_613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400" y="1917700"/>
            <a:ext cx="531898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8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3 to GND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2.5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0200" y="152400"/>
            <a:ext cx="3670300" cy="2057400"/>
          </a:xfrm>
          <a:prstGeom prst="rect">
            <a:avLst/>
          </a:prstGeom>
        </p:spPr>
      </p:pic>
      <p:pic>
        <p:nvPicPr>
          <p:cNvPr id="8" name="Picture 7" descr="IMG_613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400" y="1917700"/>
            <a:ext cx="531898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3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2 to A5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2.5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0" y="152400"/>
            <a:ext cx="3670300" cy="2057400"/>
          </a:xfrm>
          <a:prstGeom prst="rect">
            <a:avLst/>
          </a:prstGeom>
        </p:spPr>
      </p:pic>
      <p:pic>
        <p:nvPicPr>
          <p:cNvPr id="2" name="Picture 1" descr="IMG_61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000" y="1981200"/>
            <a:ext cx="4648200" cy="44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5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 to add the following variable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08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399" y="1905000"/>
            <a:ext cx="87824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 to add the following lines in loop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09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828800"/>
            <a:ext cx="8001000" cy="49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Compile and Upload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Activate Serial Monitor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Test by putting your finger on the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you see a change?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.2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8600" y="3657600"/>
            <a:ext cx="48675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5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the Red wire to +5V, Black to GND, and White to A0 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95601" y="1844102"/>
            <a:ext cx="6210300" cy="49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8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Convert to Voltage and display on Serial Monitor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22.2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600" y="2362200"/>
            <a:ext cx="3462950" cy="3886200"/>
          </a:xfrm>
          <a:prstGeom prst="rect">
            <a:avLst/>
          </a:prstGeom>
        </p:spPr>
      </p:pic>
      <p:pic>
        <p:nvPicPr>
          <p:cNvPr id="4" name="Picture 3" descr="Screen shot 2012-09-24 at 1.24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0" y="2286000"/>
            <a:ext cx="529393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see this…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2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00199"/>
            <a:ext cx="8763000" cy="54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5814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Use spec sheet to convert to degrees C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- 10 mV/C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Look for offset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.2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91019">
            <a:off x="4144978" y="591124"/>
            <a:ext cx="4437193" cy="5105400"/>
          </a:xfrm>
          <a:prstGeom prst="rect">
            <a:avLst/>
          </a:prstGeom>
        </p:spPr>
      </p:pic>
      <p:pic>
        <p:nvPicPr>
          <p:cNvPr id="2" name="Picture 1" descr="Screen shot 2012-09-24 at 1.25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4114800"/>
            <a:ext cx="6426200" cy="2286000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5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- 0.5 V offset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3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981200"/>
            <a:ext cx="6454098" cy="4692708"/>
          </a:xfrm>
          <a:prstGeom prst="rect">
            <a:avLst/>
          </a:prstGeom>
        </p:spPr>
      </p:pic>
      <p:pic>
        <p:nvPicPr>
          <p:cNvPr id="3" name="Picture 2" descr="Screen shot 2012-09-24 at 1.39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9400" y="1600200"/>
            <a:ext cx="6083300" cy="2133600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5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09-24 at 1.4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904999"/>
            <a:ext cx="2819400" cy="2906151"/>
          </a:xfrm>
          <a:prstGeom prst="rect">
            <a:avLst/>
          </a:prstGeom>
        </p:spPr>
      </p:pic>
      <p:pic>
        <p:nvPicPr>
          <p:cNvPr id="5" name="Picture 4" descr="Screen shot 2012-09-24 at 1.48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2438400"/>
            <a:ext cx="609869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4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see this…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.4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600200"/>
            <a:ext cx="888334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7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Data make sense?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How would you calibrate this sensor?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1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Humidity Sensor to the Breadboard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4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199" y="1828800"/>
            <a:ext cx="75972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7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5 V from Temp Sensor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4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0" y="1878459"/>
            <a:ext cx="7175500" cy="49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8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GND from Temp Sensor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4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0" y="1905000"/>
            <a:ext cx="64034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41549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Leave the LED connected to pin 9 but it won’t blink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33800" y="1104900"/>
            <a:ext cx="5012408" cy="5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8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Out to A4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0" y="1805966"/>
            <a:ext cx="7086600" cy="49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5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828800"/>
            <a:ext cx="2705100" cy="3314700"/>
          </a:xfrm>
          <a:prstGeom prst="rect">
            <a:avLst/>
          </a:prstGeom>
        </p:spPr>
      </p:pic>
      <p:pic>
        <p:nvPicPr>
          <p:cNvPr id="3" name="Picture 2" descr="Screen shot 2012-09-24 at 1.56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9400" y="2286000"/>
            <a:ext cx="5715000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get…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.5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2400" y="1523999"/>
            <a:ext cx="9296400" cy="5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Convert to voltage and understandable units from data sheet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Algebra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2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48926">
            <a:off x="4418001" y="793678"/>
            <a:ext cx="4039743" cy="5105400"/>
          </a:xfrm>
          <a:prstGeom prst="rect">
            <a:avLst/>
          </a:prstGeom>
        </p:spPr>
      </p:pic>
      <p:pic>
        <p:nvPicPr>
          <p:cNvPr id="3" name="Picture 2" descr="Screen shot 2012-09-24 at 2.06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" y="4343400"/>
            <a:ext cx="9144000" cy="1371600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021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Screen shot 2012-09-24 at 2.1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599" y="1828800"/>
            <a:ext cx="2614579" cy="4495800"/>
          </a:xfrm>
          <a:prstGeom prst="rect">
            <a:avLst/>
          </a:prstGeom>
        </p:spPr>
      </p:pic>
      <p:pic>
        <p:nvPicPr>
          <p:cNvPr id="6" name="Picture 5" descr="Screen shot 2012-09-24 at 2.16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5600" y="2590800"/>
            <a:ext cx="619188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get…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2.1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28601" y="1600200"/>
            <a:ext cx="962527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7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Data make sense?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How would you calibrate this sensor?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Accelerometer to the Breadboard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18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00" y="1981200"/>
            <a:ext cx="5473700" cy="4350402"/>
          </a:xfrm>
          <a:prstGeom prst="rect">
            <a:avLst/>
          </a:prstGeom>
        </p:spPr>
      </p:pic>
      <p:pic>
        <p:nvPicPr>
          <p:cNvPr id="8" name="Picture 7" descr="IMG_618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85831" y="3327400"/>
            <a:ext cx="425816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rgbClr val="FFFF00"/>
                </a:solidFill>
              </a:rPr>
              <a:t>Connect 3.3V </a:t>
            </a:r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 err="1" smtClean="0">
                <a:solidFill>
                  <a:schemeClr val="bg1"/>
                </a:solidFill>
              </a:rPr>
              <a:t>Vcc</a:t>
            </a:r>
            <a:r>
              <a:rPr lang="en-US" sz="2800" b="1" dirty="0" smtClean="0">
                <a:solidFill>
                  <a:schemeClr val="bg1"/>
                </a:solidFill>
              </a:rPr>
              <a:t> from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7800" y="1828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2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GND to GND from Humidity Sensor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9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00200" y="1905000"/>
            <a:ext cx="5626100" cy="48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0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5858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Potentiometer is acting like an analog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We can now hook up any analog sensor and see its value (at least through serial)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other sensors can we hook up?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add some…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But first let’s add the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ZOUT to A3 on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7800" y="18288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6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YOUT to A2 on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828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4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XOUT to A1 on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18288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Accelerometer has a few other settings we need address from the Data Sheet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41910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Sleep…Connect 3.3V from </a:t>
            </a:r>
            <a:r>
              <a:rPr lang="en-US" sz="2800" b="1" dirty="0" err="1" smtClean="0">
                <a:solidFill>
                  <a:schemeClr val="bg1"/>
                </a:solidFill>
              </a:rPr>
              <a:t>Accel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Vcc</a:t>
            </a:r>
            <a:r>
              <a:rPr lang="en-US" sz="2800" b="1" dirty="0" smtClean="0">
                <a:solidFill>
                  <a:schemeClr val="bg1"/>
                </a:solidFill>
              </a:rPr>
              <a:t> to SLP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04 at 8.15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800" y="381000"/>
            <a:ext cx="4127500" cy="1955800"/>
          </a:xfrm>
          <a:prstGeom prst="rect">
            <a:avLst/>
          </a:prstGeom>
        </p:spPr>
      </p:pic>
      <p:pic>
        <p:nvPicPr>
          <p:cNvPr id="4" name="Picture 3" descr="IMG_619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200" y="2311400"/>
            <a:ext cx="6299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9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41910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Range…Connect 3.3V from </a:t>
            </a:r>
            <a:r>
              <a:rPr lang="en-US" sz="2800" b="1" dirty="0" err="1" smtClean="0">
                <a:solidFill>
                  <a:schemeClr val="bg1"/>
                </a:solidFill>
              </a:rPr>
              <a:t>Accel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Vcc</a:t>
            </a:r>
            <a:r>
              <a:rPr lang="en-US" sz="2800" b="1" dirty="0" smtClean="0">
                <a:solidFill>
                  <a:schemeClr val="bg1"/>
                </a:solidFill>
              </a:rPr>
              <a:t> to GSEL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19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400" y="2590800"/>
            <a:ext cx="6007100" cy="4176812"/>
          </a:xfrm>
          <a:prstGeom prst="rect">
            <a:avLst/>
          </a:prstGeom>
        </p:spPr>
      </p:pic>
      <p:pic>
        <p:nvPicPr>
          <p:cNvPr id="2" name="Picture 1" descr="Screen shot 2012-10-04 at 8.15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7900" y="0"/>
            <a:ext cx="4343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1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 as follows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04 at 8.30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200" y="1981200"/>
            <a:ext cx="84658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2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 as follows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04 at 8.30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799" y="1866900"/>
            <a:ext cx="865716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5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get…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4 at 8.5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1800" y="1524000"/>
            <a:ext cx="57410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1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Convert to voltage and understandable units from data sheet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Algebra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4 at 8.33.33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970637">
            <a:off x="4667423" y="1310885"/>
            <a:ext cx="3967120" cy="403860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1" b="-380"/>
          <a:stretch/>
        </p:blipFill>
        <p:spPr>
          <a:xfrm>
            <a:off x="225425" y="4146550"/>
            <a:ext cx="8842375" cy="2679700"/>
          </a:xfrm>
          <a:ln w="762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43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Take out the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r>
              <a:rPr lang="en-US" sz="2800" b="1" dirty="0" smtClean="0">
                <a:solidFill>
                  <a:schemeClr val="bg1"/>
                </a:solidFill>
              </a:rPr>
              <a:t> your team built in HW#4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09800" y="2133600"/>
            <a:ext cx="4343400" cy="38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4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Convert to Voltage = </a:t>
            </a:r>
            <a:r>
              <a:rPr lang="en-US" sz="2800" b="1" dirty="0" err="1" smtClean="0">
                <a:solidFill>
                  <a:schemeClr val="bg1"/>
                </a:solidFill>
              </a:rPr>
              <a:t>accelX</a:t>
            </a:r>
            <a:r>
              <a:rPr lang="en-US" sz="2800" b="1" dirty="0" smtClean="0">
                <a:solidFill>
                  <a:schemeClr val="bg1"/>
                </a:solidFill>
              </a:rPr>
              <a:t> * (5.0/1024)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Subtract offset and convert to </a:t>
            </a:r>
            <a:r>
              <a:rPr lang="en-US" sz="2800" b="1" dirty="0" err="1" smtClean="0">
                <a:solidFill>
                  <a:schemeClr val="bg1"/>
                </a:solidFill>
              </a:rPr>
              <a:t>Gs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</a:rPr>
              <a:t>Gs</a:t>
            </a:r>
            <a:r>
              <a:rPr lang="en-US" sz="2800" b="1" dirty="0" smtClean="0">
                <a:solidFill>
                  <a:schemeClr val="bg1"/>
                </a:solidFill>
              </a:rPr>
              <a:t> = (voltage – 1.65) / (0.206)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1" b="-380"/>
          <a:stretch/>
        </p:blipFill>
        <p:spPr>
          <a:xfrm>
            <a:off x="149225" y="3505200"/>
            <a:ext cx="8842375" cy="2679700"/>
          </a:xfrm>
          <a:ln w="762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9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 as follows</a:t>
            </a:r>
          </a:p>
        </p:txBody>
      </p:sp>
      <p:pic>
        <p:nvPicPr>
          <p:cNvPr id="3" name="Picture 2" descr="Screen shot 2012-10-08 at 1.08.3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8400" y="1905000"/>
            <a:ext cx="4711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1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Sketch as follows</a:t>
            </a:r>
          </a:p>
        </p:txBody>
      </p:sp>
      <p:pic>
        <p:nvPicPr>
          <p:cNvPr id="2" name="Picture 1" descr="Screen shot 2012-10-08 at 1.0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066800"/>
            <a:ext cx="8458200" cy="56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43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get…</a:t>
            </a:r>
          </a:p>
        </p:txBody>
      </p:sp>
      <p:pic>
        <p:nvPicPr>
          <p:cNvPr id="3" name="Picture 2" descr="Screen shot 2012-10-08 at 1.1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1828800"/>
            <a:ext cx="910795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8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X flat, should see 0 G</a:t>
            </a:r>
          </a:p>
        </p:txBody>
      </p:sp>
      <p:pic>
        <p:nvPicPr>
          <p:cNvPr id="2" name="Picture 1" descr="IMG_62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8288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6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arrow pointing up, should see 1.0 G</a:t>
            </a:r>
          </a:p>
        </p:txBody>
      </p:sp>
      <p:pic>
        <p:nvPicPr>
          <p:cNvPr id="3" name="Picture 2" descr="IMG_621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pic>
        <p:nvPicPr>
          <p:cNvPr id="10" name="Picture 9" descr="IMG_621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6728604" y="4546600"/>
            <a:ext cx="2415396" cy="2286000"/>
          </a:xfrm>
          <a:prstGeom prst="rect">
            <a:avLst/>
          </a:prstGeom>
          <a:ln w="762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590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X arrow pointing down, should see - 1.0 G</a:t>
            </a:r>
          </a:p>
        </p:txBody>
      </p:sp>
      <p:pic>
        <p:nvPicPr>
          <p:cNvPr id="6" name="Picture 5" descr="IMG_621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4400" y="1981200"/>
            <a:ext cx="7010400" cy="4640780"/>
          </a:xfrm>
          <a:prstGeom prst="rect">
            <a:avLst/>
          </a:prstGeom>
        </p:spPr>
      </p:pic>
      <p:pic>
        <p:nvPicPr>
          <p:cNvPr id="7" name="Picture 6" descr="IMG_621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28604" y="4546600"/>
            <a:ext cx="2415396" cy="2286000"/>
          </a:xfrm>
          <a:prstGeom prst="rect">
            <a:avLst/>
          </a:prstGeom>
          <a:ln w="762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328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Repeat with Y and Z axes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May need to tape breadboard down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you need to Calibrate?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xmlns="" val="403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Pressure Sensor to the Breadboard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Notice orientation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08 at 1.18.59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4800" y="2362200"/>
            <a:ext cx="5334000" cy="4315892"/>
          </a:xfrm>
          <a:prstGeom prst="rect">
            <a:avLst/>
          </a:prstGeom>
        </p:spPr>
      </p:pic>
      <p:pic>
        <p:nvPicPr>
          <p:cNvPr id="8" name="Picture 7" descr="Screen shot 2012-10-08 at 1.18.59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7400" y="2362200"/>
            <a:ext cx="2951408" cy="4191000"/>
          </a:xfrm>
          <a:prstGeom prst="rect">
            <a:avLst/>
          </a:prstGeom>
        </p:spPr>
      </p:pic>
      <p:pic>
        <p:nvPicPr>
          <p:cNvPr id="4" name="Picture 3" descr="Screen shot 2012-10-08 at 1.39.30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76400" y="5410200"/>
            <a:ext cx="3784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0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Pressure Sensor to the Breadboard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Notice orientation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2286000"/>
            <a:ext cx="5413663" cy="4572000"/>
          </a:xfrm>
          <a:prstGeom prst="rect">
            <a:avLst/>
          </a:prstGeom>
        </p:spPr>
      </p:pic>
      <p:pic>
        <p:nvPicPr>
          <p:cNvPr id="9" name="Picture 8" descr="IMG_621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38800" y="2209800"/>
            <a:ext cx="313421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5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Carefully connect it with your unpowered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0" y="2286000"/>
            <a:ext cx="7505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1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1336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2 to 5.0 Volts from your Humidity Sensor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0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81300" y="1511300"/>
            <a:ext cx="6375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7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4 to GND from your Humidity Sensor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20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6000" y="1908657"/>
            <a:ext cx="6858000" cy="49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0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8194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Pin 3 to A0 on your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17900" y="1016000"/>
            <a:ext cx="5613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5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61722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8 at 1.44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828800"/>
            <a:ext cx="59362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1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61722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08 at 1.4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981200"/>
            <a:ext cx="8434598" cy="4038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8100" y="2438400"/>
            <a:ext cx="8343900" cy="236220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24200" y="4572000"/>
            <a:ext cx="982980" cy="91440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61722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Compile and upload.  Should see…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8 at 1.5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300" y="1905000"/>
            <a:ext cx="7543800" cy="48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2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058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Use ¼ sprinkler tubing to suck on pressure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not blow as limit of this sensor is 15 psi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4114800" cy="526298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Convert to voltage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pV</a:t>
            </a:r>
            <a:r>
              <a:rPr lang="en-US" sz="2800" b="1" dirty="0" smtClean="0">
                <a:solidFill>
                  <a:schemeClr val="bg1"/>
                </a:solidFill>
              </a:rPr>
              <a:t>=A0*(5.0/1024)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Use spec sheet to solve for psi (Algebra)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Pmax</a:t>
            </a:r>
            <a:r>
              <a:rPr lang="en-US" sz="2800" b="1" dirty="0" smtClean="0">
                <a:solidFill>
                  <a:schemeClr val="bg1"/>
                </a:solidFill>
              </a:rPr>
              <a:t> = 15 psi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Pmin</a:t>
            </a:r>
            <a:r>
              <a:rPr lang="en-US" sz="2800" b="1" dirty="0" smtClean="0">
                <a:solidFill>
                  <a:schemeClr val="bg1"/>
                </a:solidFill>
              </a:rPr>
              <a:t> = 0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Vsupply</a:t>
            </a:r>
            <a:r>
              <a:rPr lang="en-US" sz="2800" b="1" dirty="0" smtClean="0">
                <a:solidFill>
                  <a:schemeClr val="bg1"/>
                </a:solidFill>
              </a:rPr>
              <a:t> = 5.0 V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Output(V) = </a:t>
            </a:r>
            <a:r>
              <a:rPr lang="en-US" sz="2800" b="1" dirty="0" err="1" smtClean="0">
                <a:solidFill>
                  <a:schemeClr val="bg1"/>
                </a:solidFill>
              </a:rPr>
              <a:t>pV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08 at 1.5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69314">
            <a:off x="4428370" y="512945"/>
            <a:ext cx="3964868" cy="5181600"/>
          </a:xfrm>
          <a:prstGeom prst="rect">
            <a:avLst/>
          </a:prstGeom>
        </p:spPr>
      </p:pic>
      <p:pic>
        <p:nvPicPr>
          <p:cNvPr id="3" name="Picture 2" descr="Screen shot 2012-10-08 at 1.54.45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1300" y="3581400"/>
            <a:ext cx="8915400" cy="965200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88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Solve for Pressure(applied) = Pa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Pa =     psi	= (</a:t>
            </a:r>
            <a:r>
              <a:rPr lang="en-US" sz="2800" b="1" dirty="0" err="1" smtClean="0">
                <a:solidFill>
                  <a:schemeClr val="bg1"/>
                </a:solidFill>
              </a:rPr>
              <a:t>pV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– (.1 * 5.0)) / (.8*5.0) / (15-0)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chemeClr val="bg1"/>
                </a:solidFill>
              </a:rPr>
              <a:t>   psi	= (</a:t>
            </a:r>
            <a:r>
              <a:rPr lang="en-US" sz="2800" b="1" dirty="0" err="1" smtClean="0">
                <a:solidFill>
                  <a:schemeClr val="bg1"/>
                </a:solidFill>
              </a:rPr>
              <a:t>pV</a:t>
            </a:r>
            <a:r>
              <a:rPr lang="en-US" sz="2800" b="1" dirty="0" smtClean="0">
                <a:solidFill>
                  <a:schemeClr val="bg1"/>
                </a:solidFill>
              </a:rPr>
              <a:t> – .5) / (.4 / 15)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7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08 at 2.0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199" y="1981200"/>
            <a:ext cx="84867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7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Carefully connect it with your unpowered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1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4400" y="2133600"/>
            <a:ext cx="7467600" cy="44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4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22467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Modify your sketch…Suggest commenting out your </a:t>
            </a:r>
            <a:r>
              <a:rPr lang="en-US" sz="2800" b="1" dirty="0" err="1" smtClean="0">
                <a:solidFill>
                  <a:schemeClr val="bg1"/>
                </a:solidFill>
              </a:rPr>
              <a:t>accel</a:t>
            </a:r>
            <a:r>
              <a:rPr lang="en-US" sz="2800" b="1" dirty="0" smtClean="0">
                <a:solidFill>
                  <a:schemeClr val="bg1"/>
                </a:solidFill>
              </a:rPr>
              <a:t> and other sensor </a:t>
            </a:r>
            <a:r>
              <a:rPr lang="en-US" sz="2800" b="1" dirty="0" err="1" smtClean="0">
                <a:solidFill>
                  <a:schemeClr val="bg1"/>
                </a:solidFill>
              </a:rPr>
              <a:t>Serial.print</a:t>
            </a:r>
            <a:r>
              <a:rPr lang="en-US" sz="2800" b="1" dirty="0" smtClean="0">
                <a:solidFill>
                  <a:schemeClr val="bg1"/>
                </a:solidFill>
              </a:rPr>
              <a:t> statements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8 at 2.0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2362200"/>
            <a:ext cx="82953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9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Should see this…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Suck to zero?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08 at 2.09.1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200" y="3289300"/>
            <a:ext cx="8424176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2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Carefully connect it with your unpowered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1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6800" y="2133600"/>
            <a:ext cx="699993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4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Carefully connect it with your unpowered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12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9200" y="2133600"/>
            <a:ext cx="69059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4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C:\ent\appl\prod\Office97\Templates\Presentation Designs\Whirlpool.pot</Template>
  <TotalTime>9609</TotalTime>
  <Words>1076</Words>
  <Application>Microsoft Macintosh PowerPoint</Application>
  <PresentationFormat>On-screen Show (4:3)</PresentationFormat>
  <Paragraphs>378</Paragraphs>
  <Slides>71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flate001</cp:lastModifiedBy>
  <cp:revision>407</cp:revision>
  <cp:lastPrinted>2000-05-04T18:54:36Z</cp:lastPrinted>
  <dcterms:created xsi:type="dcterms:W3CDTF">2010-08-27T15:31:53Z</dcterms:created>
  <dcterms:modified xsi:type="dcterms:W3CDTF">2013-05-28T20:14:36Z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koehler@colorado.edu</vt:lpwstr>
  </property>
  <property fmtid="{D5CDD505-2E9C-101B-9397-08002B2CF9AE}" pid="8" name="HomePage">
    <vt:lpwstr>http://www-sgc.colorado.edu/~koehler/SPACE/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