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861" r:id="rId2"/>
  </p:sldMasterIdLst>
  <p:notesMasterIdLst>
    <p:notesMasterId r:id="rId86"/>
  </p:notesMasterIdLst>
  <p:sldIdLst>
    <p:sldId id="1037" r:id="rId3"/>
    <p:sldId id="953" r:id="rId4"/>
    <p:sldId id="968" r:id="rId5"/>
    <p:sldId id="954" r:id="rId6"/>
    <p:sldId id="956" r:id="rId7"/>
    <p:sldId id="1031" r:id="rId8"/>
    <p:sldId id="955" r:id="rId9"/>
    <p:sldId id="967" r:id="rId10"/>
    <p:sldId id="957" r:id="rId11"/>
    <p:sldId id="960" r:id="rId12"/>
    <p:sldId id="961" r:id="rId13"/>
    <p:sldId id="970" r:id="rId14"/>
    <p:sldId id="971" r:id="rId15"/>
    <p:sldId id="972" r:id="rId16"/>
    <p:sldId id="973" r:id="rId17"/>
    <p:sldId id="975" r:id="rId18"/>
    <p:sldId id="974" r:id="rId19"/>
    <p:sldId id="976" r:id="rId20"/>
    <p:sldId id="977" r:id="rId21"/>
    <p:sldId id="1039" r:id="rId22"/>
    <p:sldId id="978" r:id="rId23"/>
    <p:sldId id="979" r:id="rId24"/>
    <p:sldId id="980" r:id="rId25"/>
    <p:sldId id="981" r:id="rId26"/>
    <p:sldId id="985" r:id="rId27"/>
    <p:sldId id="983" r:id="rId28"/>
    <p:sldId id="982" r:id="rId29"/>
    <p:sldId id="962" r:id="rId30"/>
    <p:sldId id="986" r:id="rId31"/>
    <p:sldId id="987" r:id="rId32"/>
    <p:sldId id="988" r:id="rId33"/>
    <p:sldId id="989" r:id="rId34"/>
    <p:sldId id="990" r:id="rId35"/>
    <p:sldId id="991" r:id="rId36"/>
    <p:sldId id="964" r:id="rId37"/>
    <p:sldId id="963" r:id="rId38"/>
    <p:sldId id="965" r:id="rId39"/>
    <p:sldId id="966" r:id="rId40"/>
    <p:sldId id="992" r:id="rId41"/>
    <p:sldId id="993" r:id="rId42"/>
    <p:sldId id="994" r:id="rId43"/>
    <p:sldId id="995" r:id="rId44"/>
    <p:sldId id="996" r:id="rId45"/>
    <p:sldId id="997" r:id="rId46"/>
    <p:sldId id="998" r:id="rId47"/>
    <p:sldId id="999" r:id="rId48"/>
    <p:sldId id="1000" r:id="rId49"/>
    <p:sldId id="1001" r:id="rId50"/>
    <p:sldId id="1002" r:id="rId51"/>
    <p:sldId id="1003" r:id="rId52"/>
    <p:sldId id="1004" r:id="rId53"/>
    <p:sldId id="1032" r:id="rId54"/>
    <p:sldId id="1033" r:id="rId55"/>
    <p:sldId id="1005" r:id="rId56"/>
    <p:sldId id="1006" r:id="rId57"/>
    <p:sldId id="1007" r:id="rId58"/>
    <p:sldId id="1034" r:id="rId59"/>
    <p:sldId id="1008" r:id="rId60"/>
    <p:sldId id="1009" r:id="rId61"/>
    <p:sldId id="1010" r:id="rId62"/>
    <p:sldId id="958" r:id="rId63"/>
    <p:sldId id="1011" r:id="rId64"/>
    <p:sldId id="1012" r:id="rId65"/>
    <p:sldId id="1013" r:id="rId66"/>
    <p:sldId id="1014" r:id="rId67"/>
    <p:sldId id="1015" r:id="rId68"/>
    <p:sldId id="1016" r:id="rId69"/>
    <p:sldId id="1017" r:id="rId70"/>
    <p:sldId id="1018" r:id="rId71"/>
    <p:sldId id="1019" r:id="rId72"/>
    <p:sldId id="1035" r:id="rId73"/>
    <p:sldId id="1036" r:id="rId74"/>
    <p:sldId id="1020" r:id="rId75"/>
    <p:sldId id="1021" r:id="rId76"/>
    <p:sldId id="1022" r:id="rId77"/>
    <p:sldId id="1023" r:id="rId78"/>
    <p:sldId id="1024" r:id="rId79"/>
    <p:sldId id="1025" r:id="rId80"/>
    <p:sldId id="1029" r:id="rId81"/>
    <p:sldId id="1030" r:id="rId82"/>
    <p:sldId id="1026" r:id="rId83"/>
    <p:sldId id="1027" r:id="rId84"/>
    <p:sldId id="1028" r:id="rId85"/>
  </p:sldIdLst>
  <p:sldSz cx="9144000" cy="6858000" type="screen4x3"/>
  <p:notesSz cx="6994525" cy="9278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FF"/>
    <a:srgbClr val="FFFA00"/>
    <a:srgbClr val="FF9900"/>
    <a:srgbClr val="FF0000"/>
    <a:srgbClr val="FFFF00"/>
    <a:srgbClr val="00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66" y="66"/>
      </p:cViewPr>
      <p:guideLst>
        <p:guide orient="horz" pos="1392"/>
        <p:guide pos="1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16640"/>
    </p:cViewPr>
  </p:sorterViewPr>
  <p:notesViewPr>
    <p:cSldViewPr showGuides="1">
      <p:cViewPr varScale="1">
        <p:scale>
          <a:sx n="54" d="100"/>
          <a:sy n="54" d="100"/>
        </p:scale>
        <p:origin x="-1746" y="-84"/>
      </p:cViewPr>
      <p:guideLst>
        <p:guide orient="horz" pos="2922"/>
        <p:guide pos="220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2563" y="0"/>
            <a:ext cx="2994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0088"/>
            <a:ext cx="4672012" cy="3503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437063"/>
            <a:ext cx="5145088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6338"/>
            <a:ext cx="29940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2563" y="8796338"/>
            <a:ext cx="29940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6" tIns="46418" rIns="92836" bIns="4641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52F4C077-B662-5748-8166-BDEBA7759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618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79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ED45FD-BDCA-F94A-B5AF-40BECD7A837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77B-1895-5A4A-9A66-F3FCD2FFF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96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0D52-B5D2-3F45-A3C2-2BD448CC5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37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B1C7-4448-E14B-B4FE-07A0844A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27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C0C8-E4A3-B141-8B52-949F5227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18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77B-1895-5A4A-9A66-F3FCD2FFF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70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FACF-B904-9247-A296-763A3A8F5D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858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B1AA-AB86-544F-8939-CC555F47B3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10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9219-6CF2-B048-B65E-06B3B714D3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121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C39E-7E8B-5442-90D9-C764C9DAA1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594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4015A-EE06-524E-9990-59BD219F8F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30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27EF-34CC-004D-AD56-1FFC2C7F72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29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6FACF-B904-9247-A296-763A3A8F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540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5F72-17CA-D640-BFFD-BF148EBD0A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503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7644-968A-914D-B196-D4C50B1162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61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0D52-B5D2-3F45-A3C2-2BD448CC54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143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B1C7-4448-E14B-B4FE-07A0844A69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053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C0C8-E4A3-B141-8B52-949F522796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4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B1AA-AB86-544F-8939-CC555F47B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42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9219-6CF2-B048-B65E-06B3B714D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1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C39E-7E8B-5442-90D9-C764C9DA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24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4015A-EE06-524E-9990-59BD219F8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38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27EF-34CC-004D-AD56-1FFC2C7F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6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5F72-17CA-D640-BFFD-BF148EBD0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73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7644-968A-914D-B196-D4C50B116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95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21DF64-64B7-0F45-B733-4B9DACBF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21DF64-64B7-0F45-B733-4B9DACBFCB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77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rgbClr val="FFFFFF"/>
                </a:solidFill>
              </a:rPr>
              <a:pPr/>
              <a:t>1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209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rgbClr val="FFFFFF"/>
                </a:solidFill>
              </a:rPr>
              <a:t>- Navigate to your Arduino Libraries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- Should be where your Sketch is being saved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- Copy the following folders into your libraries</a:t>
            </a:r>
          </a:p>
          <a:p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</a:rPr>
              <a:t>SdFat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</a:rPr>
              <a:t>OneWire</a:t>
            </a:r>
            <a:endParaRPr lang="en-US" sz="2800" b="1" dirty="0">
              <a:solidFill>
                <a:srgbClr val="FFFFFF"/>
              </a:solidFill>
            </a:endParaRPr>
          </a:p>
          <a:p>
            <a:r>
              <a:rPr lang="en-US" sz="2800" b="1" dirty="0" smtClean="0">
                <a:solidFill>
                  <a:srgbClr val="FFFFFF"/>
                </a:solidFill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</a:rPr>
              <a:t>DallasTemperature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</a:p>
          <a:p>
            <a:endParaRPr lang="en-US" sz="2800" b="1" dirty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endParaRPr lang="en-US" sz="2800" b="1" dirty="0" smtClean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	</a:t>
            </a:r>
            <a:r>
              <a:rPr lang="en-US" sz="2800" b="1" dirty="0" smtClean="0">
                <a:solidFill>
                  <a:srgbClr val="FFFFFF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9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9703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Reopen your previous Sketch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4012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Let’s clean up 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15 at 4.0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4400" y="1981200"/>
            <a:ext cx="6629400" cy="47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8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4012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Let’s clean up 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5 at 4.06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1066800"/>
            <a:ext cx="7467600" cy="54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5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4012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Let’s clean up 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15 at 4.07.2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143000"/>
            <a:ext cx="872948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7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4012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Let’s clean up 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2-10-15 at 4.1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-21439"/>
            <a:ext cx="7416800" cy="689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0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4012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Let’s clean up 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5 at 4.1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00" y="0"/>
            <a:ext cx="8521700" cy="68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6298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Compile and Build your code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Verify it still works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Everyone wait here until we are all at the same place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6298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following to your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Includes library </a:t>
            </a:r>
            <a:r>
              <a:rPr lang="en-US" sz="2800" b="1" dirty="0" err="1" smtClean="0">
                <a:solidFill>
                  <a:schemeClr val="bg1"/>
                </a:solidFill>
              </a:rPr>
              <a:t>SdFat</a:t>
            </a:r>
            <a:r>
              <a:rPr lang="en-US" sz="2800" b="1" dirty="0" smtClean="0">
                <a:solidFill>
                  <a:schemeClr val="bg1"/>
                </a:solidFill>
              </a:rPr>
              <a:t> + magic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5 at 4.15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866900"/>
            <a:ext cx="887495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5394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following to your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uint32_t is basically a big number declaration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6 at 1.56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" y="1905000"/>
            <a:ext cx="88259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9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6298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following to your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numberOfSensors</a:t>
            </a:r>
            <a:r>
              <a:rPr lang="en-US" sz="2800" b="1" dirty="0" smtClean="0">
                <a:solidFill>
                  <a:schemeClr val="bg1"/>
                </a:solidFill>
              </a:rPr>
              <a:t> is a just a variable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analogSensorNames</a:t>
            </a:r>
            <a:r>
              <a:rPr lang="en-US" sz="2800" b="1" dirty="0" smtClean="0">
                <a:solidFill>
                  <a:schemeClr val="bg1"/>
                </a:solidFill>
              </a:rPr>
              <a:t> is just a string of text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5 at 4.1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905000"/>
            <a:ext cx="8915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1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9703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Let’s make sure everyone’s sensors and code is working and outputting all 6 sensors correctly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Compile and upload your code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Verify that all your data is correct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Wait here until every is checked out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24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4012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following to your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pinMode</a:t>
            </a:r>
            <a:r>
              <a:rPr lang="en-US" sz="2800" b="1" dirty="0" smtClean="0">
                <a:solidFill>
                  <a:schemeClr val="bg1"/>
                </a:solidFill>
              </a:rPr>
              <a:t> is just like </a:t>
            </a:r>
            <a:r>
              <a:rPr lang="en-US" sz="2800" b="1" dirty="0" err="1" smtClean="0">
                <a:solidFill>
                  <a:schemeClr val="bg1"/>
                </a:solidFill>
              </a:rPr>
              <a:t>pinMode</a:t>
            </a:r>
            <a:r>
              <a:rPr lang="en-US" sz="2800" b="1" dirty="0" smtClean="0">
                <a:solidFill>
                  <a:schemeClr val="bg1"/>
                </a:solidFill>
              </a:rPr>
              <a:t> for LED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initializeSDCard</a:t>
            </a:r>
            <a:r>
              <a:rPr lang="en-US" sz="2800" b="1" dirty="0" smtClean="0">
                <a:solidFill>
                  <a:schemeClr val="bg1"/>
                </a:solidFill>
              </a:rPr>
              <a:t> and </a:t>
            </a:r>
            <a:r>
              <a:rPr lang="en-US" sz="2800" b="1" dirty="0" err="1" smtClean="0">
                <a:solidFill>
                  <a:schemeClr val="bg1"/>
                </a:solidFill>
              </a:rPr>
              <a:t>initialWriteSDCard</a:t>
            </a:r>
            <a:r>
              <a:rPr lang="en-US" sz="2800" b="1" dirty="0" smtClean="0">
                <a:solidFill>
                  <a:schemeClr val="bg1"/>
                </a:solidFill>
              </a:rPr>
              <a:t> are function calls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Screen shot 2012-10-15 at 4.20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2057400"/>
            <a:ext cx="882161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6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following to your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2-10-15 at 4.21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28726"/>
            <a:ext cx="6629401" cy="416214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1000" y="4648200"/>
            <a:ext cx="8229600" cy="18158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delay(LOG_INTERVAL) is how often you will sample your sensors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</a:rPr>
              <a:t>logTheTime</a:t>
            </a:r>
            <a:r>
              <a:rPr lang="en-US" sz="2800" b="1" dirty="0" smtClean="0">
                <a:solidFill>
                  <a:schemeClr val="bg1"/>
                </a:solidFill>
              </a:rPr>
              <a:t> is another function call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</a:rPr>
              <a:t>file.print</a:t>
            </a:r>
            <a:r>
              <a:rPr lang="en-US" sz="2800" b="1" dirty="0" smtClean="0">
                <a:solidFill>
                  <a:schemeClr val="bg1"/>
                </a:solidFill>
              </a:rPr>
              <a:t> writes ( ) to the buffer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2635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following to your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15 at 4.2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700" y="0"/>
            <a:ext cx="5880100" cy="683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5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following to your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5 at 4.23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0"/>
            <a:ext cx="897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the following to your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15 at 4.24.3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5401" y="152400"/>
            <a:ext cx="8967933" cy="4953000"/>
          </a:xfrm>
          <a:prstGeom prst="rect">
            <a:avLst/>
          </a:prstGeom>
        </p:spPr>
      </p:pic>
      <p:pic>
        <p:nvPicPr>
          <p:cNvPr id="4" name="Picture 3" descr="Screen shot 2012-10-15 at 4.24.38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486400"/>
            <a:ext cx="914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Create a new Tab called “</a:t>
            </a:r>
            <a:r>
              <a:rPr lang="en-US" sz="2800" b="1" dirty="0" smtClean="0">
                <a:solidFill>
                  <a:srgbClr val="FFFF00"/>
                </a:solidFill>
              </a:rPr>
              <a:t>initialize </a:t>
            </a:r>
            <a:r>
              <a:rPr lang="en-US" sz="2800" b="1" dirty="0" err="1" smtClean="0">
                <a:solidFill>
                  <a:srgbClr val="FFFF00"/>
                </a:solidFill>
              </a:rPr>
              <a:t>sd</a:t>
            </a:r>
            <a:r>
              <a:rPr lang="en-US" sz="2800" b="1" dirty="0" smtClean="0">
                <a:solidFill>
                  <a:srgbClr val="FFFF00"/>
                </a:solidFill>
              </a:rPr>
              <a:t> card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5 at 4.26.3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4199" y="1981200"/>
            <a:ext cx="830712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2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590800" cy="483209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to the following to </a:t>
            </a:r>
            <a:r>
              <a:rPr lang="en-US" sz="2800" b="1" dirty="0" smtClean="0">
                <a:solidFill>
                  <a:srgbClr val="FFFF00"/>
                </a:solidFill>
              </a:rPr>
              <a:t>initialize </a:t>
            </a:r>
            <a:r>
              <a:rPr lang="en-US" sz="2800" b="1" dirty="0" err="1" smtClean="0">
                <a:solidFill>
                  <a:srgbClr val="FFFF00"/>
                </a:solidFill>
              </a:rPr>
              <a:t>sd</a:t>
            </a:r>
            <a:r>
              <a:rPr lang="en-US" sz="2800" b="1" dirty="0" smtClean="0">
                <a:solidFill>
                  <a:srgbClr val="FFFF00"/>
                </a:solidFill>
              </a:rPr>
              <a:t> card </a:t>
            </a:r>
            <a:r>
              <a:rPr lang="en-US" sz="2800" b="1" dirty="0" smtClean="0">
                <a:solidFill>
                  <a:schemeClr val="bg1"/>
                </a:solidFill>
              </a:rPr>
              <a:t>tab…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6 at 1.2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81690" y="1066800"/>
            <a:ext cx="656231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9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Create a new Tab called “</a:t>
            </a:r>
            <a:r>
              <a:rPr lang="en-US" sz="2800" b="1" dirty="0" smtClean="0">
                <a:solidFill>
                  <a:srgbClr val="FFFF00"/>
                </a:solidFill>
              </a:rPr>
              <a:t>error stuff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5 at 4.26.3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4199" y="1981200"/>
            <a:ext cx="830712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0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590800" cy="483209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to the following to </a:t>
            </a:r>
            <a:r>
              <a:rPr lang="en-US" sz="2800" b="1" dirty="0" smtClean="0">
                <a:solidFill>
                  <a:srgbClr val="FFFF00"/>
                </a:solidFill>
              </a:rPr>
              <a:t>error stuff </a:t>
            </a:r>
            <a:r>
              <a:rPr lang="en-US" sz="2800" b="1" dirty="0" smtClean="0">
                <a:solidFill>
                  <a:schemeClr val="bg1"/>
                </a:solidFill>
              </a:rPr>
              <a:t>tab…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15 at 4.35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3510" y="0"/>
            <a:ext cx="6040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7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29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Create a new Tab called “</a:t>
            </a:r>
            <a:r>
              <a:rPr lang="en-US" sz="2800" b="1" dirty="0" smtClean="0">
                <a:solidFill>
                  <a:srgbClr val="FFFF00"/>
                </a:solidFill>
              </a:rPr>
              <a:t>initial write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Screen shot 2012-10-15 at 4.26.3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4199" y="1981200"/>
            <a:ext cx="830712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5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5394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Let’s make room for the </a:t>
            </a:r>
            <a:r>
              <a:rPr lang="en-US" sz="2800" b="1" dirty="0" err="1" smtClean="0">
                <a:solidFill>
                  <a:schemeClr val="bg1"/>
                </a:solidFill>
              </a:rPr>
              <a:t>sd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card by </a:t>
            </a:r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</a:rPr>
              <a:t>arefully removing your </a:t>
            </a:r>
            <a:r>
              <a:rPr lang="en-US" sz="2800" b="1" dirty="0" err="1" smtClean="0">
                <a:solidFill>
                  <a:schemeClr val="bg1"/>
                </a:solidFill>
              </a:rPr>
              <a:t>protoshield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11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2000" y="2438400"/>
            <a:ext cx="789606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9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590800" cy="483209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to the following to </a:t>
            </a:r>
            <a:r>
              <a:rPr lang="en-US" sz="2800" b="1" dirty="0" smtClean="0">
                <a:solidFill>
                  <a:srgbClr val="FFFF00"/>
                </a:solidFill>
              </a:rPr>
              <a:t>initial write </a:t>
            </a:r>
            <a:r>
              <a:rPr lang="en-US" sz="2800" b="1" dirty="0" smtClean="0">
                <a:solidFill>
                  <a:schemeClr val="bg1"/>
                </a:solidFill>
              </a:rPr>
              <a:t>tab…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16 at 1.31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4800" y="0"/>
            <a:ext cx="4670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4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Create a new Tab called “</a:t>
            </a:r>
            <a:r>
              <a:rPr lang="en-US" sz="2800" b="1" dirty="0" smtClean="0">
                <a:solidFill>
                  <a:srgbClr val="FFFF00"/>
                </a:solidFill>
              </a:rPr>
              <a:t>log the time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Screen shot 2012-10-15 at 4.26.3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4199" y="1981200"/>
            <a:ext cx="830712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9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590800" cy="483209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to the following to </a:t>
            </a:r>
            <a:r>
              <a:rPr lang="en-US" sz="2800" b="1" dirty="0" smtClean="0">
                <a:solidFill>
                  <a:srgbClr val="FFFF00"/>
                </a:solidFill>
              </a:rPr>
              <a:t>log the time </a:t>
            </a:r>
            <a:r>
              <a:rPr lang="en-US" sz="2800" b="1" dirty="0" smtClean="0">
                <a:solidFill>
                  <a:schemeClr val="bg1"/>
                </a:solidFill>
              </a:rPr>
              <a:t>tab…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6 at 1.33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6600" y="1981200"/>
            <a:ext cx="513896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6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Create a new Tab called “</a:t>
            </a:r>
            <a:r>
              <a:rPr lang="en-US" sz="2800" b="1" dirty="0" smtClean="0">
                <a:solidFill>
                  <a:srgbClr val="FFFF00"/>
                </a:solidFill>
              </a:rPr>
              <a:t>write </a:t>
            </a:r>
            <a:r>
              <a:rPr lang="en-US" sz="2800" b="1" dirty="0" err="1" smtClean="0">
                <a:solidFill>
                  <a:srgbClr val="FFFF00"/>
                </a:solidFill>
              </a:rPr>
              <a:t>sd</a:t>
            </a:r>
            <a:r>
              <a:rPr lang="en-US" sz="2800" b="1" dirty="0" smtClean="0">
                <a:solidFill>
                  <a:srgbClr val="FFFF00"/>
                </a:solidFill>
              </a:rPr>
              <a:t> card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Screen shot 2012-10-15 at 4.26.3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4199" y="1981200"/>
            <a:ext cx="830712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9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077200" cy="35394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Add to the following to </a:t>
            </a:r>
            <a:r>
              <a:rPr lang="en-US" sz="2800" b="1" dirty="0" smtClean="0">
                <a:solidFill>
                  <a:srgbClr val="FFFF00"/>
                </a:solidFill>
              </a:rPr>
              <a:t>write </a:t>
            </a:r>
            <a:r>
              <a:rPr lang="en-US" sz="2800" b="1" dirty="0" err="1" smtClean="0">
                <a:solidFill>
                  <a:srgbClr val="FFFF00"/>
                </a:solidFill>
              </a:rPr>
              <a:t>sd</a:t>
            </a:r>
            <a:r>
              <a:rPr lang="en-US" sz="2800" b="1" dirty="0" smtClean="0">
                <a:solidFill>
                  <a:srgbClr val="FFFF00"/>
                </a:solidFill>
              </a:rPr>
              <a:t> card </a:t>
            </a:r>
            <a:r>
              <a:rPr lang="en-US" sz="2800" b="1" dirty="0" smtClean="0">
                <a:solidFill>
                  <a:schemeClr val="bg1"/>
                </a:solidFill>
              </a:rPr>
              <a:t>tab…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2-10-16 at 1.55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600" y="1666468"/>
            <a:ext cx="7086600" cy="51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9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9703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</a:rPr>
              <a:t>file.print</a:t>
            </a:r>
            <a:r>
              <a:rPr lang="en-US" sz="2800" b="1" dirty="0" smtClean="0">
                <a:solidFill>
                  <a:schemeClr val="bg1"/>
                </a:solidFill>
              </a:rPr>
              <a:t> prints to buffer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write to </a:t>
            </a:r>
            <a:r>
              <a:rPr lang="en-US" sz="2800" b="1" dirty="0" err="1" smtClean="0">
                <a:solidFill>
                  <a:schemeClr val="bg1"/>
                </a:solidFill>
              </a:rPr>
              <a:t>sd</a:t>
            </a:r>
            <a:r>
              <a:rPr lang="en-US" sz="2800" b="1" dirty="0" smtClean="0">
                <a:solidFill>
                  <a:schemeClr val="bg1"/>
                </a:solidFill>
              </a:rPr>
              <a:t> writes to </a:t>
            </a:r>
            <a:r>
              <a:rPr lang="en-US" sz="2800" b="1" dirty="0" err="1" smtClean="0">
                <a:solidFill>
                  <a:schemeClr val="bg1"/>
                </a:solidFill>
              </a:rPr>
              <a:t>sd</a:t>
            </a:r>
            <a:r>
              <a:rPr lang="en-US" sz="2800" b="1" dirty="0" smtClean="0">
                <a:solidFill>
                  <a:schemeClr val="bg1"/>
                </a:solidFill>
              </a:rPr>
              <a:t> card if all conditions are true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Sync time is reset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7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5394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Compile your Sketch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Do not upload your Sketch until we are all error free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7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6298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Upload your code and launch your serial monitor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Verify the following: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LED is blinking at the right interval you set in your code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Difference between time stamp on serial monitor makes sense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Tinker with the sample and write times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Wait for all clear to proceed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7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Set your Log intervals to 100 </a:t>
            </a:r>
            <a:r>
              <a:rPr lang="en-US" sz="2800" b="1" dirty="0" err="1" smtClean="0">
                <a:solidFill>
                  <a:schemeClr val="bg1"/>
                </a:solidFill>
              </a:rPr>
              <a:t>ms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Set your Sync interval to 2000 </a:t>
            </a:r>
            <a:r>
              <a:rPr lang="en-US" sz="2800" b="1" dirty="0" err="1" smtClean="0">
                <a:solidFill>
                  <a:schemeClr val="bg1"/>
                </a:solidFill>
              </a:rPr>
              <a:t>ms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Compile and Upload your code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Start Serial Monitor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Give it following data in the following order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7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39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26776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Suck on your pressure sensor for about a 2 seconds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Breathe on your humidity sensor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Touch your temp sensor for 5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2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Carefully add your </a:t>
            </a:r>
            <a:r>
              <a:rPr lang="en-US" sz="2800" b="1" dirty="0" err="1" smtClean="0">
                <a:solidFill>
                  <a:schemeClr val="bg1"/>
                </a:solidFill>
              </a:rPr>
              <a:t>microSD</a:t>
            </a:r>
            <a:r>
              <a:rPr lang="en-US" sz="2800" b="1" dirty="0" smtClean="0">
                <a:solidFill>
                  <a:schemeClr val="bg1"/>
                </a:solidFill>
              </a:rPr>
              <a:t> Shield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28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800" y="1828800"/>
            <a:ext cx="7772400" cy="48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5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your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completely flat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3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6400" y="23622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with X up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3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0600" y="19050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2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with X down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3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9200" y="19050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6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completely flat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IMG_63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6400" y="23622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with Y up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3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3000" y="19050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1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with Y down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3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3000" y="19050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4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completely flat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IMG_63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6400" y="23622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7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with Z up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IMG_63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6400" y="23622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4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with Z down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3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800" y="19050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4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49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Hold </a:t>
            </a:r>
            <a:r>
              <a:rPr lang="en-US" sz="2800" b="1" dirty="0" err="1" smtClean="0">
                <a:solidFill>
                  <a:schemeClr val="bg1"/>
                </a:solidFill>
              </a:rPr>
              <a:t>accels</a:t>
            </a:r>
            <a:r>
              <a:rPr lang="en-US" sz="2800" b="1" dirty="0" smtClean="0">
                <a:solidFill>
                  <a:schemeClr val="bg1"/>
                </a:solidFill>
              </a:rPr>
              <a:t> completely flat and still for 10 seconds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IMG_630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6400" y="23622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5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Insert your </a:t>
            </a:r>
            <a:r>
              <a:rPr lang="en-US" sz="2800" b="1" dirty="0" err="1" smtClean="0">
                <a:solidFill>
                  <a:schemeClr val="bg1"/>
                </a:solidFill>
              </a:rPr>
              <a:t>microSD</a:t>
            </a:r>
            <a:r>
              <a:rPr lang="en-US" sz="2800" b="1" dirty="0" smtClean="0">
                <a:solidFill>
                  <a:schemeClr val="bg1"/>
                </a:solidFill>
              </a:rPr>
              <a:t> card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28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3000" y="1904999"/>
            <a:ext cx="6705600" cy="49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8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9703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Record end of file markers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>
                <a:solidFill>
                  <a:schemeClr val="bg1"/>
                </a:solidFill>
              </a:rPr>
              <a:t>Touch your temp sensor for 5 seconds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Breathe on your humidity sensor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Suck on your pressure sensor for about a 2 seconds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Pull USB from Uno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7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Remove </a:t>
            </a:r>
            <a:r>
              <a:rPr lang="en-US" sz="2800" b="1" dirty="0" err="1" smtClean="0">
                <a:solidFill>
                  <a:schemeClr val="bg1"/>
                </a:solidFill>
              </a:rPr>
              <a:t>microSD</a:t>
            </a:r>
            <a:r>
              <a:rPr lang="en-US" sz="2800" b="1" dirty="0" smtClean="0">
                <a:solidFill>
                  <a:schemeClr val="bg1"/>
                </a:solidFill>
              </a:rPr>
              <a:t> card from Uno and insert into SD card adapter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29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0" y="2438400"/>
            <a:ext cx="568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4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Remove </a:t>
            </a:r>
            <a:r>
              <a:rPr lang="en-US" sz="2800" b="1" dirty="0" err="1" smtClean="0">
                <a:solidFill>
                  <a:schemeClr val="bg1"/>
                </a:solidFill>
              </a:rPr>
              <a:t>microSD</a:t>
            </a:r>
            <a:r>
              <a:rPr lang="en-US" sz="2800" b="1" dirty="0" smtClean="0">
                <a:solidFill>
                  <a:schemeClr val="bg1"/>
                </a:solidFill>
              </a:rPr>
              <a:t> card from Uno and insert into SD card adapter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629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3000" y="2286000"/>
            <a:ext cx="6883831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7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Remove </a:t>
            </a:r>
            <a:r>
              <a:rPr lang="en-US" sz="2800" b="1" dirty="0" err="1" smtClean="0">
                <a:solidFill>
                  <a:schemeClr val="bg1"/>
                </a:solidFill>
              </a:rPr>
              <a:t>microSD</a:t>
            </a:r>
            <a:r>
              <a:rPr lang="en-US" sz="2800" b="1" dirty="0" smtClean="0">
                <a:solidFill>
                  <a:schemeClr val="bg1"/>
                </a:solidFill>
              </a:rPr>
              <a:t> card from Uno and insert into SD card adapter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IMG_629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52600" y="2438400"/>
            <a:ext cx="5400492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0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Insert SD card adapter into your laptop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2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0200" y="21336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8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18158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Navigate to card and copy last LOGGER file written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Open this file with Excel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16 at 3.22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3000" y="2973593"/>
            <a:ext cx="6301042" cy="38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Graph all data minus the time stamp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16 at 3.22.35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1828800"/>
            <a:ext cx="7010400" cy="46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8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Graph all data minus the time stamp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Screen shot 2012-10-16 at 3.22.50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1828800"/>
            <a:ext cx="6781800" cy="4487955"/>
          </a:xfrm>
          <a:prstGeom prst="rect">
            <a:avLst/>
          </a:prstGeom>
        </p:spPr>
      </p:pic>
      <p:pic>
        <p:nvPicPr>
          <p:cNvPr id="4" name="Picture 3" descr="Screen shot 2012-10-16 at 3.22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590800"/>
            <a:ext cx="2760426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3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Do you see your data markers?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8800"/>
            <a:ext cx="738561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7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59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Re-plot just your </a:t>
            </a:r>
            <a:r>
              <a:rPr lang="en-US" sz="2800" b="1" dirty="0" err="1" smtClean="0">
                <a:solidFill>
                  <a:schemeClr val="bg1"/>
                </a:solidFill>
              </a:rPr>
              <a:t>accel</a:t>
            </a:r>
            <a:r>
              <a:rPr lang="en-US" sz="2800" b="1" dirty="0" smtClean="0">
                <a:solidFill>
                  <a:schemeClr val="bg1"/>
                </a:solidFill>
              </a:rPr>
              <a:t> data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48760"/>
            <a:ext cx="7356303" cy="50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0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Insert your </a:t>
            </a:r>
            <a:r>
              <a:rPr lang="en-US" sz="2800" b="1" dirty="0" err="1" smtClean="0">
                <a:solidFill>
                  <a:schemeClr val="bg1"/>
                </a:solidFill>
              </a:rPr>
              <a:t>microSD</a:t>
            </a:r>
            <a:r>
              <a:rPr lang="en-US" sz="2800" b="1" dirty="0" smtClean="0">
                <a:solidFill>
                  <a:schemeClr val="bg1"/>
                </a:solidFill>
              </a:rPr>
              <a:t> card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IMG_628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71600" y="1905000"/>
            <a:ext cx="61849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4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How can you use this data?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38200" y="1676400"/>
            <a:ext cx="7391400" cy="49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9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So that’s the SD card stuff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Questions?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9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1085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Digital Sensors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Like analog sensors but smarter and more capable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Analog sensors are one way communicators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Digital sensors are two way communicators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“</a:t>
            </a:r>
            <a:r>
              <a:rPr lang="en-US" sz="2800" b="1" dirty="0" err="1" smtClean="0">
                <a:solidFill>
                  <a:schemeClr val="bg1"/>
                </a:solidFill>
              </a:rPr>
              <a:t>Onewire</a:t>
            </a:r>
            <a:r>
              <a:rPr lang="en-US" sz="2800" b="1" dirty="0" smtClean="0">
                <a:solidFill>
                  <a:schemeClr val="bg1"/>
                </a:solidFill>
              </a:rPr>
              <a:t>” can communicate with multiple sensors with one wire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7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2-10-16 at 2.18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940877">
            <a:off x="3943836" y="718175"/>
            <a:ext cx="4742635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19400"/>
            <a:ext cx="5080000" cy="38481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3352800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Looks similar to other sensor but on the inside…</a:t>
            </a:r>
          </a:p>
        </p:txBody>
      </p:sp>
    </p:spTree>
    <p:extLst>
      <p:ext uri="{BB962C8B-B14F-4D97-AF65-F5344CB8AC3E}">
        <p14:creationId xmlns:p14="http://schemas.microsoft.com/office/powerpoint/2010/main" xmlns="" val="28002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Looks similar to other sensor but on the inside…</a:t>
            </a:r>
          </a:p>
        </p:txBody>
      </p:sp>
      <p:pic>
        <p:nvPicPr>
          <p:cNvPr id="4" name="Picture 3" descr="Screen shot 2012-10-16 at 2.22.53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2438400"/>
            <a:ext cx="879196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2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4012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More capable means more magic in the code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Most digital sensors require much more additional code and libraries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Most vendors, like Spark Fun, provide those on their website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</a:rPr>
              <a:t>OneWire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- Dallas Temperature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- I can’t help much with </a:t>
            </a:r>
            <a:r>
              <a:rPr lang="en-US" sz="2800" b="1" dirty="0" smtClean="0">
                <a:solidFill>
                  <a:schemeClr val="bg1"/>
                </a:solidFill>
              </a:rPr>
              <a:t>these type of sensors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See Tim May or Jared </a:t>
            </a:r>
            <a:r>
              <a:rPr lang="en-US" sz="2800" b="1" dirty="0" err="1" smtClean="0">
                <a:solidFill>
                  <a:schemeClr val="bg1"/>
                </a:solidFill>
              </a:rPr>
              <a:t>Wampler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5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Let’s hook up the sensor</a:t>
            </a:r>
          </a:p>
        </p:txBody>
      </p:sp>
      <p:pic>
        <p:nvPicPr>
          <p:cNvPr id="2" name="Picture 1" descr="IMG_628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28800" y="1905000"/>
            <a:ext cx="5410200" cy="47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3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Pin 1 to GND to GND of Uno </a:t>
            </a:r>
          </a:p>
        </p:txBody>
      </p:sp>
      <p:pic>
        <p:nvPicPr>
          <p:cNvPr id="2" name="Picture 1" descr="Screen shot 2012-10-16 at 2.29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0400" y="228600"/>
            <a:ext cx="2032000" cy="2857500"/>
          </a:xfrm>
          <a:prstGeom prst="rect">
            <a:avLst/>
          </a:prstGeom>
        </p:spPr>
      </p:pic>
      <p:pic>
        <p:nvPicPr>
          <p:cNvPr id="3" name="Picture 2" descr="Screen shot 2012-10-16 at 2.29.53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91200" y="3429000"/>
            <a:ext cx="3162300" cy="2848647"/>
          </a:xfrm>
          <a:prstGeom prst="rect">
            <a:avLst/>
          </a:prstGeom>
        </p:spPr>
      </p:pic>
      <p:pic>
        <p:nvPicPr>
          <p:cNvPr id="4" name="Picture 3" descr="IMG_628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905000"/>
            <a:ext cx="552214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Pin 3 to 5V from Humidity Sensor </a:t>
            </a:r>
          </a:p>
        </p:txBody>
      </p:sp>
      <p:pic>
        <p:nvPicPr>
          <p:cNvPr id="2" name="Picture 1" descr="Screen shot 2012-10-16 at 2.29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0400" y="228600"/>
            <a:ext cx="2032000" cy="2857500"/>
          </a:xfrm>
          <a:prstGeom prst="rect">
            <a:avLst/>
          </a:prstGeom>
        </p:spPr>
      </p:pic>
      <p:pic>
        <p:nvPicPr>
          <p:cNvPr id="4" name="Picture 3" descr="IMG_628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200" y="2286000"/>
            <a:ext cx="5859318" cy="4445000"/>
          </a:xfrm>
          <a:prstGeom prst="rect">
            <a:avLst/>
          </a:prstGeom>
        </p:spPr>
      </p:pic>
      <p:pic>
        <p:nvPicPr>
          <p:cNvPr id="3" name="Picture 2" descr="Screen shot 2012-10-16 at 2.29.53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91200" y="3429000"/>
            <a:ext cx="3162300" cy="28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5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69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895600" cy="26776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We need a Pull Up resistor between Pin 2 and digital pin 3 on the Uno with 5 V </a:t>
            </a:r>
          </a:p>
        </p:txBody>
      </p:sp>
      <p:pic>
        <p:nvPicPr>
          <p:cNvPr id="2" name="Picture 1" descr="Screen shot 2012-10-16 at 2.29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0400" y="228600"/>
            <a:ext cx="2032000" cy="2857500"/>
          </a:xfrm>
          <a:prstGeom prst="rect">
            <a:avLst/>
          </a:prstGeom>
        </p:spPr>
      </p:pic>
      <p:pic>
        <p:nvPicPr>
          <p:cNvPr id="3" name="Picture 2" descr="Screen shot 2012-10-16 at 2.29.53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33800" y="1219200"/>
            <a:ext cx="3162300" cy="2848647"/>
          </a:xfrm>
          <a:prstGeom prst="rect">
            <a:avLst/>
          </a:prstGeom>
        </p:spPr>
      </p:pic>
      <p:pic>
        <p:nvPicPr>
          <p:cNvPr id="4" name="Picture 3" descr="Screen shot 2012-10-16 at 2.32.3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" y="4453949"/>
            <a:ext cx="9144000" cy="22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7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514600" cy="397031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Carefully re-attach your </a:t>
            </a:r>
            <a:r>
              <a:rPr lang="en-US" sz="2800" b="1" dirty="0" err="1" smtClean="0">
                <a:solidFill>
                  <a:schemeClr val="bg1"/>
                </a:solidFill>
              </a:rPr>
              <a:t>protoshield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28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95600" y="1066800"/>
            <a:ext cx="6019800" cy="52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8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743200" cy="26776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We need a Pull Up resistor between Pin 2 and digital pin 3 on the Uno with 5 V </a:t>
            </a:r>
          </a:p>
        </p:txBody>
      </p:sp>
      <p:pic>
        <p:nvPicPr>
          <p:cNvPr id="2" name="Picture 1" descr="IMG_627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84947" y="1371600"/>
            <a:ext cx="5959053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2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2743200" cy="26776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We need a Pull Up resistor between Pin 2 and digital pin 3 on the Uno with 5 V </a:t>
            </a:r>
          </a:p>
        </p:txBody>
      </p:sp>
      <p:pic>
        <p:nvPicPr>
          <p:cNvPr id="3" name="Picture 2" descr="IMG_627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00400" y="1295400"/>
            <a:ext cx="5715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9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05800" cy="95410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We need a Pull Up resistor between Pin 2 and digital pin 3 on the Uno with 5 V </a:t>
            </a:r>
          </a:p>
        </p:txBody>
      </p:sp>
      <p:pic>
        <p:nvPicPr>
          <p:cNvPr id="2" name="Picture 1" descr="IMG_62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0" y="234315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7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Now for the Sketch…</a:t>
            </a:r>
          </a:p>
        </p:txBody>
      </p:sp>
      <p:pic>
        <p:nvPicPr>
          <p:cNvPr id="2" name="Picture 1" descr="Screen shot 2012-10-16 at 2.35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905000"/>
            <a:ext cx="86269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2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Now for the Sketch…</a:t>
            </a:r>
          </a:p>
        </p:txBody>
      </p:sp>
      <p:pic>
        <p:nvPicPr>
          <p:cNvPr id="3" name="Picture 2" descr="Screen shot 2012-10-16 at 2.37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900" y="5334000"/>
            <a:ext cx="8890000" cy="1333500"/>
          </a:xfrm>
          <a:prstGeom prst="rect">
            <a:avLst/>
          </a:prstGeom>
        </p:spPr>
      </p:pic>
      <p:pic>
        <p:nvPicPr>
          <p:cNvPr id="9" name="Picture 8" descr="Screen shot 2012-10-16 at 2.37.30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300" y="1847850"/>
            <a:ext cx="6985544" cy="2647950"/>
          </a:xfrm>
          <a:prstGeom prst="rect">
            <a:avLst/>
          </a:prstGeom>
        </p:spPr>
      </p:pic>
      <p:pic>
        <p:nvPicPr>
          <p:cNvPr id="10" name="Picture 9" descr="Screen shot 2012-10-16 at 2.37.30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145"/>
          <a:stretch/>
        </p:blipFill>
        <p:spPr>
          <a:xfrm>
            <a:off x="228600" y="4495800"/>
            <a:ext cx="8458200" cy="3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9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Now for the Sketch…</a:t>
            </a:r>
          </a:p>
        </p:txBody>
      </p:sp>
      <p:pic>
        <p:nvPicPr>
          <p:cNvPr id="2" name="Picture 1" descr="Screen shot 2012-10-16 at 2.4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200" y="2057400"/>
            <a:ext cx="88811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Now for the Sketch…</a:t>
            </a:r>
          </a:p>
        </p:txBody>
      </p:sp>
      <p:pic>
        <p:nvPicPr>
          <p:cNvPr id="2" name="Picture 1" descr="Screen shot 2012-10-16 at 3.01.06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8900" y="2209800"/>
            <a:ext cx="88392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Now for the Sketch…</a:t>
            </a:r>
          </a:p>
        </p:txBody>
      </p:sp>
      <p:pic>
        <p:nvPicPr>
          <p:cNvPr id="2" name="Picture 1" descr="Screen shot 2012-10-16 at 3.02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1949450"/>
            <a:ext cx="8436296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Now for the Sketch…</a:t>
            </a:r>
          </a:p>
        </p:txBody>
      </p:sp>
      <p:pic>
        <p:nvPicPr>
          <p:cNvPr id="3" name="Picture 2" descr="Screen shot 2012-10-16 at 3.0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2057400"/>
            <a:ext cx="8697068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9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79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4012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Set your Log intervals to 100 </a:t>
            </a:r>
            <a:r>
              <a:rPr lang="en-US" sz="2800" b="1" dirty="0" err="1" smtClean="0">
                <a:solidFill>
                  <a:schemeClr val="bg1"/>
                </a:solidFill>
              </a:rPr>
              <a:t>ms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Set your Sync interval to 2000 </a:t>
            </a:r>
            <a:r>
              <a:rPr lang="en-US" sz="2800" b="1" dirty="0" err="1" smtClean="0">
                <a:solidFill>
                  <a:schemeClr val="bg1"/>
                </a:solidFill>
              </a:rPr>
              <a:t>ms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Compile and Upload your code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Start Serial Monitor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- Verify that the one wire is there and changes when touched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Give it following data in the following order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5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209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Compile and upload your code and verify that it still runs as it did before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Wait here until everyone is at this point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1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80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40120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Suck on your pressure sensor for about a 2 seconds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Breathe on your humidity sensor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Touch your temp sensor for 5 seconds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Touch your new One Wire sensor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- Do the first three above and then pull USB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7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81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Now for the Sketch…</a:t>
            </a:r>
          </a:p>
        </p:txBody>
      </p:sp>
    </p:spTree>
    <p:extLst>
      <p:ext uri="{BB962C8B-B14F-4D97-AF65-F5344CB8AC3E}">
        <p14:creationId xmlns:p14="http://schemas.microsoft.com/office/powerpoint/2010/main" xmlns="" val="9006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82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Now for the Sketch…</a:t>
            </a:r>
          </a:p>
        </p:txBody>
      </p:sp>
    </p:spTree>
    <p:extLst>
      <p:ext uri="{BB962C8B-B14F-4D97-AF65-F5344CB8AC3E}">
        <p14:creationId xmlns:p14="http://schemas.microsoft.com/office/powerpoint/2010/main" xmlns="" val="9006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83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1534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Now for the Sketch…</a:t>
            </a:r>
          </a:p>
        </p:txBody>
      </p:sp>
    </p:spTree>
    <p:extLst>
      <p:ext uri="{BB962C8B-B14F-4D97-AF65-F5344CB8AC3E}">
        <p14:creationId xmlns:p14="http://schemas.microsoft.com/office/powerpoint/2010/main" xmlns="" val="9006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BF6BD-4895-EF43-A241-446B01AA67CE}" type="slidenum">
              <a:rPr lang="en-US" sz="1400">
                <a:solidFill>
                  <a:schemeClr val="bg1"/>
                </a:solidFill>
              </a:rPr>
              <a:pPr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35394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- Connect an LED to pin 6 or use your development board LED JC2 or JC3 (Used to verify write to </a:t>
            </a:r>
            <a:r>
              <a:rPr lang="en-US" sz="2800" b="1" dirty="0" err="1" smtClean="0">
                <a:solidFill>
                  <a:schemeClr val="bg1"/>
                </a:solidFill>
              </a:rPr>
              <a:t>sd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384175"/>
            <a:ext cx="6781800" cy="5794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FF"/>
                </a:solidFill>
              </a:rPr>
              <a:t>Arduino Overview: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57200" y="990600"/>
            <a:ext cx="83820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G_629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14400" y="2393004"/>
            <a:ext cx="6934200" cy="43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0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C:\ent\appl\prod\Office97\Templates\Presentation Designs\Whirlpool.pot</Template>
  <TotalTime>10223</TotalTime>
  <Words>1610</Words>
  <Application>Microsoft Macintosh PowerPoint</Application>
  <PresentationFormat>On-screen Show (4:3)</PresentationFormat>
  <Paragraphs>669</Paragraphs>
  <Slides>83</Slides>
  <Notes>83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5" baseType="lpstr">
      <vt:lpstr>1_Default Design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flate001</cp:lastModifiedBy>
  <cp:revision>434</cp:revision>
  <cp:lastPrinted>2000-05-04T18:54:36Z</cp:lastPrinted>
  <dcterms:created xsi:type="dcterms:W3CDTF">2010-08-27T15:31:53Z</dcterms:created>
  <dcterms:modified xsi:type="dcterms:W3CDTF">2013-05-28T20:16:22Z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75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koehler@colorado.edu</vt:lpwstr>
  </property>
  <property fmtid="{D5CDD505-2E9C-101B-9397-08002B2CF9AE}" pid="8" name="HomePage">
    <vt:lpwstr>http://www-sgc.colorado.edu/~koehler/SPACE/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D:\</vt:lpwstr>
  </property>
</Properties>
</file>