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603" r:id="rId2"/>
    <p:sldId id="644" r:id="rId3"/>
    <p:sldId id="643" r:id="rId4"/>
    <p:sldId id="498" r:id="rId5"/>
    <p:sldId id="632" r:id="rId6"/>
    <p:sldId id="338" r:id="rId7"/>
    <p:sldId id="634" r:id="rId8"/>
    <p:sldId id="635" r:id="rId9"/>
    <p:sldId id="545" r:id="rId10"/>
    <p:sldId id="641" r:id="rId11"/>
    <p:sldId id="535" r:id="rId12"/>
    <p:sldId id="538" r:id="rId13"/>
    <p:sldId id="539" r:id="rId14"/>
    <p:sldId id="447" r:id="rId15"/>
    <p:sldId id="448" r:id="rId16"/>
    <p:sldId id="614" r:id="rId17"/>
    <p:sldId id="450" r:id="rId18"/>
    <p:sldId id="451" r:id="rId19"/>
    <p:sldId id="452" r:id="rId20"/>
    <p:sldId id="540" r:id="rId21"/>
    <p:sldId id="594" r:id="rId22"/>
    <p:sldId id="547" r:id="rId23"/>
    <p:sldId id="582" r:id="rId24"/>
    <p:sldId id="548" r:id="rId25"/>
    <p:sldId id="549" r:id="rId26"/>
    <p:sldId id="580" r:id="rId27"/>
    <p:sldId id="551" r:id="rId28"/>
    <p:sldId id="590" r:id="rId29"/>
    <p:sldId id="553" r:id="rId30"/>
    <p:sldId id="591" r:id="rId31"/>
    <p:sldId id="605" r:id="rId32"/>
    <p:sldId id="604" r:id="rId33"/>
    <p:sldId id="600" r:id="rId34"/>
    <p:sldId id="631" r:id="rId35"/>
    <p:sldId id="630" r:id="rId36"/>
    <p:sldId id="601" r:id="rId37"/>
    <p:sldId id="629" r:id="rId38"/>
    <p:sldId id="598" r:id="rId39"/>
    <p:sldId id="562" r:id="rId40"/>
    <p:sldId id="563" r:id="rId41"/>
    <p:sldId id="583" r:id="rId42"/>
    <p:sldId id="586" r:id="rId43"/>
    <p:sldId id="587" r:id="rId44"/>
    <p:sldId id="584" r:id="rId45"/>
    <p:sldId id="571" r:id="rId46"/>
    <p:sldId id="617" r:id="rId47"/>
    <p:sldId id="615" r:id="rId48"/>
    <p:sldId id="606" r:id="rId49"/>
    <p:sldId id="618" r:id="rId50"/>
    <p:sldId id="576" r:id="rId51"/>
    <p:sldId id="592" r:id="rId52"/>
    <p:sldId id="642" r:id="rId53"/>
    <p:sldId id="589"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21" autoAdjust="0"/>
    <p:restoredTop sz="66436" autoAdjust="0"/>
  </p:normalViewPr>
  <p:slideViewPr>
    <p:cSldViewPr>
      <p:cViewPr>
        <p:scale>
          <a:sx n="40" d="100"/>
          <a:sy n="40" d="100"/>
        </p:scale>
        <p:origin x="974" y="211"/>
      </p:cViewPr>
      <p:guideLst>
        <p:guide orient="horz" pos="2160"/>
        <p:guide pos="2880"/>
      </p:guideLst>
    </p:cSldViewPr>
  </p:slideViewPr>
  <p:notesTextViewPr>
    <p:cViewPr>
      <p:scale>
        <a:sx n="3" d="2"/>
        <a:sy n="3" d="2"/>
      </p:scale>
      <p:origin x="0" y="0"/>
    </p:cViewPr>
  </p:notesTextViewPr>
  <p:sorterViewPr>
    <p:cViewPr>
      <p:scale>
        <a:sx n="66" d="100"/>
        <a:sy n="66" d="100"/>
      </p:scale>
      <p:origin x="0" y="1626"/>
    </p:cViewPr>
  </p:sorterViewPr>
  <p:notesViewPr>
    <p:cSldViewPr>
      <p:cViewPr varScale="1">
        <p:scale>
          <a:sx n="48" d="100"/>
          <a:sy n="48" d="100"/>
        </p:scale>
        <p:origin x="-2490"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C6188D-E172-4CED-8E32-0AE5DFF0A1A8}" type="datetimeFigureOut">
              <a:rPr lang="en-US" smtClean="0"/>
              <a:pPr/>
              <a:t>12/20/2018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6BDA8E-A1FC-4E10-8A89-4D472220EAB9}" type="slidenum">
              <a:rPr lang="en-US" smtClean="0"/>
              <a:pPr/>
              <a:t>‹#›</a:t>
            </a:fld>
            <a:endParaRPr lang="en-US"/>
          </a:p>
        </p:txBody>
      </p:sp>
    </p:spTree>
    <p:extLst>
      <p:ext uri="{BB962C8B-B14F-4D97-AF65-F5344CB8AC3E}">
        <p14:creationId xmlns:p14="http://schemas.microsoft.com/office/powerpoint/2010/main" val="1240031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giamusic.com/"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Saturn (from within its shadow), taken</a:t>
            </a:r>
            <a:r>
              <a:rPr lang="en-US" baseline="0" dirty="0"/>
              <a:t> by</a:t>
            </a:r>
            <a:r>
              <a:rPr lang="en-US" dirty="0"/>
              <a:t> Cassini</a:t>
            </a:r>
          </a:p>
          <a:p>
            <a:pPr eaLnBrk="1" hangingPunct="1">
              <a:spcBef>
                <a:spcPct val="0"/>
              </a:spcBef>
            </a:pPr>
            <a:r>
              <a:rPr lang="en-US" dirty="0"/>
              <a:t>NASA Astronomy Photo of the Day - https://apod.nasa.gov/apod/ap131113.html</a:t>
            </a:r>
          </a:p>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Image Credit: Cassini Imaging Team, SSI, JPL, ESA, NASA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Vespers ‘86 (AKA Holden Evening Prayer) by Marty Haugen. Music available from GIA Publications, Inc. </a:t>
            </a:r>
            <a:r>
              <a:rPr lang="en-US" sz="1200" dirty="0">
                <a:hlinkClick r:id="rId3">
                  <a:extLst>
                    <a:ext uri="{A12FA001-AC4F-418D-AE19-62706E023703}">
                      <ahyp:hlinkClr xmlns:ahyp="http://schemas.microsoft.com/office/drawing/2018/hyperlinkcolor" val="tx"/>
                    </a:ext>
                  </a:extLst>
                </a:hlinkClick>
              </a:rPr>
              <a:t>www.giamusic.com</a:t>
            </a:r>
            <a:r>
              <a:rPr lang="en-US"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Images selected by James Flaten &lt;flate001@umn.edu&gt;, MN Space Grant Consortium, University of Minnesota – Twin Cities.</a:t>
            </a:r>
          </a:p>
        </p:txBody>
      </p:sp>
      <p:sp>
        <p:nvSpPr>
          <p:cNvPr id="75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2578777-D8C1-402E-9F59-9365EBC60E37}"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Moon rising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https://www.azcentral.com/picture-gallery/news/local/phoenix/2014/06/13/13-stunning-full-moon-photos-from-republic-staff/10344765/</a:t>
            </a:r>
          </a:p>
          <a:p>
            <a:r>
              <a:rPr lang="en-US" baseline="0" dirty="0"/>
              <a:t>Image Credit &amp; Copyright: Rob Schumacher, The Republic</a:t>
            </a:r>
          </a:p>
          <a:p>
            <a:endParaRPr lang="en-US" baseline="0" dirty="0"/>
          </a:p>
          <a:p>
            <a:r>
              <a:rPr lang="en-US" baseline="0" dirty="0"/>
              <a:t>First slide of actual service. </a:t>
            </a:r>
          </a:p>
        </p:txBody>
      </p:sp>
      <p:sp>
        <p:nvSpPr>
          <p:cNvPr id="4" name="Slide Number Placeholder 3"/>
          <p:cNvSpPr>
            <a:spLocks noGrp="1"/>
          </p:cNvSpPr>
          <p:nvPr>
            <p:ph type="sldNum" sz="quarter" idx="10"/>
          </p:nvPr>
        </p:nvSpPr>
        <p:spPr/>
        <p:txBody>
          <a:bodyPr/>
          <a:lstStyle/>
          <a:p>
            <a:fld id="{326BDA8E-A1FC-4E10-8A89-4D472220EAB9}"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Moon rising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https://www.azcentral.com/picture-gallery/news/local/phoenix/2014/06/13/13-stunning-full-moon-photos-from-republic-staff/10344765/</a:t>
            </a:r>
          </a:p>
          <a:p>
            <a:r>
              <a:rPr lang="en-US" baseline="0" dirty="0"/>
              <a:t>Image Credit &amp; Copyright: Rob Schumacher, The Republic</a:t>
            </a:r>
          </a:p>
        </p:txBody>
      </p:sp>
      <p:sp>
        <p:nvSpPr>
          <p:cNvPr id="4" name="Slide Number Placeholder 3"/>
          <p:cNvSpPr>
            <a:spLocks noGrp="1"/>
          </p:cNvSpPr>
          <p:nvPr>
            <p:ph type="sldNum" sz="quarter" idx="10"/>
          </p:nvPr>
        </p:nvSpPr>
        <p:spPr/>
        <p:txBody>
          <a:bodyPr/>
          <a:lstStyle/>
          <a:p>
            <a:fld id="{326BDA8E-A1FC-4E10-8A89-4D472220EAB9}"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Moon rising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https://www.azcentral.com/picture-gallery/news/local/phoenix/2014/06/13/13-stunning-full-moon-photos-from-republic-staff/10344765/</a:t>
            </a:r>
          </a:p>
          <a:p>
            <a:r>
              <a:rPr lang="en-US" baseline="0" dirty="0"/>
              <a:t>Image Credit &amp; Copyright: Rob Schumacher, The Republic</a:t>
            </a:r>
          </a:p>
        </p:txBody>
      </p:sp>
      <p:sp>
        <p:nvSpPr>
          <p:cNvPr id="4" name="Slide Number Placeholder 3"/>
          <p:cNvSpPr>
            <a:spLocks noGrp="1"/>
          </p:cNvSpPr>
          <p:nvPr>
            <p:ph type="sldNum" sz="quarter" idx="10"/>
          </p:nvPr>
        </p:nvSpPr>
        <p:spPr/>
        <p:txBody>
          <a:bodyPr/>
          <a:lstStyle/>
          <a:p>
            <a:fld id="{326BDA8E-A1FC-4E10-8A89-4D472220EAB9}"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 Dipper (asterism)</a:t>
            </a:r>
          </a:p>
          <a:p>
            <a:r>
              <a:rPr lang="en-US" dirty="0"/>
              <a:t>http://www.allthesky.com/constellations/ursamajor/</a:t>
            </a:r>
          </a:p>
          <a:p>
            <a:r>
              <a:rPr lang="en-US" dirty="0"/>
              <a:t>Image Credit &amp; Copyright: T. </a:t>
            </a:r>
            <a:r>
              <a:rPr lang="en-US" dirty="0" err="1"/>
              <a:t>Credner</a:t>
            </a:r>
            <a:r>
              <a:rPr lang="en-US" dirty="0"/>
              <a:t> &amp; S. </a:t>
            </a:r>
            <a:r>
              <a:rPr lang="en-US" dirty="0" err="1"/>
              <a:t>Kohle</a:t>
            </a:r>
            <a:r>
              <a:rPr lang="en-US" dirty="0"/>
              <a:t>, AlltheSky.com, http://wwww.allthesky.com/copyright.html</a:t>
            </a:r>
          </a:p>
          <a:p>
            <a:r>
              <a:rPr lang="en-US" dirty="0"/>
              <a:t>Till </a:t>
            </a:r>
            <a:r>
              <a:rPr lang="en-US" dirty="0" err="1"/>
              <a:t>Credner</a:t>
            </a:r>
            <a:r>
              <a:rPr lang="en-US" dirty="0"/>
              <a:t> &lt;credner@allthesky.com&gt;, Sven </a:t>
            </a:r>
            <a:r>
              <a:rPr lang="en-US" dirty="0" err="1"/>
              <a:t>Kohle</a:t>
            </a:r>
            <a:r>
              <a:rPr lang="en-US" dirty="0"/>
              <a:t> &lt;kohle@allthesky.com&gt;</a:t>
            </a:r>
          </a:p>
        </p:txBody>
      </p:sp>
      <p:sp>
        <p:nvSpPr>
          <p:cNvPr id="4" name="Slide Number Placeholder 3"/>
          <p:cNvSpPr>
            <a:spLocks noGrp="1"/>
          </p:cNvSpPr>
          <p:nvPr>
            <p:ph type="sldNum" sz="quarter" idx="10"/>
          </p:nvPr>
        </p:nvSpPr>
        <p:spPr/>
        <p:txBody>
          <a:bodyPr/>
          <a:lstStyle/>
          <a:p>
            <a:fld id="{326BDA8E-A1FC-4E10-8A89-4D472220EAB9}" type="slidenum">
              <a:rPr lang="en-US" smtClean="0"/>
              <a:pPr/>
              <a:t>14</a:t>
            </a:fld>
            <a:endParaRPr lang="en-US"/>
          </a:p>
        </p:txBody>
      </p:sp>
    </p:spTree>
    <p:extLst>
      <p:ext uri="{BB962C8B-B14F-4D97-AF65-F5344CB8AC3E}">
        <p14:creationId xmlns:p14="http://schemas.microsoft.com/office/powerpoint/2010/main" val="3851669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 Dipper (asterism)</a:t>
            </a:r>
          </a:p>
          <a:p>
            <a:r>
              <a:rPr lang="en-US" dirty="0"/>
              <a:t>http://www.allthesky.com/constellations/ursamajor/</a:t>
            </a:r>
          </a:p>
          <a:p>
            <a:r>
              <a:rPr lang="en-US" dirty="0"/>
              <a:t>Image Credit &amp; Copyright: T. </a:t>
            </a:r>
            <a:r>
              <a:rPr lang="en-US" dirty="0" err="1"/>
              <a:t>Credner</a:t>
            </a:r>
            <a:r>
              <a:rPr lang="en-US" dirty="0"/>
              <a:t> &amp; S. </a:t>
            </a:r>
            <a:r>
              <a:rPr lang="en-US" dirty="0" err="1"/>
              <a:t>Kohle</a:t>
            </a:r>
            <a:r>
              <a:rPr lang="en-US" dirty="0"/>
              <a:t>, AlltheSky.com, http://wwww.allthesky.com/copyright.html</a:t>
            </a:r>
          </a:p>
          <a:p>
            <a:r>
              <a:rPr lang="en-US" dirty="0"/>
              <a:t>Till </a:t>
            </a:r>
            <a:r>
              <a:rPr lang="en-US" dirty="0" err="1"/>
              <a:t>Credner</a:t>
            </a:r>
            <a:r>
              <a:rPr lang="en-US" dirty="0"/>
              <a:t> &lt;credner@allthesky.com&gt;, Sven </a:t>
            </a:r>
            <a:r>
              <a:rPr lang="en-US" dirty="0" err="1"/>
              <a:t>Kohle</a:t>
            </a:r>
            <a:r>
              <a:rPr lang="en-US" dirty="0"/>
              <a:t> &lt;kohle@allthesky.com&gt;</a:t>
            </a:r>
          </a:p>
        </p:txBody>
      </p:sp>
      <p:sp>
        <p:nvSpPr>
          <p:cNvPr id="4" name="Slide Number Placeholder 3"/>
          <p:cNvSpPr>
            <a:spLocks noGrp="1"/>
          </p:cNvSpPr>
          <p:nvPr>
            <p:ph type="sldNum" sz="quarter" idx="5"/>
          </p:nvPr>
        </p:nvSpPr>
        <p:spPr/>
        <p:txBody>
          <a:bodyPr/>
          <a:lstStyle/>
          <a:p>
            <a:fld id="{326BDA8E-A1FC-4E10-8A89-4D472220EAB9}" type="slidenum">
              <a:rPr lang="en-US" smtClean="0"/>
              <a:pPr/>
              <a:t>15</a:t>
            </a:fld>
            <a:endParaRPr lang="en-US"/>
          </a:p>
        </p:txBody>
      </p:sp>
    </p:spTree>
    <p:extLst>
      <p:ext uri="{BB962C8B-B14F-4D97-AF65-F5344CB8AC3E}">
        <p14:creationId xmlns:p14="http://schemas.microsoft.com/office/powerpoint/2010/main" val="2582014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Andromeda (constellation and galaxy)</a:t>
            </a:r>
          </a:p>
          <a:p>
            <a:r>
              <a:rPr lang="en-US" dirty="0"/>
              <a:t>http://www.allthesky.com/constellations/andromeda/</a:t>
            </a:r>
          </a:p>
          <a:p>
            <a:r>
              <a:rPr lang="en-US" dirty="0"/>
              <a:t>Image Credit &amp; Copyright: T. </a:t>
            </a:r>
            <a:r>
              <a:rPr lang="en-US" dirty="0" err="1"/>
              <a:t>Credner</a:t>
            </a:r>
            <a:r>
              <a:rPr lang="en-US" dirty="0"/>
              <a:t> &amp; S. </a:t>
            </a:r>
            <a:r>
              <a:rPr lang="en-US" dirty="0" err="1"/>
              <a:t>Kohle</a:t>
            </a:r>
            <a:r>
              <a:rPr lang="en-US" dirty="0"/>
              <a:t>, AlltheSky.com, http://wwww.allthesky.com/copyright.html</a:t>
            </a:r>
          </a:p>
          <a:p>
            <a:r>
              <a:rPr lang="en-US" dirty="0"/>
              <a:t>Till </a:t>
            </a:r>
            <a:r>
              <a:rPr lang="en-US" dirty="0" err="1"/>
              <a:t>Credner</a:t>
            </a:r>
            <a:r>
              <a:rPr lang="en-US" dirty="0"/>
              <a:t> &lt;credner@allthesky.com&gt;, Sven </a:t>
            </a:r>
            <a:r>
              <a:rPr lang="en-US" dirty="0" err="1"/>
              <a:t>Kohle</a:t>
            </a:r>
            <a:r>
              <a:rPr lang="en-US" dirty="0"/>
              <a:t> &lt;kohle@allthesky.com&gt;</a:t>
            </a:r>
          </a:p>
        </p:txBody>
      </p:sp>
      <p:sp>
        <p:nvSpPr>
          <p:cNvPr id="4" name="Slide Number Placeholder 3"/>
          <p:cNvSpPr>
            <a:spLocks noGrp="1"/>
          </p:cNvSpPr>
          <p:nvPr>
            <p:ph type="sldNum" sz="quarter" idx="10"/>
          </p:nvPr>
        </p:nvSpPr>
        <p:spPr/>
        <p:txBody>
          <a:bodyPr/>
          <a:lstStyle/>
          <a:p>
            <a:fld id="{326BDA8E-A1FC-4E10-8A89-4D472220EAB9}" type="slidenum">
              <a:rPr lang="en-US" smtClean="0"/>
              <a:pPr/>
              <a:t>16</a:t>
            </a:fld>
            <a:endParaRPr lang="en-US"/>
          </a:p>
        </p:txBody>
      </p:sp>
    </p:spTree>
    <p:extLst>
      <p:ext uri="{BB962C8B-B14F-4D97-AF65-F5344CB8AC3E}">
        <p14:creationId xmlns:p14="http://schemas.microsoft.com/office/powerpoint/2010/main" val="8979543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Andromeda (constellation and galaxy)</a:t>
            </a:r>
          </a:p>
          <a:p>
            <a:r>
              <a:rPr lang="en-US" dirty="0"/>
              <a:t>http://www.allthesky.com/constellations/andromeda/</a:t>
            </a:r>
          </a:p>
          <a:p>
            <a:r>
              <a:rPr lang="en-US" dirty="0"/>
              <a:t>Image Credit &amp; Copyright: T. </a:t>
            </a:r>
            <a:r>
              <a:rPr lang="en-US" dirty="0" err="1"/>
              <a:t>Credner</a:t>
            </a:r>
            <a:r>
              <a:rPr lang="en-US" dirty="0"/>
              <a:t> &amp; S. </a:t>
            </a:r>
            <a:r>
              <a:rPr lang="en-US" dirty="0" err="1"/>
              <a:t>Kohle</a:t>
            </a:r>
            <a:r>
              <a:rPr lang="en-US" dirty="0"/>
              <a:t>, AlltheSky.com, http://wwww.allthesky.com/copyright.html</a:t>
            </a:r>
          </a:p>
          <a:p>
            <a:r>
              <a:rPr lang="en-US" dirty="0"/>
              <a:t>Till </a:t>
            </a:r>
            <a:r>
              <a:rPr lang="en-US" dirty="0" err="1"/>
              <a:t>Credner</a:t>
            </a:r>
            <a:r>
              <a:rPr lang="en-US" dirty="0"/>
              <a:t> &lt;credner@allthesky.com&gt;, Sven </a:t>
            </a:r>
            <a:r>
              <a:rPr lang="en-US" dirty="0" err="1"/>
              <a:t>Kohle</a:t>
            </a:r>
            <a:r>
              <a:rPr lang="en-US" dirty="0"/>
              <a:t> &lt;kohle@allthesky.com&gt;</a:t>
            </a:r>
          </a:p>
        </p:txBody>
      </p:sp>
      <p:sp>
        <p:nvSpPr>
          <p:cNvPr id="4" name="Slide Number Placeholder 3"/>
          <p:cNvSpPr>
            <a:spLocks noGrp="1"/>
          </p:cNvSpPr>
          <p:nvPr>
            <p:ph type="sldNum" sz="quarter" idx="5"/>
          </p:nvPr>
        </p:nvSpPr>
        <p:spPr/>
        <p:txBody>
          <a:bodyPr/>
          <a:lstStyle/>
          <a:p>
            <a:fld id="{326BDA8E-A1FC-4E10-8A89-4D472220EAB9}" type="slidenum">
              <a:rPr lang="en-US" smtClean="0"/>
              <a:pPr/>
              <a:t>17</a:t>
            </a:fld>
            <a:endParaRPr lang="en-US"/>
          </a:p>
        </p:txBody>
      </p:sp>
    </p:spTree>
    <p:extLst>
      <p:ext uri="{BB962C8B-B14F-4D97-AF65-F5344CB8AC3E}">
        <p14:creationId xmlns:p14="http://schemas.microsoft.com/office/powerpoint/2010/main" val="1616098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Orion (constellation)</a:t>
            </a:r>
          </a:p>
          <a:p>
            <a:r>
              <a:rPr lang="en-US" dirty="0"/>
              <a:t>http://www.allthesky.com/constellations/orion/</a:t>
            </a:r>
          </a:p>
          <a:p>
            <a:r>
              <a:rPr lang="en-US" dirty="0"/>
              <a:t>Image Credit &amp; Copyright: T. </a:t>
            </a:r>
            <a:r>
              <a:rPr lang="en-US" dirty="0" err="1"/>
              <a:t>Credner</a:t>
            </a:r>
            <a:r>
              <a:rPr lang="en-US" dirty="0"/>
              <a:t> &amp; S. </a:t>
            </a:r>
            <a:r>
              <a:rPr lang="en-US" dirty="0" err="1"/>
              <a:t>Kohle</a:t>
            </a:r>
            <a:r>
              <a:rPr lang="en-US" dirty="0"/>
              <a:t>, AlltheSky.com, http://wwww.allthesky.com/copyright.html</a:t>
            </a:r>
          </a:p>
          <a:p>
            <a:r>
              <a:rPr lang="en-US" dirty="0"/>
              <a:t>Till </a:t>
            </a:r>
            <a:r>
              <a:rPr lang="en-US" dirty="0" err="1"/>
              <a:t>Credner</a:t>
            </a:r>
            <a:r>
              <a:rPr lang="en-US" dirty="0"/>
              <a:t> &lt;credner@allthesky.com&gt;, Sven </a:t>
            </a:r>
            <a:r>
              <a:rPr lang="en-US" dirty="0" err="1"/>
              <a:t>Kohle</a:t>
            </a:r>
            <a:r>
              <a:rPr lang="en-US" dirty="0"/>
              <a:t> &lt;kohle@allthesky.com&gt;</a:t>
            </a:r>
          </a:p>
        </p:txBody>
      </p:sp>
      <p:sp>
        <p:nvSpPr>
          <p:cNvPr id="4" name="Slide Number Placeholder 3"/>
          <p:cNvSpPr>
            <a:spLocks noGrp="1"/>
          </p:cNvSpPr>
          <p:nvPr>
            <p:ph type="sldNum" sz="quarter" idx="10"/>
          </p:nvPr>
        </p:nvSpPr>
        <p:spPr/>
        <p:txBody>
          <a:bodyPr/>
          <a:lstStyle/>
          <a:p>
            <a:fld id="{326BDA8E-A1FC-4E10-8A89-4D472220EAB9}" type="slidenum">
              <a:rPr lang="en-US" smtClean="0"/>
              <a:pPr/>
              <a:t>18</a:t>
            </a:fld>
            <a:endParaRPr lang="en-US"/>
          </a:p>
        </p:txBody>
      </p:sp>
    </p:spTree>
    <p:extLst>
      <p:ext uri="{BB962C8B-B14F-4D97-AF65-F5344CB8AC3E}">
        <p14:creationId xmlns:p14="http://schemas.microsoft.com/office/powerpoint/2010/main" val="2861133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Orion (constellation)</a:t>
            </a:r>
          </a:p>
          <a:p>
            <a:r>
              <a:rPr lang="en-US" dirty="0"/>
              <a:t>http://www.allthesky.com/constellations/orion/</a:t>
            </a:r>
          </a:p>
          <a:p>
            <a:r>
              <a:rPr lang="en-US" dirty="0"/>
              <a:t>Image Credit &amp; Copyright: T. </a:t>
            </a:r>
            <a:r>
              <a:rPr lang="en-US" dirty="0" err="1"/>
              <a:t>Credner</a:t>
            </a:r>
            <a:r>
              <a:rPr lang="en-US" dirty="0"/>
              <a:t> &amp; S. </a:t>
            </a:r>
            <a:r>
              <a:rPr lang="en-US" dirty="0" err="1"/>
              <a:t>Kohle</a:t>
            </a:r>
            <a:r>
              <a:rPr lang="en-US" dirty="0"/>
              <a:t>, AlltheSky.com, http://wwww.allthesky.com/copyright.html</a:t>
            </a:r>
          </a:p>
          <a:p>
            <a:r>
              <a:rPr lang="en-US" dirty="0"/>
              <a:t>Till </a:t>
            </a:r>
            <a:r>
              <a:rPr lang="en-US" dirty="0" err="1"/>
              <a:t>Credner</a:t>
            </a:r>
            <a:r>
              <a:rPr lang="en-US" dirty="0"/>
              <a:t> &lt;credner@allthesky.com&gt;, Sven </a:t>
            </a:r>
            <a:r>
              <a:rPr lang="en-US" dirty="0" err="1"/>
              <a:t>Kohle</a:t>
            </a:r>
            <a:r>
              <a:rPr lang="en-US" dirty="0"/>
              <a:t> &lt;kohle@allthesky.com&gt;</a:t>
            </a:r>
          </a:p>
        </p:txBody>
      </p:sp>
      <p:sp>
        <p:nvSpPr>
          <p:cNvPr id="4" name="Slide Number Placeholder 3"/>
          <p:cNvSpPr>
            <a:spLocks noGrp="1"/>
          </p:cNvSpPr>
          <p:nvPr>
            <p:ph type="sldNum" sz="quarter" idx="5"/>
          </p:nvPr>
        </p:nvSpPr>
        <p:spPr/>
        <p:txBody>
          <a:bodyPr/>
          <a:lstStyle/>
          <a:p>
            <a:fld id="{326BDA8E-A1FC-4E10-8A89-4D472220EAB9}" type="slidenum">
              <a:rPr lang="en-US" smtClean="0"/>
              <a:pPr/>
              <a:t>19</a:t>
            </a:fld>
            <a:endParaRPr lang="en-US"/>
          </a:p>
        </p:txBody>
      </p:sp>
    </p:spTree>
    <p:extLst>
      <p:ext uri="{BB962C8B-B14F-4D97-AF65-F5344CB8AC3E}">
        <p14:creationId xmlns:p14="http://schemas.microsoft.com/office/powerpoint/2010/main" val="21186168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Milky</a:t>
            </a:r>
            <a:r>
              <a:rPr lang="en-US" baseline="0" dirty="0"/>
              <a:t> Way Galaxy</a:t>
            </a:r>
          </a:p>
          <a:p>
            <a:r>
              <a:rPr lang="en-US" dirty="0"/>
              <a:t>https://pixabay.com/en/milky-way-galaxy-night-sky-stars-984050/</a:t>
            </a:r>
          </a:p>
          <a:p>
            <a:r>
              <a:rPr lang="en-US" dirty="0"/>
              <a:t>Image Credit: released by </a:t>
            </a:r>
            <a:r>
              <a:rPr lang="en-US" dirty="0" err="1"/>
              <a:t>Pixabay</a:t>
            </a:r>
            <a:r>
              <a:rPr lang="en-US" dirty="0"/>
              <a:t> under Creative Commons CC0 (public domain)</a:t>
            </a:r>
          </a:p>
        </p:txBody>
      </p:sp>
      <p:sp>
        <p:nvSpPr>
          <p:cNvPr id="4" name="Slide Number Placeholder 3"/>
          <p:cNvSpPr>
            <a:spLocks noGrp="1"/>
          </p:cNvSpPr>
          <p:nvPr>
            <p:ph type="sldNum" sz="quarter" idx="10"/>
          </p:nvPr>
        </p:nvSpPr>
        <p:spPr/>
        <p:txBody>
          <a:bodyPr/>
          <a:lstStyle/>
          <a:p>
            <a:fld id="{326BDA8E-A1FC-4E10-8A89-4D472220EAB9}"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Please leave this notes page in place, as well the last slide, if you re-post or distribute these slides. Distribution in </a:t>
            </a:r>
            <a:r>
              <a:rPr lang="en-US" sz="1200" dirty="0" err="1"/>
              <a:t>Powerpoint</a:t>
            </a:r>
            <a:r>
              <a:rPr lang="en-US" sz="1200" dirty="0"/>
              <a:t> format is better than in pdf format since the slides are then easier to customize and project and the notes on individual slides are also included.</a:t>
            </a:r>
          </a:p>
        </p:txBody>
      </p:sp>
      <p:sp>
        <p:nvSpPr>
          <p:cNvPr id="4" name="Slide Number Placeholder 3"/>
          <p:cNvSpPr>
            <a:spLocks noGrp="1"/>
          </p:cNvSpPr>
          <p:nvPr>
            <p:ph type="sldNum" sz="quarter" idx="5"/>
          </p:nvPr>
        </p:nvSpPr>
        <p:spPr/>
        <p:txBody>
          <a:bodyPr/>
          <a:lstStyle/>
          <a:p>
            <a:fld id="{326BDA8E-A1FC-4E10-8A89-4D472220EAB9}" type="slidenum">
              <a:rPr lang="en-US" smtClean="0"/>
              <a:pPr/>
              <a:t>2</a:t>
            </a:fld>
            <a:endParaRPr lang="en-US"/>
          </a:p>
        </p:txBody>
      </p:sp>
    </p:spTree>
    <p:extLst>
      <p:ext uri="{BB962C8B-B14F-4D97-AF65-F5344CB8AC3E}">
        <p14:creationId xmlns:p14="http://schemas.microsoft.com/office/powerpoint/2010/main" val="40903402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Milky</a:t>
            </a:r>
            <a:r>
              <a:rPr lang="en-US" baseline="0" dirty="0"/>
              <a:t> Way Galaxy</a:t>
            </a:r>
          </a:p>
          <a:p>
            <a:r>
              <a:rPr lang="en-US" dirty="0"/>
              <a:t>https://pixabay.com/en/milky-way-galaxy-night-sky-stars-984050/</a:t>
            </a:r>
          </a:p>
          <a:p>
            <a:r>
              <a:rPr lang="en-US" dirty="0"/>
              <a:t>Image Credit: released by </a:t>
            </a:r>
            <a:r>
              <a:rPr lang="en-US" dirty="0" err="1"/>
              <a:t>Pixabay</a:t>
            </a:r>
            <a:r>
              <a:rPr lang="en-US" dirty="0"/>
              <a:t> under Creative Commons CC0 (public domain)</a:t>
            </a:r>
          </a:p>
        </p:txBody>
      </p:sp>
      <p:sp>
        <p:nvSpPr>
          <p:cNvPr id="4" name="Slide Number Placeholder 3"/>
          <p:cNvSpPr>
            <a:spLocks noGrp="1"/>
          </p:cNvSpPr>
          <p:nvPr>
            <p:ph type="sldNum" sz="quarter" idx="10"/>
          </p:nvPr>
        </p:nvSpPr>
        <p:spPr/>
        <p:txBody>
          <a:bodyPr/>
          <a:lstStyle/>
          <a:p>
            <a:fld id="{326BDA8E-A1FC-4E10-8A89-4D472220EAB9}"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Milky</a:t>
            </a:r>
            <a:r>
              <a:rPr lang="en-US" baseline="0" dirty="0"/>
              <a:t> Way Galaxy</a:t>
            </a:r>
          </a:p>
          <a:p>
            <a:r>
              <a:rPr lang="en-US" dirty="0"/>
              <a:t>https://pixabay.com/en/milky-way-galaxy-night-sky-stars-984050/</a:t>
            </a:r>
          </a:p>
          <a:p>
            <a:r>
              <a:rPr lang="en-US" dirty="0"/>
              <a:t>Image Credit: released by </a:t>
            </a:r>
            <a:r>
              <a:rPr lang="en-US" dirty="0" err="1"/>
              <a:t>Pixabay</a:t>
            </a:r>
            <a:r>
              <a:rPr lang="en-US" dirty="0"/>
              <a:t> under Creative Commons CC0 (public domain)</a:t>
            </a:r>
          </a:p>
        </p:txBody>
      </p:sp>
      <p:sp>
        <p:nvSpPr>
          <p:cNvPr id="4" name="Slide Number Placeholder 3"/>
          <p:cNvSpPr>
            <a:spLocks noGrp="1"/>
          </p:cNvSpPr>
          <p:nvPr>
            <p:ph type="sldNum" sz="quarter" idx="10"/>
          </p:nvPr>
        </p:nvSpPr>
        <p:spPr/>
        <p:txBody>
          <a:bodyPr/>
          <a:lstStyle/>
          <a:p>
            <a:fld id="{326BDA8E-A1FC-4E10-8A89-4D472220EAB9}" type="slidenum">
              <a:rPr lang="en-US" smtClean="0"/>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Carina</a:t>
            </a:r>
            <a:r>
              <a:rPr lang="en-US" baseline="0" dirty="0"/>
              <a:t> Nebula (AKA “Mystic Mountain”) (NGC 3372), taken by Hubble</a:t>
            </a:r>
          </a:p>
          <a:p>
            <a:r>
              <a:rPr lang="en-US" dirty="0"/>
              <a:t>NASA Astronomy Photo of the Day - </a:t>
            </a:r>
            <a:r>
              <a:rPr lang="en-US" baseline="0" dirty="0"/>
              <a:t>https://apod.nasa.gov/apod/ap170702.html</a:t>
            </a:r>
          </a:p>
          <a:p>
            <a:r>
              <a:rPr lang="en-US" dirty="0"/>
              <a:t>Image Credit: NASA, ESA, and M. </a:t>
            </a:r>
            <a:r>
              <a:rPr lang="en-US" dirty="0" err="1"/>
              <a:t>Livio</a:t>
            </a:r>
            <a:r>
              <a:rPr lang="en-US" dirty="0"/>
              <a:t> (</a:t>
            </a:r>
            <a:r>
              <a:rPr lang="en-US" dirty="0" err="1"/>
              <a:t>STScI</a:t>
            </a:r>
            <a:r>
              <a:rPr lang="en-US" dirty="0"/>
              <a:t>)</a:t>
            </a:r>
          </a:p>
          <a:p>
            <a:endParaRPr lang="en-US" dirty="0"/>
          </a:p>
          <a:p>
            <a:r>
              <a:rPr lang="en-US" dirty="0"/>
              <a:t>Transition slide - announce who sings which part of the Psalm canon now, or before the service.</a:t>
            </a:r>
          </a:p>
        </p:txBody>
      </p:sp>
      <p:sp>
        <p:nvSpPr>
          <p:cNvPr id="4" name="Slide Number Placeholder 3"/>
          <p:cNvSpPr>
            <a:spLocks noGrp="1"/>
          </p:cNvSpPr>
          <p:nvPr>
            <p:ph type="sldNum" sz="quarter" idx="10"/>
          </p:nvPr>
        </p:nvSpPr>
        <p:spPr/>
        <p:txBody>
          <a:bodyPr/>
          <a:lstStyle/>
          <a:p>
            <a:fld id="{326BDA8E-A1FC-4E10-8A89-4D472220EAB9}" type="slidenum">
              <a:rPr lang="en-US" smtClean="0"/>
              <a:pPr/>
              <a:t>23</a:t>
            </a:fld>
            <a:endParaRPr lang="en-US"/>
          </a:p>
        </p:txBody>
      </p:sp>
    </p:spTree>
    <p:extLst>
      <p:ext uri="{BB962C8B-B14F-4D97-AF65-F5344CB8AC3E}">
        <p14:creationId xmlns:p14="http://schemas.microsoft.com/office/powerpoint/2010/main" val="26490127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Fairy (dust pillar) of the Eagle Nebula (M16)</a:t>
            </a:r>
            <a:r>
              <a:rPr lang="en-US" baseline="0" dirty="0"/>
              <a:t>, taken by Hubble</a:t>
            </a:r>
          </a:p>
          <a:p>
            <a:r>
              <a:rPr lang="en-US" dirty="0"/>
              <a:t>NASA Astronomy Photo of the Day - https://apod.nasa.gov/apod/ap130929.html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The Hubble Heritage Team, (</a:t>
            </a:r>
            <a:r>
              <a:rPr lang="en-US" dirty="0" err="1"/>
              <a:t>STScI</a:t>
            </a:r>
            <a:r>
              <a:rPr lang="en-US" dirty="0"/>
              <a:t>/AURA), ESA, NASA</a:t>
            </a:r>
          </a:p>
        </p:txBody>
      </p:sp>
      <p:sp>
        <p:nvSpPr>
          <p:cNvPr id="4" name="Slide Number Placeholder 3"/>
          <p:cNvSpPr>
            <a:spLocks noGrp="1"/>
          </p:cNvSpPr>
          <p:nvPr>
            <p:ph type="sldNum" sz="quarter" idx="10"/>
          </p:nvPr>
        </p:nvSpPr>
        <p:spPr/>
        <p:txBody>
          <a:bodyPr/>
          <a:lstStyle/>
          <a:p>
            <a:fld id="{326BDA8E-A1FC-4E10-8A89-4D472220EAB9}" type="slidenum">
              <a:rPr lang="en-US" smtClean="0"/>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Fairy (dust pillar) of the Eagle Nebula (M16)</a:t>
            </a:r>
            <a:r>
              <a:rPr lang="en-US" baseline="0" dirty="0"/>
              <a:t>, taken by Hubble</a:t>
            </a:r>
          </a:p>
          <a:p>
            <a:r>
              <a:rPr lang="en-US" dirty="0"/>
              <a:t>NASA Astronomy Photo of the Day - https://apod.nasa.gov/apod/ap130929.html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The Hubble Heritage Team, (</a:t>
            </a:r>
            <a:r>
              <a:rPr lang="en-US" dirty="0" err="1"/>
              <a:t>STScI</a:t>
            </a:r>
            <a:r>
              <a:rPr lang="en-US" dirty="0"/>
              <a:t>/AURA), ESA, NASA</a:t>
            </a:r>
          </a:p>
        </p:txBody>
      </p:sp>
      <p:sp>
        <p:nvSpPr>
          <p:cNvPr id="4" name="Slide Number Placeholder 3"/>
          <p:cNvSpPr>
            <a:spLocks noGrp="1"/>
          </p:cNvSpPr>
          <p:nvPr>
            <p:ph type="sldNum" sz="quarter" idx="10"/>
          </p:nvPr>
        </p:nvSpPr>
        <p:spPr/>
        <p:txBody>
          <a:bodyPr/>
          <a:lstStyle/>
          <a:p>
            <a:fld id="{326BDA8E-A1FC-4E10-8A89-4D472220EAB9}"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Fairy (dust pillar) of the Eagle Nebula (M16)</a:t>
            </a:r>
            <a:r>
              <a:rPr lang="en-US" baseline="0" dirty="0"/>
              <a:t>, taken by Hubble</a:t>
            </a:r>
          </a:p>
          <a:p>
            <a:r>
              <a:rPr lang="en-US" dirty="0"/>
              <a:t>NASA Astronomy Photo of the Day - https://apod.nasa.gov/apod/ap130929.html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The Hubble Heritage Team, (</a:t>
            </a:r>
            <a:r>
              <a:rPr lang="en-US" dirty="0" err="1"/>
              <a:t>STScI</a:t>
            </a:r>
            <a:r>
              <a:rPr lang="en-US" dirty="0"/>
              <a:t>/AURA), ESA, NASA</a:t>
            </a:r>
          </a:p>
        </p:txBody>
      </p:sp>
      <p:sp>
        <p:nvSpPr>
          <p:cNvPr id="4" name="Slide Number Placeholder 3"/>
          <p:cNvSpPr>
            <a:spLocks noGrp="1"/>
          </p:cNvSpPr>
          <p:nvPr>
            <p:ph type="sldNum" sz="quarter" idx="10"/>
          </p:nvPr>
        </p:nvSpPr>
        <p:spPr/>
        <p:txBody>
          <a:bodyPr/>
          <a:lstStyle/>
          <a:p>
            <a:fld id="{326BDA8E-A1FC-4E10-8A89-4D472220EAB9}" type="slidenum">
              <a:rPr lang="en-US" smtClean="0"/>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Fairy (dust pillar) of the Eagle Nebula (M16)</a:t>
            </a:r>
            <a:r>
              <a:rPr lang="en-US" baseline="0" dirty="0"/>
              <a:t>, taken by Hubble</a:t>
            </a:r>
          </a:p>
          <a:p>
            <a:r>
              <a:rPr lang="en-US" dirty="0"/>
              <a:t>NASA Astronomy Photo of the Day - https://apod.nasa.gov/apod/ap130929.html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The Hubble Heritage Team, (</a:t>
            </a:r>
            <a:r>
              <a:rPr lang="en-US" dirty="0" err="1"/>
              <a:t>STScI</a:t>
            </a:r>
            <a:r>
              <a:rPr lang="en-US" dirty="0"/>
              <a:t>/AURA), ESA, NASA</a:t>
            </a:r>
          </a:p>
        </p:txBody>
      </p:sp>
      <p:sp>
        <p:nvSpPr>
          <p:cNvPr id="4" name="Slide Number Placeholder 3"/>
          <p:cNvSpPr>
            <a:spLocks noGrp="1"/>
          </p:cNvSpPr>
          <p:nvPr>
            <p:ph type="sldNum" sz="quarter" idx="10"/>
          </p:nvPr>
        </p:nvSpPr>
        <p:spPr/>
        <p:txBody>
          <a:bodyPr/>
          <a:lstStyle/>
          <a:p>
            <a:fld id="{326BDA8E-A1FC-4E10-8A89-4D472220EAB9}" type="slidenum">
              <a:rPr lang="en-US" smtClean="0"/>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Fairy (dust pillar) of the Eagle Nebula (M16)</a:t>
            </a:r>
            <a:r>
              <a:rPr lang="en-US" baseline="0" dirty="0"/>
              <a:t>, taken by Hubble</a:t>
            </a:r>
          </a:p>
          <a:p>
            <a:r>
              <a:rPr lang="en-US" dirty="0"/>
              <a:t>NASA Astronomy Photo of the Day - https://apod.nasa.gov/apod/ap130929.html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The Hubble Heritage Team, (</a:t>
            </a:r>
            <a:r>
              <a:rPr lang="en-US" dirty="0" err="1"/>
              <a:t>STScI</a:t>
            </a:r>
            <a:r>
              <a:rPr lang="en-US" dirty="0"/>
              <a:t>/AURA), ESA, NASA</a:t>
            </a:r>
          </a:p>
        </p:txBody>
      </p:sp>
      <p:sp>
        <p:nvSpPr>
          <p:cNvPr id="4" name="Slide Number Placeholder 3"/>
          <p:cNvSpPr>
            <a:spLocks noGrp="1"/>
          </p:cNvSpPr>
          <p:nvPr>
            <p:ph type="sldNum" sz="quarter" idx="10"/>
          </p:nvPr>
        </p:nvSpPr>
        <p:spPr/>
        <p:txBody>
          <a:bodyPr/>
          <a:lstStyle/>
          <a:p>
            <a:fld id="{326BDA8E-A1FC-4E10-8A89-4D472220EAB9}" type="slidenum">
              <a:rPr lang="en-US" smtClean="0"/>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Fairy (dust pillar) of the Eagle Nebula (M16)</a:t>
            </a:r>
            <a:r>
              <a:rPr lang="en-US" baseline="0" dirty="0"/>
              <a:t>, taken by Hubble</a:t>
            </a:r>
          </a:p>
          <a:p>
            <a:r>
              <a:rPr lang="en-US" dirty="0"/>
              <a:t>NASA Astronomy Photo of the Day - https://apod.nasa.gov/apod/ap130929.html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The Hubble Heritage Team, (</a:t>
            </a:r>
            <a:r>
              <a:rPr lang="en-US" dirty="0" err="1"/>
              <a:t>STScI</a:t>
            </a:r>
            <a:r>
              <a:rPr lang="en-US" dirty="0"/>
              <a:t>/AURA), ESA, NASA</a:t>
            </a:r>
          </a:p>
        </p:txBody>
      </p:sp>
      <p:sp>
        <p:nvSpPr>
          <p:cNvPr id="4" name="Slide Number Placeholder 3"/>
          <p:cNvSpPr>
            <a:spLocks noGrp="1"/>
          </p:cNvSpPr>
          <p:nvPr>
            <p:ph type="sldNum" sz="quarter" idx="10"/>
          </p:nvPr>
        </p:nvSpPr>
        <p:spPr/>
        <p:txBody>
          <a:bodyPr/>
          <a:lstStyle/>
          <a:p>
            <a:fld id="{326BDA8E-A1FC-4E10-8A89-4D472220EAB9}" type="slidenum">
              <a:rPr lang="en-US" smtClean="0"/>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Fairy (dust pillar) of the Eagle Nebula (M16)</a:t>
            </a:r>
            <a:r>
              <a:rPr lang="en-US" baseline="0" dirty="0"/>
              <a:t>, taken by Hubble</a:t>
            </a:r>
          </a:p>
          <a:p>
            <a:r>
              <a:rPr lang="en-US" dirty="0"/>
              <a:t>NASA Astronomy Photo of the Day - https://apod.nasa.gov/apod/ap130929.html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The Hubble Heritage Team, (</a:t>
            </a:r>
            <a:r>
              <a:rPr lang="en-US" dirty="0" err="1"/>
              <a:t>STScI</a:t>
            </a:r>
            <a:r>
              <a:rPr lang="en-US" dirty="0"/>
              <a:t>/AURA), ESA, NASA</a:t>
            </a:r>
          </a:p>
        </p:txBody>
      </p:sp>
      <p:sp>
        <p:nvSpPr>
          <p:cNvPr id="4" name="Slide Number Placeholder 3"/>
          <p:cNvSpPr>
            <a:spLocks noGrp="1"/>
          </p:cNvSpPr>
          <p:nvPr>
            <p:ph type="sldNum" sz="quarter" idx="10"/>
          </p:nvPr>
        </p:nvSpPr>
        <p:spPr/>
        <p:txBody>
          <a:bodyPr/>
          <a:lstStyle/>
          <a:p>
            <a:fld id="{326BDA8E-A1FC-4E10-8A89-4D472220EAB9}"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Saturn (from within its shadow), taken</a:t>
            </a:r>
            <a:r>
              <a:rPr lang="en-US" baseline="0" dirty="0"/>
              <a:t> by</a:t>
            </a:r>
            <a:r>
              <a:rPr lang="en-US" dirty="0"/>
              <a:t> Cassini</a:t>
            </a:r>
          </a:p>
          <a:p>
            <a:pPr eaLnBrk="1" hangingPunct="1">
              <a:spcBef>
                <a:spcPct val="0"/>
              </a:spcBef>
            </a:pPr>
            <a:r>
              <a:rPr lang="en-US" dirty="0"/>
              <a:t>NASA Astronomy Photo of the Day - https://apod.nasa.gov/apod/ap131113.html</a:t>
            </a:r>
          </a:p>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Image Credit: Cassini Imaging Team, SSI, JPL, ESA, NASA</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First slide of prelude, if any.</a:t>
            </a:r>
          </a:p>
        </p:txBody>
      </p:sp>
      <p:sp>
        <p:nvSpPr>
          <p:cNvPr id="75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2578777-D8C1-402E-9F59-9365EBC60E37}" type="slidenum">
              <a:rPr lang="en-US" smtClean="0"/>
              <a:pPr/>
              <a:t>3</a:t>
            </a:fld>
            <a:endParaRPr lang="en-US"/>
          </a:p>
        </p:txBody>
      </p:sp>
    </p:spTree>
    <p:extLst>
      <p:ext uri="{BB962C8B-B14F-4D97-AF65-F5344CB8AC3E}">
        <p14:creationId xmlns:p14="http://schemas.microsoft.com/office/powerpoint/2010/main" val="11110871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“Pillars</a:t>
            </a:r>
            <a:r>
              <a:rPr lang="en-US" baseline="0" dirty="0"/>
              <a:t> of Creation” in the Eagle Nebula (M16), taken by Hubble</a:t>
            </a:r>
          </a:p>
          <a:p>
            <a:r>
              <a:rPr lang="en-US" dirty="0"/>
              <a:t>NASA Astronomy Photo of the Day - https://apod.nasa.gov/apod/ap150107.html (zoom 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NASA, ESA, and The Hubble Heritage Team (</a:t>
            </a:r>
            <a:r>
              <a:rPr lang="en-US" dirty="0" err="1"/>
              <a:t>STScI</a:t>
            </a:r>
            <a:r>
              <a:rPr lang="en-US" dirty="0"/>
              <a:t>/AURA)</a:t>
            </a:r>
          </a:p>
          <a:p>
            <a:endParaRPr lang="en-US" dirty="0"/>
          </a:p>
          <a:p>
            <a:r>
              <a:rPr lang="en-US" dirty="0"/>
              <a:t>Transition before </a:t>
            </a:r>
            <a:r>
              <a:rPr lang="en-US" baseline="0" dirty="0"/>
              <a:t>the Meditation (same image).</a:t>
            </a:r>
            <a:endParaRPr lang="en-US" dirty="0"/>
          </a:p>
        </p:txBody>
      </p:sp>
      <p:sp>
        <p:nvSpPr>
          <p:cNvPr id="4" name="Slide Number Placeholder 3"/>
          <p:cNvSpPr>
            <a:spLocks noGrp="1"/>
          </p:cNvSpPr>
          <p:nvPr>
            <p:ph type="sldNum" sz="quarter" idx="10"/>
          </p:nvPr>
        </p:nvSpPr>
        <p:spPr/>
        <p:txBody>
          <a:bodyPr/>
          <a:lstStyle/>
          <a:p>
            <a:fld id="{326BDA8E-A1FC-4E10-8A89-4D472220EAB9}" type="slidenum">
              <a:rPr lang="en-US" smtClean="0"/>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“Pillars</a:t>
            </a:r>
            <a:r>
              <a:rPr lang="en-US" baseline="0" dirty="0"/>
              <a:t> of Creation” in the Eagle Nebula (M16), taken by Hubble</a:t>
            </a:r>
          </a:p>
          <a:p>
            <a:r>
              <a:rPr lang="en-US" dirty="0"/>
              <a:t>NASA Astronomy Photo of the Day - https://apod.nasa.gov/apod/ap150107.html (zoom 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NASA, ESA, and The Hubble Heritage Team (</a:t>
            </a:r>
            <a:r>
              <a:rPr lang="en-US" dirty="0" err="1"/>
              <a:t>STScI</a:t>
            </a:r>
            <a:r>
              <a:rPr lang="en-US" dirty="0"/>
              <a:t>/AURA)</a:t>
            </a:r>
          </a:p>
        </p:txBody>
      </p:sp>
      <p:sp>
        <p:nvSpPr>
          <p:cNvPr id="4" name="Slide Number Placeholder 3"/>
          <p:cNvSpPr>
            <a:spLocks noGrp="1"/>
          </p:cNvSpPr>
          <p:nvPr>
            <p:ph type="sldNum" sz="quarter" idx="10"/>
          </p:nvPr>
        </p:nvSpPr>
        <p:spPr/>
        <p:txBody>
          <a:bodyPr/>
          <a:lstStyle/>
          <a:p>
            <a:fld id="{326BDA8E-A1FC-4E10-8A89-4D472220EAB9}" type="slidenum">
              <a:rPr lang="en-US" smtClean="0"/>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Pluto and largest moon</a:t>
            </a:r>
            <a:r>
              <a:rPr lang="en-US" baseline="0" dirty="0"/>
              <a:t> Charon (montage), taken by New Horizons in 2015</a:t>
            </a:r>
          </a:p>
          <a:p>
            <a:r>
              <a:rPr lang="en-US" dirty="0"/>
              <a:t>https://www.nasa.gov/feature/new-horizons-top-10-pluto-pics</a:t>
            </a:r>
          </a:p>
          <a:p>
            <a:r>
              <a:rPr lang="en-US" dirty="0"/>
              <a:t>Image Credit: New Horizons, NASA</a:t>
            </a:r>
            <a:endParaRPr lang="en-US" b="0" dirty="0"/>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Possible reading 1 (of 5):</a:t>
            </a:r>
          </a:p>
          <a:p>
            <a:r>
              <a:rPr lang="en-US" sz="1200" b="0" kern="1200" dirty="0">
                <a:solidFill>
                  <a:schemeClr val="tx1"/>
                </a:solidFill>
                <a:effectLst/>
                <a:latin typeface="+mn-lt"/>
                <a:ea typeface="+mn-ea"/>
                <a:cs typeface="+mn-cs"/>
              </a:rPr>
              <a:t>A quote from Ecclesiastes</a:t>
            </a:r>
          </a:p>
          <a:p>
            <a:r>
              <a:rPr lang="en-US" sz="1200" b="0" kern="1200" dirty="0">
                <a:solidFill>
                  <a:schemeClr val="tx1"/>
                </a:solidFill>
                <a:effectLst/>
                <a:latin typeface="+mn-lt"/>
                <a:ea typeface="+mn-ea"/>
                <a:cs typeface="+mn-cs"/>
              </a:rPr>
              <a:t>     As you do not know the way the spirit comes to the bones in the womb of a woman with child, so you do not know the work of God who makes everything.</a:t>
            </a:r>
          </a:p>
        </p:txBody>
      </p:sp>
      <p:sp>
        <p:nvSpPr>
          <p:cNvPr id="4" name="Slide Number Placeholder 3"/>
          <p:cNvSpPr>
            <a:spLocks noGrp="1"/>
          </p:cNvSpPr>
          <p:nvPr>
            <p:ph type="sldNum" sz="quarter" idx="10"/>
          </p:nvPr>
        </p:nvSpPr>
        <p:spPr/>
        <p:txBody>
          <a:bodyPr/>
          <a:lstStyle/>
          <a:p>
            <a:fld id="{326BDA8E-A1FC-4E10-8A89-4D472220EAB9}" type="slidenum">
              <a:rPr lang="en-US" smtClean="0"/>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Jupiter</a:t>
            </a:r>
            <a:r>
              <a:rPr lang="en-US" sz="1200" kern="1200" baseline="0" dirty="0">
                <a:solidFill>
                  <a:schemeClr val="tx1"/>
                </a:solidFill>
                <a:effectLst/>
                <a:latin typeface="+mn-lt"/>
                <a:ea typeface="+mn-ea"/>
                <a:cs typeface="+mn-cs"/>
              </a:rPr>
              <a:t> (southern hemisphere complexity)</a:t>
            </a:r>
            <a:r>
              <a:rPr lang="en-US" sz="1200" kern="1200" dirty="0">
                <a:solidFill>
                  <a:schemeClr val="tx1"/>
                </a:solidFill>
                <a:effectLst/>
                <a:latin typeface="+mn-lt"/>
                <a:ea typeface="+mn-ea"/>
                <a:cs typeface="+mn-cs"/>
              </a:rPr>
              <a:t>, taken by Juno</a:t>
            </a:r>
          </a:p>
          <a:p>
            <a:r>
              <a:rPr lang="en-US" dirty="0"/>
              <a:t>NASA Astronomy Photo of the Day - </a:t>
            </a:r>
            <a:r>
              <a:rPr lang="en-US" sz="1200" b="0" kern="1200" dirty="0">
                <a:solidFill>
                  <a:schemeClr val="tx1"/>
                </a:solidFill>
                <a:effectLst/>
                <a:latin typeface="+mn-lt"/>
                <a:ea typeface="+mn-ea"/>
                <a:cs typeface="+mn-cs"/>
              </a:rPr>
              <a:t>https://apod.nasa.gov/apod/ap180605.html</a:t>
            </a:r>
          </a:p>
          <a:p>
            <a:r>
              <a:rPr lang="en-US" dirty="0"/>
              <a:t>Image Credit: NASA, Juno, </a:t>
            </a:r>
            <a:r>
              <a:rPr lang="en-US" dirty="0" err="1"/>
              <a:t>SwRI</a:t>
            </a:r>
            <a:r>
              <a:rPr lang="en-US" dirty="0"/>
              <a:t>,</a:t>
            </a:r>
            <a:r>
              <a:rPr lang="en-US" baseline="0" dirty="0"/>
              <a:t> MSSS; Composition: David Marriott</a:t>
            </a:r>
            <a:endParaRPr lang="en-US" dirty="0"/>
          </a:p>
          <a:p>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Possible reading 2 (of 5):</a:t>
            </a:r>
          </a:p>
          <a:p>
            <a:r>
              <a:rPr lang="en-US" sz="1200" b="0" kern="1200" dirty="0">
                <a:solidFill>
                  <a:schemeClr val="tx1"/>
                </a:solidFill>
                <a:effectLst/>
                <a:latin typeface="+mn-lt"/>
                <a:ea typeface="+mn-ea"/>
                <a:cs typeface="+mn-cs"/>
              </a:rPr>
              <a:t>A quote from Chet </a:t>
            </a:r>
            <a:r>
              <a:rPr lang="en-US" sz="1200" b="0" kern="1200" dirty="0" err="1">
                <a:solidFill>
                  <a:schemeClr val="tx1"/>
                </a:solidFill>
                <a:effectLst/>
                <a:latin typeface="+mn-lt"/>
                <a:ea typeface="+mn-ea"/>
                <a:cs typeface="+mn-cs"/>
              </a:rPr>
              <a:t>Raymo</a:t>
            </a:r>
            <a:r>
              <a:rPr lang="en-US" sz="1200" b="0" kern="1200" dirty="0">
                <a:solidFill>
                  <a:schemeClr val="tx1"/>
                </a:solidFill>
                <a:effectLst/>
                <a:latin typeface="+mn-lt"/>
                <a:ea typeface="+mn-ea"/>
                <a:cs typeface="+mn-cs"/>
              </a:rPr>
              <a:t>, naturalist</a:t>
            </a:r>
          </a:p>
          <a:p>
            <a:r>
              <a:rPr lang="en-US" sz="1200" b="0" kern="1200" dirty="0">
                <a:solidFill>
                  <a:schemeClr val="tx1"/>
                </a:solidFill>
                <a:effectLst/>
                <a:latin typeface="+mn-lt"/>
                <a:ea typeface="+mn-ea"/>
                <a:cs typeface="+mn-cs"/>
              </a:rPr>
              <a:t>     Through our science we have created magnificent spacecraft and telescopes to explore the night and the light and the half light.  We have made visible things that are invisible to the unaided eye.  We have brought the dreamy heavens down to Earth, held them in the mind's eye.  Our explorations have produced a vast archive of remarkable astronomical images... The riches are too many for choices, the revelations beautiful and dreadful.  Who can look at these images and not be transformed?  The heavens declare God's glory.</a:t>
            </a:r>
          </a:p>
        </p:txBody>
      </p:sp>
      <p:sp>
        <p:nvSpPr>
          <p:cNvPr id="4" name="Slide Number Placeholder 3"/>
          <p:cNvSpPr>
            <a:spLocks noGrp="1"/>
          </p:cNvSpPr>
          <p:nvPr>
            <p:ph type="sldNum" sz="quarter" idx="10"/>
          </p:nvPr>
        </p:nvSpPr>
        <p:spPr/>
        <p:txBody>
          <a:bodyPr/>
          <a:lstStyle/>
          <a:p>
            <a:fld id="{326BDA8E-A1FC-4E10-8A89-4D472220EAB9}" type="slidenum">
              <a:rPr lang="en-US" smtClean="0"/>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strike="noStrike" kern="1200" dirty="0">
                <a:solidFill>
                  <a:schemeClr val="tx1"/>
                </a:solidFill>
                <a:effectLst/>
                <a:latin typeface="+mn-lt"/>
                <a:ea typeface="+mn-ea"/>
                <a:cs typeface="+mn-cs"/>
              </a:rPr>
              <a:t>Cat’s Eye (Planetary) Nebula,</a:t>
            </a:r>
            <a:r>
              <a:rPr lang="en-US" sz="1200" strike="noStrike" kern="1200" baseline="0" dirty="0">
                <a:solidFill>
                  <a:schemeClr val="tx1"/>
                </a:solidFill>
                <a:effectLst/>
                <a:latin typeface="+mn-lt"/>
                <a:ea typeface="+mn-ea"/>
                <a:cs typeface="+mn-cs"/>
              </a:rPr>
              <a:t> taken by Hubble</a:t>
            </a:r>
          </a:p>
          <a:p>
            <a:r>
              <a:rPr lang="en-US" dirty="0"/>
              <a:t>NASA Astronomy Photo of the Day - </a:t>
            </a:r>
            <a:r>
              <a:rPr lang="en-US" sz="1200" strike="noStrike" kern="1200" baseline="0" dirty="0">
                <a:solidFill>
                  <a:schemeClr val="tx1"/>
                </a:solidFill>
                <a:effectLst/>
                <a:latin typeface="+mn-lt"/>
                <a:ea typeface="+mn-ea"/>
                <a:cs typeface="+mn-cs"/>
              </a:rPr>
              <a:t>https://apod.nasa.gov/apod/ap180610.html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NASA, ESA, HEIC, and The Hubble Heritage Team (</a:t>
            </a:r>
            <a:r>
              <a:rPr lang="en-US" dirty="0" err="1"/>
              <a:t>STScI</a:t>
            </a:r>
            <a:r>
              <a:rPr lang="en-US" dirty="0"/>
              <a:t>/AURA)</a:t>
            </a:r>
            <a:endParaRPr lang="en-US" sz="1200" b="1" strike="sngStrike"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Possible reading 3 (of 5):</a:t>
            </a:r>
          </a:p>
          <a:p>
            <a:r>
              <a:rPr lang="en-US" sz="1200" b="0" kern="1200" dirty="0">
                <a:solidFill>
                  <a:schemeClr val="tx1"/>
                </a:solidFill>
                <a:effectLst/>
                <a:latin typeface="+mn-lt"/>
                <a:ea typeface="+mn-ea"/>
                <a:cs typeface="+mn-cs"/>
              </a:rPr>
              <a:t>A quote from Albert Einstein, scientist</a:t>
            </a:r>
          </a:p>
          <a:p>
            <a:r>
              <a:rPr lang="en-US" sz="1200" b="0" kern="1200" dirty="0">
                <a:solidFill>
                  <a:schemeClr val="tx1"/>
                </a:solidFill>
                <a:effectLst/>
                <a:latin typeface="+mn-lt"/>
                <a:ea typeface="+mn-ea"/>
                <a:cs typeface="+mn-cs"/>
              </a:rPr>
              <a:t>     The human mind is not capable of grasping the Universe. We are like a little child entering a huge library. The walls are covered to the ceilings with books in many different tongues. The child knows that someone must have written these books. It does not know who or how. It does not understand the languages in which they are written. But the child notes a definite plan in the arrangement of the books — a mysterious order which it does not comprehend, but only dimly suspects.</a:t>
            </a:r>
          </a:p>
        </p:txBody>
      </p:sp>
      <p:sp>
        <p:nvSpPr>
          <p:cNvPr id="4" name="Slide Number Placeholder 3"/>
          <p:cNvSpPr>
            <a:spLocks noGrp="1"/>
          </p:cNvSpPr>
          <p:nvPr>
            <p:ph type="sldNum" sz="quarter" idx="10"/>
          </p:nvPr>
        </p:nvSpPr>
        <p:spPr/>
        <p:txBody>
          <a:bodyPr/>
          <a:lstStyle/>
          <a:p>
            <a:fld id="{326BDA8E-A1FC-4E10-8A89-4D472220EAB9}" type="slidenum">
              <a:rPr lang="en-US" smtClean="0"/>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strike="noStrike" dirty="0"/>
              <a:t>Stars in globular cluster Omega Centauri, taken by Hubble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strike="noStrike" dirty="0"/>
              <a:t>https://www.spacetelescope.org/images/heic0910g/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strike="noStrike" dirty="0"/>
              <a:t>Image Credit: </a:t>
            </a:r>
            <a:r>
              <a:rPr lang="en-US" dirty="0"/>
              <a:t>NASA, ESA and the Hubble SM4 ERO Team</a:t>
            </a:r>
          </a:p>
          <a:p>
            <a:endParaRPr lang="en-US" b="0" strike="noStrik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Possible reading 4 (of 5):</a:t>
            </a:r>
          </a:p>
          <a:p>
            <a:r>
              <a:rPr lang="en-US" sz="1200" b="0" kern="1200" dirty="0">
                <a:solidFill>
                  <a:schemeClr val="tx1"/>
                </a:solidFill>
                <a:effectLst/>
                <a:latin typeface="+mn-lt"/>
                <a:ea typeface="+mn-ea"/>
                <a:cs typeface="+mn-cs"/>
              </a:rPr>
              <a:t>A quote from Jane Goodall, primatologist</a:t>
            </a:r>
          </a:p>
          <a:p>
            <a:r>
              <a:rPr lang="en-US" sz="1200" b="0" kern="1200" dirty="0">
                <a:solidFill>
                  <a:schemeClr val="tx1"/>
                </a:solidFill>
                <a:effectLst/>
                <a:latin typeface="+mn-lt"/>
                <a:ea typeface="+mn-ea"/>
                <a:cs typeface="+mn-cs"/>
              </a:rPr>
              <a:t>     There are many windows through</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which we can look out into the</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world, searching for meaning …</a:t>
            </a:r>
            <a:br>
              <a:rPr lang="en-US" sz="1200" b="0"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…Most of us, when we ponder on the</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meaning of our existence,</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peer through but one of these</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windows onto the world.</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And even that one is often misted over</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by the breath of our finite humanity.</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We clear a tiny peephole and stare through.</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No wonder we are confused by the</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tiny fraction of a whole that we see.</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It is, after all, like trying to</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comprehend the panorama of the</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desert or the sea through</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a rolled-up newspaper.</a:t>
            </a:r>
            <a:endParaRPr lang="en-US" b="0" dirty="0"/>
          </a:p>
        </p:txBody>
      </p:sp>
      <p:sp>
        <p:nvSpPr>
          <p:cNvPr id="4" name="Slide Number Placeholder 3"/>
          <p:cNvSpPr>
            <a:spLocks noGrp="1"/>
          </p:cNvSpPr>
          <p:nvPr>
            <p:ph type="sldNum" sz="quarter" idx="10"/>
          </p:nvPr>
        </p:nvSpPr>
        <p:spPr/>
        <p:txBody>
          <a:bodyPr/>
          <a:lstStyle/>
          <a:p>
            <a:fld id="{326BDA8E-A1FC-4E10-8A89-4D472220EAB9}" type="slidenum">
              <a:rPr lang="en-US" smtClean="0"/>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Earthrise (over lunar horizon), taken by Apollo</a:t>
            </a:r>
            <a:r>
              <a:rPr lang="en-US" baseline="0" dirty="0"/>
              <a:t> 8 on Christmas eve, 1968</a:t>
            </a:r>
          </a:p>
          <a:p>
            <a:r>
              <a:rPr lang="en-US" dirty="0"/>
              <a:t>NASA Astronomy Photo of the Day - https://apod.nasa.gov/apod/ap150906.html</a:t>
            </a:r>
          </a:p>
          <a:p>
            <a:r>
              <a:rPr lang="en-US" dirty="0"/>
              <a:t>Image Credit: Apollo 8, NASA</a:t>
            </a:r>
          </a:p>
          <a:p>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Possible reading 5 (of 5) – then proceed with service (same image):</a:t>
            </a:r>
          </a:p>
          <a:p>
            <a:r>
              <a:rPr lang="en-US" sz="1200" b="0" kern="1200" dirty="0">
                <a:solidFill>
                  <a:schemeClr val="tx1"/>
                </a:solidFill>
                <a:effectLst/>
                <a:latin typeface="+mn-lt"/>
                <a:ea typeface="+mn-ea"/>
                <a:cs typeface="+mn-cs"/>
              </a:rPr>
              <a:t>A quote from James Irwin, Apollo 15 astronaut </a:t>
            </a:r>
          </a:p>
          <a:p>
            <a:r>
              <a:rPr lang="en-US" sz="1200" b="0" kern="1200" dirty="0">
                <a:solidFill>
                  <a:schemeClr val="tx1"/>
                </a:solidFill>
                <a:effectLst/>
                <a:latin typeface="+mn-lt"/>
                <a:ea typeface="+mn-ea"/>
                <a:cs typeface="+mn-cs"/>
              </a:rPr>
              <a:t>     The Earth reminded us of a Christmas tree ornament hanging in the blackness of space. As we got farther and farther away it diminished in size. Finally it shrank to the size of a marble, the most beautiful marble you can imagine.  That beautiful, warm, living object looked so fragile, so delicate, that if you touched it with a finger it would crumble and fall apart. Seeing this has to change a man, has to make a man appreciate the creation of God and the love of God.</a:t>
            </a:r>
          </a:p>
        </p:txBody>
      </p:sp>
      <p:sp>
        <p:nvSpPr>
          <p:cNvPr id="4" name="Slide Number Placeholder 3"/>
          <p:cNvSpPr>
            <a:spLocks noGrp="1"/>
          </p:cNvSpPr>
          <p:nvPr>
            <p:ph type="sldNum" sz="quarter" idx="10"/>
          </p:nvPr>
        </p:nvSpPr>
        <p:spPr/>
        <p:txBody>
          <a:bodyPr/>
          <a:lstStyle/>
          <a:p>
            <a:fld id="{326BDA8E-A1FC-4E10-8A89-4D472220EAB9}" type="slidenum">
              <a:rPr lang="en-US" smtClean="0"/>
              <a:pPr/>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Earthrise (over lunar horizon), taken by Apollo</a:t>
            </a:r>
            <a:r>
              <a:rPr lang="en-US" baseline="0" dirty="0"/>
              <a:t> 8 on Christmas eve, 1968</a:t>
            </a:r>
          </a:p>
          <a:p>
            <a:r>
              <a:rPr lang="en-US" dirty="0"/>
              <a:t>NASA Astronomy Photo of the Day - https://apod.nasa.gov/apod/ap150906.html</a:t>
            </a:r>
          </a:p>
          <a:p>
            <a:r>
              <a:rPr lang="en-US" dirty="0"/>
              <a:t>Image Credit: Apollo 8, NASA</a:t>
            </a:r>
          </a:p>
        </p:txBody>
      </p:sp>
      <p:sp>
        <p:nvSpPr>
          <p:cNvPr id="4" name="Slide Number Placeholder 3"/>
          <p:cNvSpPr>
            <a:spLocks noGrp="1"/>
          </p:cNvSpPr>
          <p:nvPr>
            <p:ph type="sldNum" sz="quarter" idx="10"/>
          </p:nvPr>
        </p:nvSpPr>
        <p:spPr/>
        <p:txBody>
          <a:bodyPr/>
          <a:lstStyle/>
          <a:p>
            <a:fld id="{326BDA8E-A1FC-4E10-8A89-4D472220EAB9}" type="slidenum">
              <a:rPr lang="en-US" smtClean="0"/>
              <a:pPr/>
              <a:t>38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Snow Angel Nebula (Star-Forming Region Sharpless 2-106), taken by Hubble</a:t>
            </a:r>
          </a:p>
          <a:p>
            <a:r>
              <a:rPr lang="en-US" dirty="0"/>
              <a:t>https://www.nasa.gov/mission_pages/hubble/science/snow-angel.html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NASA, ESA, and The Hubble Heritage Team (</a:t>
            </a:r>
            <a:r>
              <a:rPr lang="en-US" dirty="0" err="1"/>
              <a:t>STScI</a:t>
            </a:r>
            <a:r>
              <a:rPr lang="en-US" dirty="0"/>
              <a:t>/AURA)</a:t>
            </a:r>
          </a:p>
        </p:txBody>
      </p:sp>
      <p:sp>
        <p:nvSpPr>
          <p:cNvPr id="4" name="Slide Number Placeholder 3"/>
          <p:cNvSpPr>
            <a:spLocks noGrp="1"/>
          </p:cNvSpPr>
          <p:nvPr>
            <p:ph type="sldNum" sz="quarter" idx="10"/>
          </p:nvPr>
        </p:nvSpPr>
        <p:spPr/>
        <p:txBody>
          <a:bodyPr/>
          <a:lstStyle/>
          <a:p>
            <a:fld id="{326BDA8E-A1FC-4E10-8A89-4D472220EAB9}" type="slidenum">
              <a:rPr lang="en-US" smtClean="0"/>
              <a:pPr/>
              <a:t>39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Venus, taken by ESA’s Venus Express</a:t>
            </a:r>
          </a:p>
          <a:p>
            <a:r>
              <a:rPr lang="en-US" dirty="0"/>
              <a:t>NASA Astronomy Photo of the Day - https://apod.nasa.gov/apod/ap080226.html</a:t>
            </a:r>
          </a:p>
          <a:p>
            <a:r>
              <a:rPr lang="en-US" baseline="0" dirty="0"/>
              <a:t>Image Credit: ESA/MPS, </a:t>
            </a:r>
            <a:r>
              <a:rPr lang="en-US" baseline="0" dirty="0" err="1"/>
              <a:t>Katlenburg</a:t>
            </a:r>
            <a:r>
              <a:rPr lang="en-US" baseline="0" dirty="0"/>
              <a:t>-Lindau, Germany</a:t>
            </a:r>
            <a:endParaRPr lang="en-US" dirty="0"/>
          </a:p>
          <a:p>
            <a:endParaRPr lang="en-US" dirty="0"/>
          </a:p>
          <a:p>
            <a:r>
              <a:rPr lang="en-US" dirty="0"/>
              <a:t>Mars, taken by Hubble</a:t>
            </a:r>
          </a:p>
          <a:p>
            <a:r>
              <a:rPr lang="en-US" dirty="0"/>
              <a:t>https://www.spacetelescope.org/images/opo0124a/</a:t>
            </a:r>
          </a:p>
          <a:p>
            <a:r>
              <a:rPr lang="en-US" dirty="0"/>
              <a:t>Image Credit: NASA/ESA and The Hubble Heritage Team </a:t>
            </a:r>
            <a:r>
              <a:rPr lang="en-US" dirty="0" err="1"/>
              <a:t>STScI</a:t>
            </a:r>
            <a:r>
              <a:rPr lang="en-US" dirty="0"/>
              <a:t>/AURA</a:t>
            </a:r>
          </a:p>
        </p:txBody>
      </p:sp>
      <p:sp>
        <p:nvSpPr>
          <p:cNvPr id="4" name="Slide Number Placeholder 3"/>
          <p:cNvSpPr>
            <a:spLocks noGrp="1"/>
          </p:cNvSpPr>
          <p:nvPr>
            <p:ph type="sldNum" sz="quarter" idx="10"/>
          </p:nvPr>
        </p:nvSpPr>
        <p:spPr/>
        <p:txBody>
          <a:bodyPr/>
          <a:lstStyle/>
          <a:p>
            <a:fld id="{326BDA8E-A1FC-4E10-8A89-4D472220EAB9}" type="slidenum">
              <a:rPr lang="en-US" smtClean="0"/>
              <a:pPr/>
              <a:t>40</a:t>
            </a:fld>
            <a:endParaRPr lang="en-US"/>
          </a:p>
        </p:txBody>
      </p:sp>
    </p:spTree>
    <p:extLst>
      <p:ext uri="{BB962C8B-B14F-4D97-AF65-F5344CB8AC3E}">
        <p14:creationId xmlns:p14="http://schemas.microsoft.com/office/powerpoint/2010/main" val="3240474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 customize text as desired.</a:t>
            </a:r>
          </a:p>
        </p:txBody>
      </p:sp>
      <p:sp>
        <p:nvSpPr>
          <p:cNvPr id="4" name="Slide Number Placeholder 3"/>
          <p:cNvSpPr>
            <a:spLocks noGrp="1"/>
          </p:cNvSpPr>
          <p:nvPr>
            <p:ph type="sldNum" sz="quarter" idx="5"/>
          </p:nvPr>
        </p:nvSpPr>
        <p:spPr/>
        <p:txBody>
          <a:bodyPr/>
          <a:lstStyle/>
          <a:p>
            <a:fld id="{326BDA8E-A1FC-4E10-8A89-4D472220EAB9}" type="slidenum">
              <a:rPr lang="en-US" smtClean="0"/>
              <a:pPr/>
              <a:t>4</a:t>
            </a:fld>
            <a:endParaRPr lang="en-US"/>
          </a:p>
        </p:txBody>
      </p:sp>
    </p:spTree>
    <p:extLst>
      <p:ext uri="{BB962C8B-B14F-4D97-AF65-F5344CB8AC3E}">
        <p14:creationId xmlns:p14="http://schemas.microsoft.com/office/powerpoint/2010/main" val="21956230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Venus, taken by ESA’s Venus Express</a:t>
            </a:r>
          </a:p>
          <a:p>
            <a:r>
              <a:rPr lang="en-US" dirty="0"/>
              <a:t>NASA Astronomy Photo of the Day - https://apod.nasa.gov/apod/ap080226.html</a:t>
            </a:r>
          </a:p>
          <a:p>
            <a:r>
              <a:rPr lang="en-US" baseline="0" dirty="0"/>
              <a:t>Image Credit: ESA/MPS, </a:t>
            </a:r>
            <a:r>
              <a:rPr lang="en-US" baseline="0" dirty="0" err="1"/>
              <a:t>Katlenburg</a:t>
            </a:r>
            <a:r>
              <a:rPr lang="en-US" baseline="0" dirty="0"/>
              <a:t>-Lindau, Germany</a:t>
            </a:r>
            <a:endParaRPr lang="en-US" dirty="0"/>
          </a:p>
          <a:p>
            <a:endParaRPr lang="en-US" dirty="0"/>
          </a:p>
          <a:p>
            <a:r>
              <a:rPr lang="en-US" dirty="0"/>
              <a:t>Mars, taken by Hubble</a:t>
            </a:r>
          </a:p>
          <a:p>
            <a:r>
              <a:rPr lang="en-US" dirty="0"/>
              <a:t>https://www.spacetelescope.org/images/opo0124a/</a:t>
            </a:r>
          </a:p>
          <a:p>
            <a:r>
              <a:rPr lang="en-US" dirty="0"/>
              <a:t>Image Credit: NASA/ESA and The Hubble Heritage Team </a:t>
            </a:r>
            <a:r>
              <a:rPr lang="en-US" dirty="0" err="1"/>
              <a:t>STScI</a:t>
            </a:r>
            <a:r>
              <a:rPr lang="en-US" dirty="0"/>
              <a:t>/AURA</a:t>
            </a:r>
          </a:p>
        </p:txBody>
      </p:sp>
      <p:sp>
        <p:nvSpPr>
          <p:cNvPr id="4" name="Slide Number Placeholder 3"/>
          <p:cNvSpPr>
            <a:spLocks noGrp="1"/>
          </p:cNvSpPr>
          <p:nvPr>
            <p:ph type="sldNum" sz="quarter" idx="5"/>
          </p:nvPr>
        </p:nvSpPr>
        <p:spPr/>
        <p:txBody>
          <a:bodyPr/>
          <a:lstStyle/>
          <a:p>
            <a:fld id="{326BDA8E-A1FC-4E10-8A89-4D472220EAB9}" type="slidenum">
              <a:rPr lang="en-US" smtClean="0"/>
              <a:pPr/>
              <a:t>41</a:t>
            </a:fld>
            <a:endParaRPr lang="en-US"/>
          </a:p>
        </p:txBody>
      </p:sp>
    </p:spTree>
    <p:extLst>
      <p:ext uri="{BB962C8B-B14F-4D97-AF65-F5344CB8AC3E}">
        <p14:creationId xmlns:p14="http://schemas.microsoft.com/office/powerpoint/2010/main" val="40377842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Jupiter (and moon Ganymede), taken by Hubble</a:t>
            </a:r>
          </a:p>
          <a:p>
            <a:r>
              <a:rPr lang="en-US" dirty="0"/>
              <a:t>NASA Astronomy Photo of the Day - https://apod.nasa.gov/apod/ap090106.html</a:t>
            </a:r>
          </a:p>
          <a:p>
            <a:r>
              <a:rPr lang="en-US" baseline="0" dirty="0"/>
              <a:t>Image Credit: NASA, ESA, and E. </a:t>
            </a:r>
            <a:r>
              <a:rPr lang="en-US" baseline="0" dirty="0" err="1"/>
              <a:t>Karkoschka</a:t>
            </a:r>
            <a:r>
              <a:rPr lang="en-US" baseline="0" dirty="0"/>
              <a:t> (University of Arizona)</a:t>
            </a:r>
            <a:endParaRPr lang="en-US" dirty="0"/>
          </a:p>
          <a:p>
            <a:endParaRPr lang="en-US" dirty="0"/>
          </a:p>
          <a:p>
            <a:r>
              <a:rPr lang="en-US" dirty="0"/>
              <a:t>Neptune,</a:t>
            </a:r>
            <a:r>
              <a:rPr lang="en-US" baseline="0" dirty="0"/>
              <a:t> taken by Voyager 2 in 1989</a:t>
            </a:r>
          </a:p>
          <a:p>
            <a:r>
              <a:rPr lang="en-US" dirty="0"/>
              <a:t>NASA Astronomy Photo of the Day - https://apod.nasa.gov/apod/ap980221.html</a:t>
            </a:r>
          </a:p>
          <a:p>
            <a:r>
              <a:rPr lang="en-US" dirty="0"/>
              <a:t>Image Credit: Voyager 2, NASA</a:t>
            </a:r>
          </a:p>
        </p:txBody>
      </p:sp>
      <p:sp>
        <p:nvSpPr>
          <p:cNvPr id="4" name="Slide Number Placeholder 3"/>
          <p:cNvSpPr>
            <a:spLocks noGrp="1"/>
          </p:cNvSpPr>
          <p:nvPr>
            <p:ph type="sldNum" sz="quarter" idx="10"/>
          </p:nvPr>
        </p:nvSpPr>
        <p:spPr/>
        <p:txBody>
          <a:bodyPr/>
          <a:lstStyle/>
          <a:p>
            <a:fld id="{326BDA8E-A1FC-4E10-8A89-4D472220EAB9}" type="slidenum">
              <a:rPr lang="en-US" smtClean="0"/>
              <a:pPr/>
              <a:t>42</a:t>
            </a:fld>
            <a:endParaRPr lang="en-US"/>
          </a:p>
        </p:txBody>
      </p:sp>
    </p:spTree>
    <p:extLst>
      <p:ext uri="{BB962C8B-B14F-4D97-AF65-F5344CB8AC3E}">
        <p14:creationId xmlns:p14="http://schemas.microsoft.com/office/powerpoint/2010/main" val="13055693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Jupiter (and moon Ganymede), taken by Hubble</a:t>
            </a:r>
          </a:p>
          <a:p>
            <a:r>
              <a:rPr lang="en-US" dirty="0"/>
              <a:t>NASA Astronomy Photo of the Day - https://apod.nasa.gov/apod/ap090106.html</a:t>
            </a:r>
          </a:p>
          <a:p>
            <a:r>
              <a:rPr lang="en-US" baseline="0" dirty="0"/>
              <a:t>Image Credit: NASA, ESA, and E. </a:t>
            </a:r>
            <a:r>
              <a:rPr lang="en-US" baseline="0" dirty="0" err="1"/>
              <a:t>Karkoschka</a:t>
            </a:r>
            <a:r>
              <a:rPr lang="en-US" baseline="0" dirty="0"/>
              <a:t> (University of Arizona)</a:t>
            </a:r>
            <a:endParaRPr lang="en-US" dirty="0"/>
          </a:p>
          <a:p>
            <a:endParaRPr lang="en-US" dirty="0"/>
          </a:p>
          <a:p>
            <a:r>
              <a:rPr lang="en-US" dirty="0"/>
              <a:t>Neptune,</a:t>
            </a:r>
            <a:r>
              <a:rPr lang="en-US" baseline="0" dirty="0"/>
              <a:t> taken by Voyager 2 in 1989</a:t>
            </a:r>
          </a:p>
          <a:p>
            <a:r>
              <a:rPr lang="en-US" dirty="0"/>
              <a:t>NASA Astronomy Photo of the Day - https://apod.nasa.gov/apod/ap980221.html</a:t>
            </a:r>
          </a:p>
          <a:p>
            <a:r>
              <a:rPr lang="en-US" dirty="0"/>
              <a:t>Image Credit: Voyager 2, NASA</a:t>
            </a:r>
          </a:p>
        </p:txBody>
      </p:sp>
      <p:sp>
        <p:nvSpPr>
          <p:cNvPr id="4" name="Slide Number Placeholder 3"/>
          <p:cNvSpPr>
            <a:spLocks noGrp="1"/>
          </p:cNvSpPr>
          <p:nvPr>
            <p:ph type="sldNum" sz="quarter" idx="5"/>
          </p:nvPr>
        </p:nvSpPr>
        <p:spPr/>
        <p:txBody>
          <a:bodyPr/>
          <a:lstStyle/>
          <a:p>
            <a:fld id="{326BDA8E-A1FC-4E10-8A89-4D472220EAB9}" type="slidenum">
              <a:rPr lang="en-US" smtClean="0"/>
              <a:pPr/>
              <a:t>43</a:t>
            </a:fld>
            <a:endParaRPr lang="en-US"/>
          </a:p>
        </p:txBody>
      </p:sp>
    </p:spTree>
    <p:extLst>
      <p:ext uri="{BB962C8B-B14F-4D97-AF65-F5344CB8AC3E}">
        <p14:creationId xmlns:p14="http://schemas.microsoft.com/office/powerpoint/2010/main" val="20968465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Saturn,</a:t>
            </a:r>
            <a:r>
              <a:rPr lang="en-US" baseline="0" dirty="0"/>
              <a:t> taken by Cassini</a:t>
            </a:r>
          </a:p>
          <a:p>
            <a:r>
              <a:rPr lang="en-US" baseline="0" dirty="0"/>
              <a:t>https://photojournal.jpl.nasa.gov/catalog/PIA12567</a:t>
            </a:r>
          </a:p>
          <a:p>
            <a:r>
              <a:rPr lang="en-US" baseline="0" dirty="0"/>
              <a:t>Image Credit: NASA/JPL-Caltech/Space Science Institute</a:t>
            </a:r>
            <a:endParaRPr lang="en-US" b="1" dirty="0"/>
          </a:p>
        </p:txBody>
      </p:sp>
      <p:sp>
        <p:nvSpPr>
          <p:cNvPr id="4" name="Slide Number Placeholder 3"/>
          <p:cNvSpPr>
            <a:spLocks noGrp="1"/>
          </p:cNvSpPr>
          <p:nvPr>
            <p:ph type="sldNum" sz="quarter" idx="10"/>
          </p:nvPr>
        </p:nvSpPr>
        <p:spPr/>
        <p:txBody>
          <a:bodyPr/>
          <a:lstStyle/>
          <a:p>
            <a:fld id="{326BDA8E-A1FC-4E10-8A89-4D472220EAB9}" type="slidenum">
              <a:rPr lang="en-US" smtClean="0"/>
              <a:pPr/>
              <a:t>44</a:t>
            </a:fld>
            <a:endParaRPr lang="en-US"/>
          </a:p>
        </p:txBody>
      </p:sp>
    </p:spTree>
    <p:extLst>
      <p:ext uri="{BB962C8B-B14F-4D97-AF65-F5344CB8AC3E}">
        <p14:creationId xmlns:p14="http://schemas.microsoft.com/office/powerpoint/2010/main" val="21745894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Andromeda</a:t>
            </a:r>
            <a:r>
              <a:rPr lang="en-US" baseline="0" dirty="0"/>
              <a:t> galaxy (M31)</a:t>
            </a:r>
            <a:endParaRPr lang="en-US" dirty="0"/>
          </a:p>
          <a:p>
            <a:r>
              <a:rPr lang="en-US" dirty="0"/>
              <a:t>NASA Astronomy Photo of the Day - https://apod.nasa.gov/apod/ap140730.html</a:t>
            </a:r>
          </a:p>
          <a:p>
            <a:r>
              <a:rPr lang="en-US" dirty="0"/>
              <a:t>Image Credit &amp; Copyright: Jacob Bers (</a:t>
            </a:r>
            <a:r>
              <a:rPr lang="en-US" dirty="0" err="1"/>
              <a:t>Bersonic</a:t>
            </a:r>
            <a:r>
              <a:rPr lang="en-US" dirty="0"/>
              <a:t>)</a:t>
            </a:r>
          </a:p>
        </p:txBody>
      </p:sp>
      <p:sp>
        <p:nvSpPr>
          <p:cNvPr id="4" name="Slide Number Placeholder 3"/>
          <p:cNvSpPr>
            <a:spLocks noGrp="1"/>
          </p:cNvSpPr>
          <p:nvPr>
            <p:ph type="sldNum" sz="quarter" idx="10"/>
          </p:nvPr>
        </p:nvSpPr>
        <p:spPr/>
        <p:txBody>
          <a:bodyPr/>
          <a:lstStyle/>
          <a:p>
            <a:fld id="{326BDA8E-A1FC-4E10-8A89-4D472220EAB9}" type="slidenum">
              <a:rPr lang="en-US" smtClean="0"/>
              <a:pPr/>
              <a:t>45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Andromeda</a:t>
            </a:r>
            <a:r>
              <a:rPr lang="en-US" baseline="0" dirty="0"/>
              <a:t> galaxy (M31)</a:t>
            </a:r>
            <a:endParaRPr lang="en-US" dirty="0"/>
          </a:p>
          <a:p>
            <a:r>
              <a:rPr lang="en-US" dirty="0"/>
              <a:t>NASA Astronomy Photo of the Day - https://apod.nasa.gov/apod/ap140730.html</a:t>
            </a:r>
          </a:p>
          <a:p>
            <a:r>
              <a:rPr lang="en-US" dirty="0"/>
              <a:t>Image Credit &amp; Copyright: Jacob Bers (</a:t>
            </a:r>
            <a:r>
              <a:rPr lang="en-US" dirty="0" err="1"/>
              <a:t>Bersonic</a:t>
            </a:r>
            <a:r>
              <a:rPr lang="en-US" dirty="0"/>
              <a:t>)</a:t>
            </a:r>
          </a:p>
        </p:txBody>
      </p:sp>
      <p:sp>
        <p:nvSpPr>
          <p:cNvPr id="4" name="Slide Number Placeholder 3"/>
          <p:cNvSpPr>
            <a:spLocks noGrp="1"/>
          </p:cNvSpPr>
          <p:nvPr>
            <p:ph type="sldNum" sz="quarter" idx="10"/>
          </p:nvPr>
        </p:nvSpPr>
        <p:spPr/>
        <p:txBody>
          <a:bodyPr/>
          <a:lstStyle/>
          <a:p>
            <a:fld id="{326BDA8E-A1FC-4E10-8A89-4D472220EAB9}" type="slidenum">
              <a:rPr lang="en-US" smtClean="0"/>
              <a:pPr/>
              <a:t>46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Sombrero galaxy (M104), taken by Hubble</a:t>
            </a:r>
          </a:p>
          <a:p>
            <a:r>
              <a:rPr lang="en-US" dirty="0"/>
              <a:t>NASA Astronomy Photo of the Day - https://apod.nasa.gov/apod/ap150726.html</a:t>
            </a:r>
          </a:p>
          <a:p>
            <a:r>
              <a:rPr lang="en-US" dirty="0"/>
              <a:t>Image Credit: Hubble Heritage Team (AURA/</a:t>
            </a:r>
            <a:r>
              <a:rPr lang="en-US" dirty="0" err="1"/>
              <a:t>STScI</a:t>
            </a:r>
            <a:r>
              <a:rPr lang="en-US" dirty="0"/>
              <a:t>/NASA)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Transition before </a:t>
            </a:r>
            <a:r>
              <a:rPr lang="en-US" baseline="0" dirty="0"/>
              <a:t>the Closing Prayer (same image).</a:t>
            </a:r>
            <a:endParaRPr lang="en-US" dirty="0"/>
          </a:p>
        </p:txBody>
      </p:sp>
      <p:sp>
        <p:nvSpPr>
          <p:cNvPr id="4" name="Slide Number Placeholder 3"/>
          <p:cNvSpPr>
            <a:spLocks noGrp="1"/>
          </p:cNvSpPr>
          <p:nvPr>
            <p:ph type="sldNum" sz="quarter" idx="10"/>
          </p:nvPr>
        </p:nvSpPr>
        <p:spPr/>
        <p:txBody>
          <a:bodyPr/>
          <a:lstStyle/>
          <a:p>
            <a:fld id="{326BDA8E-A1FC-4E10-8A89-4D472220EAB9}" type="slidenum">
              <a:rPr lang="en-US" smtClean="0"/>
              <a:pPr/>
              <a:t>47</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Sombrero galaxy (M104), taken by Hubble</a:t>
            </a:r>
          </a:p>
          <a:p>
            <a:r>
              <a:rPr lang="en-US" dirty="0"/>
              <a:t>NASA Astronomy Photo of the Day - https://apod.nasa.gov/apod/ap150726.html</a:t>
            </a:r>
          </a:p>
          <a:p>
            <a:r>
              <a:rPr lang="en-US" dirty="0"/>
              <a:t>Image Credit: Hubble Heritage Team (AURA/</a:t>
            </a:r>
            <a:r>
              <a:rPr lang="en-US" dirty="0" err="1"/>
              <a:t>STScI</a:t>
            </a:r>
            <a:r>
              <a:rPr lang="en-US" dirty="0"/>
              <a:t>/NASA)</a:t>
            </a:r>
          </a:p>
        </p:txBody>
      </p:sp>
      <p:sp>
        <p:nvSpPr>
          <p:cNvPr id="4" name="Slide Number Placeholder 3"/>
          <p:cNvSpPr>
            <a:spLocks noGrp="1"/>
          </p:cNvSpPr>
          <p:nvPr>
            <p:ph type="sldNum" sz="quarter" idx="10"/>
          </p:nvPr>
        </p:nvSpPr>
        <p:spPr/>
        <p:txBody>
          <a:bodyPr/>
          <a:lstStyle/>
          <a:p>
            <a:fld id="{326BDA8E-A1FC-4E10-8A89-4D472220EAB9}" type="slidenum">
              <a:rPr lang="en-US" smtClean="0"/>
              <a:pPr/>
              <a:t>48</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Pleiades M45 open star cluster (AKA the Seven</a:t>
            </a:r>
            <a:r>
              <a:rPr lang="en-US" baseline="0" dirty="0"/>
              <a:t> Sisters)</a:t>
            </a:r>
          </a:p>
          <a:p>
            <a:r>
              <a:rPr lang="en-US" dirty="0"/>
              <a:t>NASA Astronomy Photo of the Day - </a:t>
            </a:r>
            <a:r>
              <a:rPr lang="en-US" baseline="0" dirty="0"/>
              <a:t>https://apod.nasa.gov/apod/ap120903.html</a:t>
            </a:r>
          </a:p>
          <a:p>
            <a:r>
              <a:rPr lang="en-US" dirty="0"/>
              <a:t>Image Credit &amp; Copyright: Robert </a:t>
            </a:r>
            <a:r>
              <a:rPr lang="en-US" dirty="0" err="1"/>
              <a:t>Gendler</a:t>
            </a:r>
            <a:endParaRPr lang="en-US" baseline="0" dirty="0"/>
          </a:p>
        </p:txBody>
      </p:sp>
      <p:sp>
        <p:nvSpPr>
          <p:cNvPr id="4" name="Slide Number Placeholder 3"/>
          <p:cNvSpPr>
            <a:spLocks noGrp="1"/>
          </p:cNvSpPr>
          <p:nvPr>
            <p:ph type="sldNum" sz="quarter" idx="10"/>
          </p:nvPr>
        </p:nvSpPr>
        <p:spPr/>
        <p:txBody>
          <a:bodyPr/>
          <a:lstStyle/>
          <a:p>
            <a:fld id="{326BDA8E-A1FC-4E10-8A89-4D472220EAB9}" type="slidenum">
              <a:rPr lang="en-US" smtClean="0"/>
              <a:pPr/>
              <a:t>49</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Comet McNaught</a:t>
            </a:r>
            <a:r>
              <a:rPr lang="en-US" baseline="0" dirty="0"/>
              <a:t> (January 2007)</a:t>
            </a:r>
          </a:p>
          <a:p>
            <a:r>
              <a:rPr lang="en-US" dirty="0"/>
              <a:t>NASA Astronomy Photo of the Day - https://apod.nasa.gov/apod/ap131117.html</a:t>
            </a:r>
          </a:p>
          <a:p>
            <a:r>
              <a:rPr lang="en-US" dirty="0"/>
              <a:t>Image Credit &amp; Copyright: Robert H. McNaught</a:t>
            </a:r>
          </a:p>
        </p:txBody>
      </p:sp>
      <p:sp>
        <p:nvSpPr>
          <p:cNvPr id="4" name="Slide Number Placeholder 3"/>
          <p:cNvSpPr>
            <a:spLocks noGrp="1"/>
          </p:cNvSpPr>
          <p:nvPr>
            <p:ph type="sldNum" sz="quarter" idx="10"/>
          </p:nvPr>
        </p:nvSpPr>
        <p:spPr/>
        <p:txBody>
          <a:bodyPr/>
          <a:lstStyle/>
          <a:p>
            <a:fld id="{326BDA8E-A1FC-4E10-8A89-4D472220EAB9}" type="slidenum">
              <a:rPr lang="en-US" smtClean="0"/>
              <a:pPr/>
              <a:t>50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Saturn (from within its shadow), taken</a:t>
            </a:r>
            <a:r>
              <a:rPr lang="en-US" baseline="0" dirty="0"/>
              <a:t> by</a:t>
            </a:r>
            <a:r>
              <a:rPr lang="en-US" dirty="0"/>
              <a:t> Cassini</a:t>
            </a:r>
          </a:p>
          <a:p>
            <a:pPr eaLnBrk="1" hangingPunct="1">
              <a:spcBef>
                <a:spcPct val="0"/>
              </a:spcBef>
            </a:pPr>
            <a:r>
              <a:rPr lang="en-US" dirty="0"/>
              <a:t>NASA Astronomy Photo of the Day - https://apod.nasa.gov/apod/ap131113.html</a:t>
            </a:r>
          </a:p>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Image Credit: Cassini Imaging Team, SSI, JPL, ESA, NASA</a:t>
            </a:r>
          </a:p>
        </p:txBody>
      </p:sp>
      <p:sp>
        <p:nvSpPr>
          <p:cNvPr id="75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2578777-D8C1-402E-9F59-9365EBC60E37}" type="slidenum">
              <a:rPr lang="en-US" smtClean="0"/>
              <a:pPr/>
              <a:t>5</a:t>
            </a:fld>
            <a:endParaRPr lang="en-US"/>
          </a:p>
        </p:txBody>
      </p:sp>
    </p:spTree>
    <p:extLst>
      <p:ext uri="{BB962C8B-B14F-4D97-AF65-F5344CB8AC3E}">
        <p14:creationId xmlns:p14="http://schemas.microsoft.com/office/powerpoint/2010/main" val="24838714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Comet McNaught</a:t>
            </a:r>
            <a:r>
              <a:rPr lang="en-US" baseline="0" dirty="0"/>
              <a:t> (January 2007)</a:t>
            </a:r>
          </a:p>
          <a:p>
            <a:r>
              <a:rPr lang="en-US" dirty="0"/>
              <a:t>NASA Astronomy Photo of the Day - https://apod.nasa.gov/apod/ap131117.html</a:t>
            </a:r>
          </a:p>
          <a:p>
            <a:r>
              <a:rPr lang="en-US" dirty="0"/>
              <a:t>Image Credit &amp; Copyright: Robert H. McNaught</a:t>
            </a:r>
          </a:p>
          <a:p>
            <a:endParaRPr lang="en-US" dirty="0"/>
          </a:p>
          <a:p>
            <a:r>
              <a:rPr lang="en-US" dirty="0"/>
              <a:t>Modify text coloration (and perhaps shift to previous slide instead) if to by sung by cantor only.</a:t>
            </a:r>
          </a:p>
        </p:txBody>
      </p:sp>
      <p:sp>
        <p:nvSpPr>
          <p:cNvPr id="4" name="Slide Number Placeholder 3"/>
          <p:cNvSpPr>
            <a:spLocks noGrp="1"/>
          </p:cNvSpPr>
          <p:nvPr>
            <p:ph type="sldNum" sz="quarter" idx="10"/>
          </p:nvPr>
        </p:nvSpPr>
        <p:spPr/>
        <p:txBody>
          <a:bodyPr/>
          <a:lstStyle/>
          <a:p>
            <a:fld id="{326BDA8E-A1FC-4E10-8A89-4D472220EAB9}" type="slidenum">
              <a:rPr lang="en-US" smtClean="0"/>
              <a:pPr/>
              <a:t>51</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Saturn (from within its shadow), taken</a:t>
            </a:r>
            <a:r>
              <a:rPr lang="en-US" baseline="0" dirty="0"/>
              <a:t> by</a:t>
            </a:r>
            <a:r>
              <a:rPr lang="en-US" dirty="0"/>
              <a:t> Cassini</a:t>
            </a:r>
          </a:p>
          <a:p>
            <a:pPr eaLnBrk="1" hangingPunct="1">
              <a:spcBef>
                <a:spcPct val="0"/>
              </a:spcBef>
            </a:pPr>
            <a:r>
              <a:rPr lang="en-US" dirty="0"/>
              <a:t>NASA Astronomy Photo of the Day - https://apod.nasa.gov/apod/ap131113.html</a:t>
            </a:r>
          </a:p>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Image Credit: Cassini Imaging Team, SSI, JPL, ESA, NASA</a:t>
            </a:r>
          </a:p>
        </p:txBody>
      </p:sp>
      <p:sp>
        <p:nvSpPr>
          <p:cNvPr id="75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2578777-D8C1-402E-9F59-9365EBC60E37}" type="slidenum">
              <a:rPr lang="en-US" smtClean="0"/>
              <a:pPr/>
              <a:t>52</a:t>
            </a:fld>
            <a:endParaRPr lang="en-US"/>
          </a:p>
        </p:txBody>
      </p:sp>
    </p:spTree>
    <p:extLst>
      <p:ext uri="{BB962C8B-B14F-4D97-AF65-F5344CB8AC3E}">
        <p14:creationId xmlns:p14="http://schemas.microsoft.com/office/powerpoint/2010/main" val="29697556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Hubble Ultra Deep Field 2014, taken by Hubble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NASA Astronomy Photo of the Day - https://apod.nasa.gov/apod/ap140605.html</a:t>
            </a:r>
          </a:p>
          <a:p>
            <a:r>
              <a:rPr lang="en-US" dirty="0"/>
              <a:t>Image Credit: NASA, ESA, H. </a:t>
            </a:r>
            <a:r>
              <a:rPr lang="en-US" dirty="0" err="1"/>
              <a:t>Teplitz</a:t>
            </a:r>
            <a:r>
              <a:rPr lang="en-US" dirty="0"/>
              <a:t> and M. </a:t>
            </a:r>
            <a:r>
              <a:rPr lang="en-US" dirty="0" err="1"/>
              <a:t>Rafelski</a:t>
            </a:r>
            <a:r>
              <a:rPr lang="en-US" dirty="0"/>
              <a:t> (IPAC/</a:t>
            </a:r>
            <a:r>
              <a:rPr lang="en-US" dirty="0" err="1"/>
              <a:t>Caltch</a:t>
            </a:r>
            <a:r>
              <a:rPr lang="en-US" dirty="0"/>
              <a:t>), A. </a:t>
            </a:r>
            <a:r>
              <a:rPr lang="en-US" dirty="0" err="1"/>
              <a:t>Koekemoer</a:t>
            </a:r>
            <a:r>
              <a:rPr lang="en-US" dirty="0"/>
              <a:t> (</a:t>
            </a:r>
            <a:r>
              <a:rPr lang="en-US" dirty="0" err="1"/>
              <a:t>STScI</a:t>
            </a:r>
            <a:r>
              <a:rPr lang="en-US" dirty="0"/>
              <a:t>), R. Windhorst (ASU), Z. </a:t>
            </a:r>
            <a:r>
              <a:rPr lang="en-US" dirty="0" err="1"/>
              <a:t>Levay</a:t>
            </a:r>
            <a:r>
              <a:rPr lang="en-US" dirty="0"/>
              <a:t> (</a:t>
            </a:r>
            <a:r>
              <a:rPr lang="en-US" dirty="0" err="1"/>
              <a:t>STScI</a:t>
            </a:r>
            <a:r>
              <a:rPr lang="en-US" dirty="0"/>
              <a:t>)</a:t>
            </a:r>
          </a:p>
        </p:txBody>
      </p:sp>
      <p:sp>
        <p:nvSpPr>
          <p:cNvPr id="4" name="Slide Number Placeholder 3"/>
          <p:cNvSpPr>
            <a:spLocks noGrp="1"/>
          </p:cNvSpPr>
          <p:nvPr>
            <p:ph type="sldNum" sz="quarter" idx="10"/>
          </p:nvPr>
        </p:nvSpPr>
        <p:spPr/>
        <p:txBody>
          <a:bodyPr/>
          <a:lstStyle/>
          <a:p>
            <a:fld id="{326BDA8E-A1FC-4E10-8A89-4D472220EAB9}" type="slidenum">
              <a:rPr lang="en-US" smtClean="0"/>
              <a:pPr/>
              <a:t>53</a:t>
            </a:fld>
            <a:endParaRPr lang="en-US"/>
          </a:p>
        </p:txBody>
      </p:sp>
    </p:spTree>
    <p:extLst>
      <p:ext uri="{BB962C8B-B14F-4D97-AF65-F5344CB8AC3E}">
        <p14:creationId xmlns:p14="http://schemas.microsoft.com/office/powerpoint/2010/main" val="2133551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6BDA8E-A1FC-4E10-8A89-4D472220EAB9}" type="slidenum">
              <a:rPr lang="en-US" smtClean="0"/>
              <a:pPr/>
              <a:t>6</a:t>
            </a:fld>
            <a:endParaRPr lang="en-US"/>
          </a:p>
        </p:txBody>
      </p:sp>
    </p:spTree>
    <p:extLst>
      <p:ext uri="{BB962C8B-B14F-4D97-AF65-F5344CB8AC3E}">
        <p14:creationId xmlns:p14="http://schemas.microsoft.com/office/powerpoint/2010/main" val="1213646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Saturn (from within its shadow), taken</a:t>
            </a:r>
            <a:r>
              <a:rPr lang="en-US" baseline="0" dirty="0"/>
              <a:t> by</a:t>
            </a:r>
            <a:r>
              <a:rPr lang="en-US" dirty="0"/>
              <a:t> Cassini</a:t>
            </a:r>
          </a:p>
          <a:p>
            <a:pPr eaLnBrk="1" hangingPunct="1">
              <a:spcBef>
                <a:spcPct val="0"/>
              </a:spcBef>
            </a:pPr>
            <a:r>
              <a:rPr lang="en-US" dirty="0"/>
              <a:t>NASA Astronomy Photo of the Day - https://apod.nasa.gov/apod/ap131113.html (zoom in)</a:t>
            </a:r>
          </a:p>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Image Credit: Cassini Imaging Team, SSI, JPL, ESA, NASA</a:t>
            </a:r>
          </a:p>
        </p:txBody>
      </p:sp>
      <p:sp>
        <p:nvSpPr>
          <p:cNvPr id="75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2578777-D8C1-402E-9F59-9365EBC60E37}"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Saturn (from within its shadow), taken</a:t>
            </a:r>
            <a:r>
              <a:rPr lang="en-US" baseline="0" dirty="0"/>
              <a:t> by</a:t>
            </a:r>
            <a:r>
              <a:rPr lang="en-US" dirty="0"/>
              <a:t> Cassini</a:t>
            </a:r>
          </a:p>
          <a:p>
            <a:pPr eaLnBrk="1" hangingPunct="1">
              <a:spcBef>
                <a:spcPct val="0"/>
              </a:spcBef>
            </a:pPr>
            <a:r>
              <a:rPr lang="en-US" dirty="0"/>
              <a:t>NASA Astronomy Photo of the Day - https://apod.nasa.gov/apod/ap131113.html (zoom in)</a:t>
            </a:r>
          </a:p>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Image Credit: Cassini Imaging Team, SSI, JPL, ESA, NASA</a:t>
            </a:r>
          </a:p>
        </p:txBody>
      </p:sp>
      <p:sp>
        <p:nvSpPr>
          <p:cNvPr id="75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2578777-D8C1-402E-9F59-9365EBC60E37}"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Saturn (from within its shadow), taken</a:t>
            </a:r>
            <a:r>
              <a:rPr lang="en-US" baseline="0" dirty="0"/>
              <a:t> by</a:t>
            </a:r>
            <a:r>
              <a:rPr lang="en-US" dirty="0"/>
              <a:t> Cassini</a:t>
            </a:r>
          </a:p>
          <a:p>
            <a:pPr eaLnBrk="1" hangingPunct="1">
              <a:spcBef>
                <a:spcPct val="0"/>
              </a:spcBef>
            </a:pPr>
            <a:r>
              <a:rPr lang="en-US" dirty="0"/>
              <a:t>NASA Astronomy Photo of the Day - https://apod.nasa.gov/apod/ap131113.html</a:t>
            </a:r>
          </a:p>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Image Credit: Cassini Imaging Team, SSI, JPL, ESA, NASA</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Last slide of prelude, if any.</a:t>
            </a:r>
          </a:p>
        </p:txBody>
      </p:sp>
      <p:sp>
        <p:nvSpPr>
          <p:cNvPr id="75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2578777-D8C1-402E-9F59-9365EBC60E37}" type="slidenum">
              <a:rPr lang="en-US" smtClean="0"/>
              <a:pPr/>
              <a:t>10</a:t>
            </a:fld>
            <a:endParaRPr lang="en-US"/>
          </a:p>
        </p:txBody>
      </p:sp>
    </p:spTree>
    <p:extLst>
      <p:ext uri="{BB962C8B-B14F-4D97-AF65-F5344CB8AC3E}">
        <p14:creationId xmlns:p14="http://schemas.microsoft.com/office/powerpoint/2010/main" val="547236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C087095-399D-4DB2-8F2E-449F188307BA}" type="datetimeFigureOut">
              <a:rPr lang="en-US" smtClean="0"/>
              <a:pPr/>
              <a:t>12/20/2018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F050A-B98A-46FC-9CEE-04BC0593401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087095-399D-4DB2-8F2E-449F188307BA}" type="datetimeFigureOut">
              <a:rPr lang="en-US" smtClean="0"/>
              <a:pPr/>
              <a:t>12/20/2018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F050A-B98A-46FC-9CEE-04BC0593401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087095-399D-4DB2-8F2E-449F188307BA}" type="datetimeFigureOut">
              <a:rPr lang="en-US" smtClean="0"/>
              <a:pPr/>
              <a:t>12/20/2018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F050A-B98A-46FC-9CEE-04BC0593401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087095-399D-4DB2-8F2E-449F188307BA}" type="datetimeFigureOut">
              <a:rPr lang="en-US" smtClean="0"/>
              <a:pPr/>
              <a:t>12/20/2018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F050A-B98A-46FC-9CEE-04BC0593401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087095-399D-4DB2-8F2E-449F188307BA}" type="datetimeFigureOut">
              <a:rPr lang="en-US" smtClean="0"/>
              <a:pPr/>
              <a:t>12/20/2018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F050A-B98A-46FC-9CEE-04BC0593401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C087095-399D-4DB2-8F2E-449F188307BA}" type="datetimeFigureOut">
              <a:rPr lang="en-US" smtClean="0"/>
              <a:pPr/>
              <a:t>12/20/2018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CF050A-B98A-46FC-9CEE-04BC0593401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087095-399D-4DB2-8F2E-449F188307BA}" type="datetimeFigureOut">
              <a:rPr lang="en-US" smtClean="0"/>
              <a:pPr/>
              <a:t>12/20/2018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CF050A-B98A-46FC-9CEE-04BC0593401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087095-399D-4DB2-8F2E-449F188307BA}" type="datetimeFigureOut">
              <a:rPr lang="en-US" smtClean="0"/>
              <a:pPr/>
              <a:t>12/20/2018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CF050A-B98A-46FC-9CEE-04BC0593401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087095-399D-4DB2-8F2E-449F188307BA}" type="datetimeFigureOut">
              <a:rPr lang="en-US" smtClean="0"/>
              <a:pPr/>
              <a:t>12/20/2018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CF050A-B98A-46FC-9CEE-04BC0593401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087095-399D-4DB2-8F2E-449F188307BA}" type="datetimeFigureOut">
              <a:rPr lang="en-US" smtClean="0"/>
              <a:pPr/>
              <a:t>12/20/2018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CF050A-B98A-46FC-9CEE-04BC0593401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087095-399D-4DB2-8F2E-449F188307BA}" type="datetimeFigureOut">
              <a:rPr lang="en-US" smtClean="0"/>
              <a:pPr/>
              <a:t>12/20/2018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CF050A-B98A-46FC-9CEE-04BC0593401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087095-399D-4DB2-8F2E-449F188307BA}" type="datetimeFigureOut">
              <a:rPr lang="en-US" smtClean="0"/>
              <a:pPr/>
              <a:t>12/20/2018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CF050A-B98A-46FC-9CEE-04BC05934015}"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apod.nasa.gov/apod/ap131113.htm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hyperlink" Target="https://apod.nasa.gov/apod/ap131113.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www.azcentral.com/picture-gallery/news/local/phoenix/2014/06/13/13-stunning-full-moon-photos-from-republic-staff/10344765/"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azcentral.com/picture-gallery/news/local/phoenix/2014/06/13/13-stunning-full-moon-photos-from-republic-staff/10344765/"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www.azcentral.com/picture-gallery/news/local/phoenix/2014/06/13/13-stunning-full-moon-photos-from-republic-staff/10344765/"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www.allthesky.com/constellations/ursamajor/" TargetMode="Externa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www.allthesky.com/constellations/ursamajor/" TargetMode="Externa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www.allthesky.com/constellations/andromeda/" TargetMode="Externa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www.allthesky.com/constellations/andromeda/" TargetMode="Externa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www.allthesky.com/constellations/orion/" TargetMode="Externa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www.allthesky.com/constellations/orion/" TargetMode="Externa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hyperlink" Target="http://www.giamusic.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nasa.gov/multimedia/guidelines/index.html" TargetMode="External"/><Relationship Id="rId5" Type="http://schemas.openxmlformats.org/officeDocument/2006/relationships/hyperlink" Target="mailto:flate001@umn.edu" TargetMode="External"/><Relationship Id="rId4" Type="http://schemas.openxmlformats.org/officeDocument/2006/relationships/hyperlink" Target="http://www.ulch.or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pixabay.com/en/milky-way-galaxy-night-sky-stars-98405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pixabay.com/en/milky-way-galaxy-night-sky-stars-984050/"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pixabay.com/en/milky-way-galaxy-night-sky-stars-984050/"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apod.nasa.gov/apod/ap170702.htm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apod.nasa.gov/apod/ap130929.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apod.nasa.gov/apod/ap130929.htm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apod.nasa.gov/apod/ap130929.htm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apod.nasa.gov/apod/ap130929.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apod.nasa.gov/apod/ap130929.htm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apod.nasa.gov/apod/ap130929.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s://apod.nasa.gov/apod/ap131113.html"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apod.nasa.gov/apod/ap130929.html"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apod.nasa.gov/apod/ap150107.htm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apod.nasa.gov/apod/ap150107.htm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hyperlink" Target="https://www.nasa.gov/feature/new-horizons-top-10-pluto-pics" TargetMode="External"/><Relationship Id="rId4" Type="http://schemas.openxmlformats.org/officeDocument/2006/relationships/image" Target="../media/image12.jpeg"/></Relationships>
</file>

<file path=ppt/slides/_rels/slide34.xml.rels><?xml version="1.0" encoding="UTF-8" standalone="yes"?>
<Relationships xmlns="http://schemas.openxmlformats.org/package/2006/relationships"><Relationship Id="rId3" Type="http://schemas.openxmlformats.org/officeDocument/2006/relationships/hyperlink" Target="https://apod.nasa.gov/apod/ap180605.html"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apod.nasa.gov/apod/ap180610.html"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www.spacetelescope.org/images/heic0910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apod.nasa.gov/apod/ap150906.html"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s://apod.nasa.gov/apod/ap150906.html"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hyperlink" Target="https://www.nasa.gov/mission_pages/hubble/science/snow-angel.html" TargetMode="External"/><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s://apod.nasa.gov/apod/ap080226.html" TargetMode="External"/><Relationship Id="rId5" Type="http://schemas.openxmlformats.org/officeDocument/2006/relationships/hyperlink" Target="https://www.spacetelescope.org/images/opo0124a/" TargetMode="External"/><Relationship Id="rId4" Type="http://schemas.openxmlformats.org/officeDocument/2006/relationships/image" Target="../media/image19.jpg"/></Relationships>
</file>

<file path=ppt/slides/_rels/slide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apod.nasa.gov/apod/ap080226.html" TargetMode="External"/><Relationship Id="rId5" Type="http://schemas.openxmlformats.org/officeDocument/2006/relationships/hyperlink" Target="https://www.spacetelescope.org/images/opo0124a/" TargetMode="External"/><Relationship Id="rId4" Type="http://schemas.openxmlformats.org/officeDocument/2006/relationships/image" Target="../media/image19.jpg"/></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7" Type="http://schemas.microsoft.com/office/2007/relationships/hdphoto" Target="../media/hdphoto5.wdp"/><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hyperlink" Target="https://apod.nasa.gov/apod/ap090106.html" TargetMode="External"/><Relationship Id="rId4" Type="http://schemas.openxmlformats.org/officeDocument/2006/relationships/hyperlink" Target="https://apod.nasa.gov/apod/ap980221.html"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hyperlink" Target="https://apod.nasa.gov/apod/ap090106.html" TargetMode="External"/><Relationship Id="rId5" Type="http://schemas.openxmlformats.org/officeDocument/2006/relationships/hyperlink" Target="https://apod.nasa.gov/apod/ap980221.html" TargetMode="External"/><Relationship Id="rId4" Type="http://schemas.openxmlformats.org/officeDocument/2006/relationships/image" Target="../media/image22.jpeg"/></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photojournal.jpl.nasa.gov/catalog/PIA12567"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s://apod.nasa.gov/apod/ap140730.html" TargetMode="External"/><Relationship Id="rId5" Type="http://schemas.openxmlformats.org/officeDocument/2006/relationships/image" Target="../media/image25.gif"/><Relationship Id="rId4" Type="http://schemas.microsoft.com/office/2007/relationships/hdphoto" Target="../media/hdphoto6.wdp"/></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s://apod.nasa.gov/apod/ap140730.html" TargetMode="External"/><Relationship Id="rId5" Type="http://schemas.openxmlformats.org/officeDocument/2006/relationships/image" Target="../media/image26.gif"/><Relationship Id="rId4" Type="http://schemas.microsoft.com/office/2007/relationships/hdphoto" Target="../media/hdphoto6.wdp"/></Relationships>
</file>

<file path=ppt/slides/_rels/slide4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s://apod.nasa.gov/apod/ap150726.html"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s://apod.nasa.gov/apod/ap150726.html"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hyperlink" Target="https://apod.nasa.gov/apod/ap120903.html" TargetMode="External"/><Relationship Id="rId4" Type="http://schemas.microsoft.com/office/2007/relationships/hdphoto" Target="../media/hdphoto7.wdp"/></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hyperlink" Target="https://apod.nasa.gov/apod/ap131113.html"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hyperlink" Target="https://apod.nasa.gov/apod/ap131117.html" TargetMode="External"/><Relationship Id="rId4" Type="http://schemas.microsoft.com/office/2007/relationships/hdphoto" Target="../media/hdphoto8.wdp"/></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hyperlink" Target="https://apod.nasa.gov/apod/ap131117.html" TargetMode="External"/><Relationship Id="rId4" Type="http://schemas.microsoft.com/office/2007/relationships/hdphoto" Target="../media/hdphoto8.wdp"/></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hyperlink" Target="https://apod.nasa.gov/apod/ap131113.html"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hyperlink" Target="https://apod.nasa.gov/apod/ap140605.html"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hyperlink" Target="https://apod.nasa.gov/apod/ap131113.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hyperlink" Target="https://apod.nasa.gov/apod/ap131113.html"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6AB4E8-53D6-4701-A1AA-B50891EBB2E6}"/>
              </a:ext>
            </a:extLst>
          </p:cNvPr>
          <p:cNvPicPr>
            <a:picLocks noChangeAspect="1"/>
          </p:cNvPicPr>
          <p:nvPr/>
        </p:nvPicPr>
        <p:blipFill rotWithShape="1">
          <a:blip r:embed="rId3"/>
          <a:srcRect l="10833" t="15537" r="12500" b="7879"/>
          <a:stretch/>
        </p:blipFill>
        <p:spPr>
          <a:xfrm>
            <a:off x="1" y="-1"/>
            <a:ext cx="9142330" cy="5962390"/>
          </a:xfrm>
          <a:prstGeom prst="rect">
            <a:avLst/>
          </a:prstGeom>
        </p:spPr>
      </p:pic>
      <p:sp>
        <p:nvSpPr>
          <p:cNvPr id="6" name="Title 1">
            <a:extLst>
              <a:ext uri="{FF2B5EF4-FFF2-40B4-BE49-F238E27FC236}">
                <a16:creationId xmlns:a16="http://schemas.microsoft.com/office/drawing/2014/main" id="{A98155D8-B656-4C71-9FE9-9751CE780683}"/>
              </a:ext>
            </a:extLst>
          </p:cNvPr>
          <p:cNvSpPr txBox="1">
            <a:spLocks/>
          </p:cNvSpPr>
          <p:nvPr/>
        </p:nvSpPr>
        <p:spPr>
          <a:xfrm>
            <a:off x="685800" y="5159375"/>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latin typeface="Lucida Calligraphy" pitchFamily="66" charset="0"/>
              </a:rPr>
              <a:t>Holden Evening Prayer</a:t>
            </a:r>
            <a:br>
              <a:rPr lang="en-US" sz="4000" dirty="0">
                <a:latin typeface="Lucida Calligraphy" pitchFamily="66" charset="0"/>
              </a:rPr>
            </a:br>
            <a:r>
              <a:rPr lang="en-US" sz="2800" dirty="0">
                <a:latin typeface="Lucida Calligraphy" pitchFamily="66" charset="0"/>
              </a:rPr>
              <a:t>(Plus Astronomical Images)</a:t>
            </a:r>
          </a:p>
        </p:txBody>
      </p:sp>
      <p:sp>
        <p:nvSpPr>
          <p:cNvPr id="5" name="TextBox 4">
            <a:extLst>
              <a:ext uri="{FF2B5EF4-FFF2-40B4-BE49-F238E27FC236}">
                <a16:creationId xmlns:a16="http://schemas.microsoft.com/office/drawing/2014/main" id="{FAD91190-0BFB-4FBA-8EA1-0C8AE44AD0CB}"/>
              </a:ext>
            </a:extLst>
          </p:cNvPr>
          <p:cNvSpPr txBox="1"/>
          <p:nvPr/>
        </p:nvSpPr>
        <p:spPr>
          <a:xfrm>
            <a:off x="5582666" y="6611779"/>
            <a:ext cx="3561334" cy="246221"/>
          </a:xfrm>
          <a:prstGeom prst="rect">
            <a:avLst/>
          </a:prstGeom>
          <a:noFill/>
        </p:spPr>
        <p:txBody>
          <a:bodyPr wrap="square" rtlCol="0">
            <a:spAutoFit/>
          </a:bodyPr>
          <a:lstStyle/>
          <a:p>
            <a:r>
              <a:rPr lang="en-US" sz="1000" dirty="0">
                <a:solidFill>
                  <a:srgbClr val="00B0F0"/>
                </a:solidFill>
              </a:rPr>
              <a:t>Image: Cassini, NASA, ESA   </a:t>
            </a:r>
            <a:r>
              <a:rPr lang="en-US" sz="1000" dirty="0">
                <a:solidFill>
                  <a:srgbClr val="00B0F0"/>
                </a:solidFill>
                <a:hlinkClick r:id="rId4">
                  <a:extLst>
                    <a:ext uri="{A12FA001-AC4F-418D-AE19-62706E023703}">
                      <ahyp:hlinkClr xmlns:ahyp="http://schemas.microsoft.com/office/drawing/2018/hyperlinkcolor" val="tx"/>
                    </a:ext>
                  </a:extLst>
                </a:hlinkClick>
              </a:rPr>
              <a:t>apod.nasa.gov/apod/ap131113.html</a:t>
            </a:r>
            <a:endParaRPr lang="en-US" sz="1000" dirty="0">
              <a:solidFill>
                <a:srgbClr val="00B0F0"/>
              </a:solidFill>
            </a:endParaRPr>
          </a:p>
        </p:txBody>
      </p:sp>
    </p:spTree>
    <p:extLst>
      <p:ext uri="{BB962C8B-B14F-4D97-AF65-F5344CB8AC3E}">
        <p14:creationId xmlns:p14="http://schemas.microsoft.com/office/powerpoint/2010/main" val="13037308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6AB4E8-53D6-4701-A1AA-B50891EBB2E6}"/>
              </a:ext>
            </a:extLst>
          </p:cNvPr>
          <p:cNvPicPr>
            <a:picLocks noChangeAspect="1"/>
          </p:cNvPicPr>
          <p:nvPr/>
        </p:nvPicPr>
        <p:blipFill rotWithShape="1">
          <a:blip r:embed="rId3"/>
          <a:srcRect l="10833" t="15537" r="12500" b="7879"/>
          <a:stretch/>
        </p:blipFill>
        <p:spPr>
          <a:xfrm>
            <a:off x="1" y="-1"/>
            <a:ext cx="9142330" cy="5962390"/>
          </a:xfrm>
          <a:prstGeom prst="rect">
            <a:avLst/>
          </a:prstGeom>
        </p:spPr>
      </p:pic>
      <p:sp>
        <p:nvSpPr>
          <p:cNvPr id="6" name="Title 1">
            <a:extLst>
              <a:ext uri="{FF2B5EF4-FFF2-40B4-BE49-F238E27FC236}">
                <a16:creationId xmlns:a16="http://schemas.microsoft.com/office/drawing/2014/main" id="{A98155D8-B656-4C71-9FE9-9751CE780683}"/>
              </a:ext>
            </a:extLst>
          </p:cNvPr>
          <p:cNvSpPr txBox="1">
            <a:spLocks/>
          </p:cNvSpPr>
          <p:nvPr/>
        </p:nvSpPr>
        <p:spPr>
          <a:xfrm>
            <a:off x="685800" y="5159375"/>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latin typeface="Lucida Calligraphy" pitchFamily="66" charset="0"/>
              </a:rPr>
              <a:t>Holden Evening Prayer</a:t>
            </a:r>
            <a:br>
              <a:rPr lang="en-US" sz="4000" dirty="0">
                <a:latin typeface="Lucida Calligraphy" pitchFamily="66" charset="0"/>
              </a:rPr>
            </a:br>
            <a:r>
              <a:rPr lang="en-US" sz="2800" dirty="0">
                <a:latin typeface="Lucida Calligraphy" pitchFamily="66" charset="0"/>
              </a:rPr>
              <a:t>(Plus Astronomical Images)</a:t>
            </a:r>
          </a:p>
        </p:txBody>
      </p:sp>
      <p:sp>
        <p:nvSpPr>
          <p:cNvPr id="5" name="TextBox 4">
            <a:extLst>
              <a:ext uri="{FF2B5EF4-FFF2-40B4-BE49-F238E27FC236}">
                <a16:creationId xmlns:a16="http://schemas.microsoft.com/office/drawing/2014/main" id="{FAD91190-0BFB-4FBA-8EA1-0C8AE44AD0CB}"/>
              </a:ext>
            </a:extLst>
          </p:cNvPr>
          <p:cNvSpPr txBox="1"/>
          <p:nvPr/>
        </p:nvSpPr>
        <p:spPr>
          <a:xfrm>
            <a:off x="5582666" y="6611779"/>
            <a:ext cx="3561334" cy="246221"/>
          </a:xfrm>
          <a:prstGeom prst="rect">
            <a:avLst/>
          </a:prstGeom>
          <a:noFill/>
        </p:spPr>
        <p:txBody>
          <a:bodyPr wrap="square" rtlCol="0">
            <a:spAutoFit/>
          </a:bodyPr>
          <a:lstStyle/>
          <a:p>
            <a:r>
              <a:rPr lang="en-US" sz="1000" dirty="0">
                <a:solidFill>
                  <a:srgbClr val="00B0F0"/>
                </a:solidFill>
              </a:rPr>
              <a:t>Image: Cassini, NASA, ESA   </a:t>
            </a:r>
            <a:r>
              <a:rPr lang="en-US" sz="1000" dirty="0">
                <a:solidFill>
                  <a:srgbClr val="00B0F0"/>
                </a:solidFill>
                <a:hlinkClick r:id="rId4">
                  <a:extLst>
                    <a:ext uri="{A12FA001-AC4F-418D-AE19-62706E023703}">
                      <ahyp:hlinkClr xmlns:ahyp="http://schemas.microsoft.com/office/drawing/2018/hyperlinkcolor" val="tx"/>
                    </a:ext>
                  </a:extLst>
                </a:hlinkClick>
              </a:rPr>
              <a:t>apod.nasa.gov/apod/ap131113.html</a:t>
            </a:r>
            <a:endParaRPr lang="en-US" sz="1000" dirty="0">
              <a:solidFill>
                <a:srgbClr val="00B0F0"/>
              </a:solidFill>
            </a:endParaRPr>
          </a:p>
        </p:txBody>
      </p:sp>
    </p:spTree>
    <p:extLst>
      <p:ext uri="{BB962C8B-B14F-4D97-AF65-F5344CB8AC3E}">
        <p14:creationId xmlns:p14="http://schemas.microsoft.com/office/powerpoint/2010/main" val="299870982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a:t>Procession                                     Holden Evening Prayer</a:t>
            </a:r>
          </a:p>
          <a:p>
            <a:pPr algn="ctr">
              <a:spcBef>
                <a:spcPct val="0"/>
              </a:spcBef>
              <a:buFont typeface="Arial" charset="0"/>
              <a:buNone/>
            </a:pPr>
            <a:endParaRPr lang="en-US" sz="1200" dirty="0"/>
          </a:p>
          <a:p>
            <a:pPr algn="ctr">
              <a:spcBef>
                <a:spcPct val="0"/>
              </a:spcBef>
              <a:buFont typeface="Arial" charset="0"/>
              <a:buNone/>
            </a:pPr>
            <a:endParaRPr lang="en-US" sz="1200" dirty="0"/>
          </a:p>
          <a:p>
            <a:pPr>
              <a:spcBef>
                <a:spcPct val="0"/>
              </a:spcBef>
              <a:buFont typeface="Arial" pitchFamily="34" charset="0"/>
              <a:buNone/>
            </a:pPr>
            <a:r>
              <a:rPr lang="en-US" i="1" dirty="0">
                <a:solidFill>
                  <a:srgbClr val="00B0F0"/>
                </a:solidFill>
              </a:rPr>
              <a:t> Jesus Christ, you are the light of the world;</a:t>
            </a:r>
          </a:p>
          <a:p>
            <a:pPr>
              <a:spcBef>
                <a:spcPct val="0"/>
              </a:spcBef>
              <a:buFont typeface="Arial" charset="0"/>
              <a:buNone/>
            </a:pPr>
            <a:endParaRPr lang="en-US" sz="1000" i="1" dirty="0"/>
          </a:p>
          <a:p>
            <a:pPr>
              <a:spcBef>
                <a:spcPct val="0"/>
              </a:spcBef>
              <a:buFont typeface="Arial" charset="0"/>
              <a:buNone/>
            </a:pPr>
            <a:r>
              <a:rPr lang="en-US" i="1" dirty="0"/>
              <a:t>     the light no darkness can overcome;</a:t>
            </a:r>
          </a:p>
        </p:txBody>
      </p:sp>
      <p:pic>
        <p:nvPicPr>
          <p:cNvPr id="1026" name="Picture 2" descr="http://farm3.static.flickr.com/2681/4228573741_f915ecf81c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226172"/>
            <a:ext cx="7005477" cy="46318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6E407A-038F-4D1A-AB1C-4290E5B519AE}"/>
              </a:ext>
            </a:extLst>
          </p:cNvPr>
          <p:cNvSpPr txBox="1"/>
          <p:nvPr/>
        </p:nvSpPr>
        <p:spPr>
          <a:xfrm>
            <a:off x="76200" y="6611779"/>
            <a:ext cx="9067800" cy="246221"/>
          </a:xfrm>
          <a:prstGeom prst="rect">
            <a:avLst/>
          </a:prstGeom>
          <a:noFill/>
        </p:spPr>
        <p:txBody>
          <a:bodyPr wrap="square" rtlCol="0">
            <a:spAutoFit/>
          </a:bodyPr>
          <a:lstStyle/>
          <a:p>
            <a:r>
              <a:rPr lang="en-US" sz="1000" dirty="0">
                <a:solidFill>
                  <a:srgbClr val="00B0F0"/>
                </a:solidFill>
              </a:rPr>
              <a:t>Image: Rob Schumacher, The Republic   </a:t>
            </a:r>
            <a:r>
              <a:rPr lang="en-US" sz="1000" dirty="0">
                <a:solidFill>
                  <a:srgbClr val="00B0F0"/>
                </a:solidFill>
                <a:hlinkClick r:id="rId4">
                  <a:extLst>
                    <a:ext uri="{A12FA001-AC4F-418D-AE19-62706E023703}">
                      <ahyp:hlinkClr xmlns:ahyp="http://schemas.microsoft.com/office/drawing/2018/hyperlinkcolor" val="tx"/>
                    </a:ext>
                  </a:extLst>
                </a:hlinkClick>
              </a:rPr>
              <a:t>www.azcentral.com/picture-gallery/news/local/phoenix/2014/06/13/13-stunning-full-moon-photos-from-republic-staff/10344765/</a:t>
            </a:r>
            <a:endParaRPr lang="en-US" sz="1000" dirty="0">
              <a:solidFill>
                <a:srgbClr val="00B0F0"/>
              </a:solidFill>
            </a:endParaRPr>
          </a:p>
        </p:txBody>
      </p:sp>
    </p:spTree>
    <p:extLst>
      <p:ext uri="{BB962C8B-B14F-4D97-AF65-F5344CB8AC3E}">
        <p14:creationId xmlns:p14="http://schemas.microsoft.com/office/powerpoint/2010/main" val="44398059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a:t>Procession                                     Holden Evening Prayer</a:t>
            </a:r>
          </a:p>
          <a:p>
            <a:pPr algn="ctr">
              <a:spcBef>
                <a:spcPct val="0"/>
              </a:spcBef>
              <a:buFont typeface="Arial" charset="0"/>
              <a:buNone/>
            </a:pPr>
            <a:endParaRPr lang="en-US" sz="1200" dirty="0"/>
          </a:p>
          <a:p>
            <a:pPr algn="ctr">
              <a:spcBef>
                <a:spcPct val="0"/>
              </a:spcBef>
              <a:buFont typeface="Arial" charset="0"/>
              <a:buNone/>
            </a:pPr>
            <a:endParaRPr lang="en-US" sz="1200" dirty="0"/>
          </a:p>
          <a:p>
            <a:pPr>
              <a:spcBef>
                <a:spcPct val="0"/>
              </a:spcBef>
              <a:buFont typeface="Arial" charset="0"/>
              <a:buNone/>
            </a:pPr>
            <a:r>
              <a:rPr lang="en-US" i="1" dirty="0">
                <a:solidFill>
                  <a:srgbClr val="00B0F0"/>
                </a:solidFill>
              </a:rPr>
              <a:t> Stay with us now, for it is evening,</a:t>
            </a:r>
          </a:p>
          <a:p>
            <a:pPr>
              <a:spcBef>
                <a:spcPct val="0"/>
              </a:spcBef>
              <a:buFont typeface="Arial" charset="0"/>
              <a:buNone/>
            </a:pPr>
            <a:endParaRPr lang="en-US" sz="1000" i="1" dirty="0"/>
          </a:p>
          <a:p>
            <a:pPr>
              <a:spcBef>
                <a:spcPct val="0"/>
              </a:spcBef>
              <a:buFont typeface="Arial" charset="0"/>
              <a:buNone/>
            </a:pPr>
            <a:r>
              <a:rPr lang="en-US" i="1" dirty="0"/>
              <a:t>     and the day is almost over.</a:t>
            </a:r>
          </a:p>
        </p:txBody>
      </p:sp>
      <p:pic>
        <p:nvPicPr>
          <p:cNvPr id="4" name="Picture 2" descr="http://farm3.static.flickr.com/2681/4228573741_f915ecf81c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226172"/>
            <a:ext cx="7005477" cy="46318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9DE9B1C-5A78-48DE-9E60-AF0F34EE7ADE}"/>
              </a:ext>
            </a:extLst>
          </p:cNvPr>
          <p:cNvSpPr txBox="1"/>
          <p:nvPr/>
        </p:nvSpPr>
        <p:spPr>
          <a:xfrm>
            <a:off x="76200" y="6611779"/>
            <a:ext cx="9067800" cy="246221"/>
          </a:xfrm>
          <a:prstGeom prst="rect">
            <a:avLst/>
          </a:prstGeom>
          <a:noFill/>
        </p:spPr>
        <p:txBody>
          <a:bodyPr wrap="square" rtlCol="0">
            <a:spAutoFit/>
          </a:bodyPr>
          <a:lstStyle/>
          <a:p>
            <a:r>
              <a:rPr lang="en-US" sz="1000" dirty="0">
                <a:solidFill>
                  <a:srgbClr val="00B0F0"/>
                </a:solidFill>
              </a:rPr>
              <a:t>Image: Rob Schumacher, The Republic   </a:t>
            </a:r>
            <a:r>
              <a:rPr lang="en-US" sz="1000" dirty="0">
                <a:solidFill>
                  <a:srgbClr val="00B0F0"/>
                </a:solidFill>
                <a:hlinkClick r:id="rId4">
                  <a:extLst>
                    <a:ext uri="{A12FA001-AC4F-418D-AE19-62706E023703}">
                      <ahyp:hlinkClr xmlns:ahyp="http://schemas.microsoft.com/office/drawing/2018/hyperlinkcolor" val="tx"/>
                    </a:ext>
                  </a:extLst>
                </a:hlinkClick>
              </a:rPr>
              <a:t>www.azcentral.com/picture-gallery/news/local/phoenix/2014/06/13/13-stunning-full-moon-photos-from-republic-staff/10344765/</a:t>
            </a:r>
            <a:endParaRPr lang="en-US" sz="1000" dirty="0">
              <a:solidFill>
                <a:srgbClr val="00B0F0"/>
              </a:solidFill>
            </a:endParaRPr>
          </a:p>
        </p:txBody>
      </p:sp>
    </p:spTree>
    <p:extLst>
      <p:ext uri="{BB962C8B-B14F-4D97-AF65-F5344CB8AC3E}">
        <p14:creationId xmlns:p14="http://schemas.microsoft.com/office/powerpoint/2010/main" val="32506239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a:t>Procession                                     Holden Evening Prayer</a:t>
            </a:r>
          </a:p>
          <a:p>
            <a:pPr algn="ctr">
              <a:spcBef>
                <a:spcPct val="0"/>
              </a:spcBef>
              <a:buFont typeface="Arial" charset="0"/>
              <a:buNone/>
            </a:pPr>
            <a:endParaRPr lang="en-US" sz="1200" dirty="0"/>
          </a:p>
          <a:p>
            <a:pPr algn="ctr">
              <a:spcBef>
                <a:spcPct val="0"/>
              </a:spcBef>
              <a:buFont typeface="Arial" charset="0"/>
              <a:buNone/>
            </a:pPr>
            <a:endParaRPr lang="en-US" sz="1200" dirty="0"/>
          </a:p>
          <a:p>
            <a:pPr>
              <a:spcBef>
                <a:spcPct val="0"/>
              </a:spcBef>
              <a:buFont typeface="Arial" charset="0"/>
              <a:buNone/>
            </a:pPr>
            <a:r>
              <a:rPr lang="en-US" i="1" dirty="0">
                <a:solidFill>
                  <a:srgbClr val="00B0F0"/>
                </a:solidFill>
              </a:rPr>
              <a:t> Let your light scatter the darkness,</a:t>
            </a:r>
          </a:p>
          <a:p>
            <a:pPr>
              <a:spcBef>
                <a:spcPct val="0"/>
              </a:spcBef>
              <a:buFont typeface="Arial" charset="0"/>
              <a:buNone/>
            </a:pPr>
            <a:endParaRPr lang="en-US" sz="1000" i="1" dirty="0"/>
          </a:p>
          <a:p>
            <a:pPr>
              <a:spcBef>
                <a:spcPct val="0"/>
              </a:spcBef>
              <a:buFont typeface="Arial" charset="0"/>
              <a:buNone/>
            </a:pPr>
            <a:r>
              <a:rPr lang="en-US" i="1" dirty="0"/>
              <a:t>     and shine within your people here.</a:t>
            </a:r>
          </a:p>
        </p:txBody>
      </p:sp>
      <p:pic>
        <p:nvPicPr>
          <p:cNvPr id="4" name="Picture 2" descr="http://farm3.static.flickr.com/2681/4228573741_f915ecf81c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226172"/>
            <a:ext cx="7005477" cy="46318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CF4B1B6-425D-45D2-B9ED-82D6FC9BBC63}"/>
              </a:ext>
            </a:extLst>
          </p:cNvPr>
          <p:cNvSpPr txBox="1"/>
          <p:nvPr/>
        </p:nvSpPr>
        <p:spPr>
          <a:xfrm>
            <a:off x="76200" y="6611779"/>
            <a:ext cx="9067800" cy="246221"/>
          </a:xfrm>
          <a:prstGeom prst="rect">
            <a:avLst/>
          </a:prstGeom>
          <a:noFill/>
        </p:spPr>
        <p:txBody>
          <a:bodyPr wrap="square" rtlCol="0">
            <a:spAutoFit/>
          </a:bodyPr>
          <a:lstStyle/>
          <a:p>
            <a:r>
              <a:rPr lang="en-US" sz="1000" dirty="0">
                <a:solidFill>
                  <a:srgbClr val="00B0F0"/>
                </a:solidFill>
              </a:rPr>
              <a:t>Image: Rob Schumacher, The Republic   </a:t>
            </a:r>
            <a:r>
              <a:rPr lang="en-US" sz="1000" dirty="0">
                <a:solidFill>
                  <a:srgbClr val="00B0F0"/>
                </a:solidFill>
                <a:hlinkClick r:id="rId4">
                  <a:extLst>
                    <a:ext uri="{A12FA001-AC4F-418D-AE19-62706E023703}">
                      <ahyp:hlinkClr xmlns:ahyp="http://schemas.microsoft.com/office/drawing/2018/hyperlinkcolor" val="tx"/>
                    </a:ext>
                  </a:extLst>
                </a:hlinkClick>
              </a:rPr>
              <a:t>www.azcentral.com/picture-gallery/news/local/phoenix/2014/06/13/13-stunning-full-moon-photos-from-republic-staff/10344765/</a:t>
            </a:r>
            <a:endParaRPr lang="en-US" sz="1000" dirty="0">
              <a:solidFill>
                <a:srgbClr val="00B0F0"/>
              </a:solidFill>
            </a:endParaRPr>
          </a:p>
        </p:txBody>
      </p:sp>
    </p:spTree>
    <p:extLst>
      <p:ext uri="{BB962C8B-B14F-4D97-AF65-F5344CB8AC3E}">
        <p14:creationId xmlns:p14="http://schemas.microsoft.com/office/powerpoint/2010/main" val="204058848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Astronomy photos\big_dipper_asterism.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1353"/>
          <a:stretch>
            <a:fillRect/>
          </a:stretch>
        </p:blipFill>
        <p:spPr bwMode="auto">
          <a:xfrm>
            <a:off x="0" y="83820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a:t>Evening Hymn                               Holden Evening Prayer</a:t>
            </a:r>
          </a:p>
          <a:p>
            <a:pPr algn="ctr">
              <a:spcBef>
                <a:spcPct val="0"/>
              </a:spcBef>
              <a:buFont typeface="Arial" charset="0"/>
              <a:buNone/>
            </a:pPr>
            <a:endParaRPr lang="en-US" sz="1200" dirty="0"/>
          </a:p>
          <a:p>
            <a:pPr algn="ctr">
              <a:spcBef>
                <a:spcPct val="0"/>
              </a:spcBef>
              <a:buFont typeface="Arial" charset="0"/>
              <a:buNone/>
            </a:pPr>
            <a:endParaRPr lang="en-US" sz="1200" dirty="0"/>
          </a:p>
          <a:p>
            <a:pPr algn="ctr">
              <a:spcBef>
                <a:spcPct val="0"/>
              </a:spcBef>
              <a:buFont typeface="Arial" charset="0"/>
              <a:buNone/>
            </a:pPr>
            <a:endParaRPr lang="en-US" sz="1200" dirty="0"/>
          </a:p>
          <a:p>
            <a:pPr algn="ctr">
              <a:spcBef>
                <a:spcPct val="0"/>
              </a:spcBef>
              <a:buFont typeface="Arial" charset="0"/>
              <a:buNone/>
            </a:pPr>
            <a:endParaRPr lang="en-US" sz="1200" dirty="0"/>
          </a:p>
          <a:p>
            <a:pPr algn="ctr">
              <a:spcBef>
                <a:spcPct val="0"/>
              </a:spcBef>
              <a:buFont typeface="Arial" charset="0"/>
              <a:buNone/>
            </a:pPr>
            <a:endParaRPr lang="en-US" sz="1200" dirty="0"/>
          </a:p>
          <a:p>
            <a:pPr algn="ctr">
              <a:spcBef>
                <a:spcPct val="0"/>
              </a:spcBef>
              <a:buFont typeface="Arial" charset="0"/>
              <a:buNone/>
            </a:pPr>
            <a:endParaRPr lang="en-US" sz="1200" dirty="0"/>
          </a:p>
          <a:p>
            <a:pPr>
              <a:spcBef>
                <a:spcPct val="0"/>
              </a:spcBef>
              <a:buFont typeface="Arial" pitchFamily="34" charset="0"/>
              <a:buNone/>
            </a:pPr>
            <a:r>
              <a:rPr lang="en-US" dirty="0"/>
              <a:t> </a:t>
            </a:r>
            <a:r>
              <a:rPr lang="en-US" u="sng" dirty="0"/>
              <a:t>VERSE  1</a:t>
            </a:r>
          </a:p>
          <a:p>
            <a:pPr>
              <a:spcBef>
                <a:spcPct val="0"/>
              </a:spcBef>
              <a:buFont typeface="Arial" charset="0"/>
              <a:buNone/>
            </a:pPr>
            <a:endParaRPr lang="en-US" sz="1200" dirty="0"/>
          </a:p>
          <a:p>
            <a:pPr>
              <a:spcBef>
                <a:spcPct val="0"/>
              </a:spcBef>
              <a:buFont typeface="Arial" charset="0"/>
              <a:buNone/>
            </a:pPr>
            <a:endParaRPr lang="en-US" sz="1200" dirty="0"/>
          </a:p>
          <a:p>
            <a:pPr algn="ctr">
              <a:lnSpc>
                <a:spcPts val="6000"/>
              </a:lnSpc>
              <a:spcBef>
                <a:spcPct val="0"/>
              </a:spcBef>
              <a:buFont typeface="Arial" charset="0"/>
              <a:buNone/>
            </a:pPr>
            <a:r>
              <a:rPr lang="en-US" i="1" dirty="0"/>
              <a:t>Joyous light of </a:t>
            </a:r>
            <a:r>
              <a:rPr lang="en-US" i="1" dirty="0" err="1"/>
              <a:t>heav’nly</a:t>
            </a:r>
            <a:r>
              <a:rPr lang="en-US" i="1" dirty="0"/>
              <a:t> glory,</a:t>
            </a:r>
          </a:p>
          <a:p>
            <a:pPr algn="ctr">
              <a:lnSpc>
                <a:spcPts val="6000"/>
              </a:lnSpc>
              <a:spcBef>
                <a:spcPct val="0"/>
              </a:spcBef>
              <a:buFont typeface="Arial" charset="0"/>
              <a:buNone/>
            </a:pPr>
            <a:r>
              <a:rPr lang="en-US" i="1" dirty="0"/>
              <a:t>loving glow of God’s own face,</a:t>
            </a:r>
          </a:p>
          <a:p>
            <a:pPr algn="ctr">
              <a:lnSpc>
                <a:spcPts val="6000"/>
              </a:lnSpc>
              <a:spcBef>
                <a:spcPct val="0"/>
              </a:spcBef>
              <a:buFont typeface="Arial" charset="0"/>
              <a:buNone/>
            </a:pPr>
            <a:r>
              <a:rPr lang="en-US" i="1" dirty="0"/>
              <a:t>you who sing creation’s story,</a:t>
            </a:r>
          </a:p>
          <a:p>
            <a:pPr algn="ctr">
              <a:lnSpc>
                <a:spcPts val="6000"/>
              </a:lnSpc>
              <a:spcBef>
                <a:spcPct val="0"/>
              </a:spcBef>
              <a:buFont typeface="Arial" charset="0"/>
              <a:buNone/>
            </a:pPr>
            <a:r>
              <a:rPr lang="en-US" i="1" dirty="0"/>
              <a:t>shine on </a:t>
            </a:r>
            <a:r>
              <a:rPr lang="en-US" i="1" dirty="0" err="1"/>
              <a:t>ev’ry</a:t>
            </a:r>
            <a:r>
              <a:rPr lang="en-US" i="1" dirty="0"/>
              <a:t> land and race.</a:t>
            </a:r>
          </a:p>
        </p:txBody>
      </p:sp>
      <p:sp>
        <p:nvSpPr>
          <p:cNvPr id="7" name="TextBox 6">
            <a:extLst>
              <a:ext uri="{FF2B5EF4-FFF2-40B4-BE49-F238E27FC236}">
                <a16:creationId xmlns:a16="http://schemas.microsoft.com/office/drawing/2014/main" id="{F61BC0B5-DE97-436E-BE7B-0F802CDE4400}"/>
              </a:ext>
            </a:extLst>
          </p:cNvPr>
          <p:cNvSpPr txBox="1"/>
          <p:nvPr/>
        </p:nvSpPr>
        <p:spPr>
          <a:xfrm>
            <a:off x="4953000" y="6611779"/>
            <a:ext cx="4180953" cy="246221"/>
          </a:xfrm>
          <a:prstGeom prst="rect">
            <a:avLst/>
          </a:prstGeom>
          <a:noFill/>
        </p:spPr>
        <p:txBody>
          <a:bodyPr wrap="none" rtlCol="0">
            <a:spAutoFit/>
          </a:bodyPr>
          <a:lstStyle/>
          <a:p>
            <a:r>
              <a:rPr lang="en-US" sz="1000" dirty="0">
                <a:solidFill>
                  <a:srgbClr val="00B0F0"/>
                </a:solidFill>
              </a:rPr>
              <a:t>Image: T. </a:t>
            </a:r>
            <a:r>
              <a:rPr lang="en-US" sz="1000" dirty="0" err="1">
                <a:solidFill>
                  <a:srgbClr val="00B0F0"/>
                </a:solidFill>
              </a:rPr>
              <a:t>Credner</a:t>
            </a:r>
            <a:r>
              <a:rPr lang="en-US" sz="1000" dirty="0">
                <a:solidFill>
                  <a:srgbClr val="00B0F0"/>
                </a:solidFill>
              </a:rPr>
              <a:t> &amp; S. </a:t>
            </a:r>
            <a:r>
              <a:rPr lang="en-US" sz="1000" dirty="0" err="1">
                <a:solidFill>
                  <a:srgbClr val="00B0F0"/>
                </a:solidFill>
              </a:rPr>
              <a:t>Kohle</a:t>
            </a:r>
            <a:r>
              <a:rPr lang="en-US" sz="1000" dirty="0">
                <a:solidFill>
                  <a:srgbClr val="00B0F0"/>
                </a:solidFill>
              </a:rPr>
              <a:t>   </a:t>
            </a:r>
            <a:r>
              <a:rPr lang="en-US" sz="1000" dirty="0">
                <a:solidFill>
                  <a:srgbClr val="00B0F0"/>
                </a:solidFill>
                <a:hlinkClick r:id="rId5">
                  <a:extLst>
                    <a:ext uri="{A12FA001-AC4F-418D-AE19-62706E023703}">
                      <ahyp:hlinkClr xmlns:ahyp="http://schemas.microsoft.com/office/drawing/2018/hyperlinkcolor" val="tx"/>
                    </a:ext>
                  </a:extLst>
                </a:hlinkClick>
              </a:rPr>
              <a:t>www.allthesky.com/constellations/ursamajor/</a:t>
            </a:r>
            <a:endParaRPr lang="en-US" sz="1000" dirty="0">
              <a:solidFill>
                <a:srgbClr val="00B0F0"/>
              </a:solidFill>
            </a:endParaRPr>
          </a:p>
        </p:txBody>
      </p:sp>
    </p:spTree>
    <p:extLst>
      <p:ext uri="{BB962C8B-B14F-4D97-AF65-F5344CB8AC3E}">
        <p14:creationId xmlns:p14="http://schemas.microsoft.com/office/powerpoint/2010/main" val="426569623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Astronomy photos\big_dipper_asterism.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1353"/>
          <a:stretch>
            <a:fillRect/>
          </a:stretch>
        </p:blipFill>
        <p:spPr bwMode="auto">
          <a:xfrm>
            <a:off x="0" y="83820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a:t>Evening Hymn                               Holden Evening Prayer</a:t>
            </a:r>
          </a:p>
          <a:p>
            <a:pPr algn="ctr">
              <a:spcBef>
                <a:spcPct val="0"/>
              </a:spcBef>
              <a:buFont typeface="Arial" charset="0"/>
              <a:buNone/>
            </a:pPr>
            <a:endParaRPr lang="en-US" sz="1200" dirty="0"/>
          </a:p>
          <a:p>
            <a:pPr algn="ctr">
              <a:spcBef>
                <a:spcPct val="0"/>
              </a:spcBef>
              <a:buFont typeface="Arial" charset="0"/>
              <a:buNone/>
            </a:pPr>
            <a:endParaRPr lang="en-US" sz="1200" dirty="0"/>
          </a:p>
          <a:p>
            <a:pPr algn="ctr">
              <a:spcBef>
                <a:spcPct val="0"/>
              </a:spcBef>
              <a:buFont typeface="Arial" charset="0"/>
              <a:buNone/>
            </a:pPr>
            <a:endParaRPr lang="en-US" sz="1200" dirty="0"/>
          </a:p>
          <a:p>
            <a:pPr algn="ctr">
              <a:spcBef>
                <a:spcPct val="0"/>
              </a:spcBef>
              <a:buFont typeface="Arial" charset="0"/>
              <a:buNone/>
            </a:pPr>
            <a:endParaRPr lang="en-US" sz="1200" dirty="0"/>
          </a:p>
          <a:p>
            <a:pPr algn="ctr">
              <a:spcBef>
                <a:spcPct val="0"/>
              </a:spcBef>
              <a:buFont typeface="Arial" charset="0"/>
              <a:buNone/>
            </a:pPr>
            <a:endParaRPr lang="en-US" sz="1200" dirty="0"/>
          </a:p>
          <a:p>
            <a:pPr algn="ctr">
              <a:spcBef>
                <a:spcPct val="0"/>
              </a:spcBef>
              <a:buFont typeface="Arial" charset="0"/>
              <a:buNone/>
            </a:pPr>
            <a:endParaRPr lang="en-US" sz="1200" dirty="0"/>
          </a:p>
          <a:p>
            <a:pPr>
              <a:spcBef>
                <a:spcPct val="0"/>
              </a:spcBef>
              <a:buFont typeface="Arial" pitchFamily="34" charset="0"/>
              <a:buNone/>
            </a:pPr>
            <a:r>
              <a:rPr lang="en-US" dirty="0"/>
              <a:t> </a:t>
            </a:r>
            <a:r>
              <a:rPr lang="en-US" u="sng" dirty="0"/>
              <a:t>VERSE  1  contd.</a:t>
            </a:r>
          </a:p>
          <a:p>
            <a:pPr>
              <a:spcBef>
                <a:spcPct val="0"/>
              </a:spcBef>
              <a:buFont typeface="Arial" charset="0"/>
              <a:buNone/>
            </a:pPr>
            <a:endParaRPr lang="en-US" sz="1200" dirty="0"/>
          </a:p>
          <a:p>
            <a:pPr>
              <a:spcBef>
                <a:spcPct val="0"/>
              </a:spcBef>
              <a:buFont typeface="Arial" charset="0"/>
              <a:buNone/>
            </a:pPr>
            <a:endParaRPr lang="en-US" sz="1200" dirty="0"/>
          </a:p>
          <a:p>
            <a:pPr algn="ctr">
              <a:lnSpc>
                <a:spcPts val="6000"/>
              </a:lnSpc>
              <a:spcBef>
                <a:spcPct val="0"/>
              </a:spcBef>
              <a:buFont typeface="Arial" charset="0"/>
              <a:buNone/>
            </a:pPr>
            <a:r>
              <a:rPr lang="en-US" i="1" dirty="0"/>
              <a:t>Now as evening falls around us,</a:t>
            </a:r>
          </a:p>
          <a:p>
            <a:pPr algn="ctr">
              <a:lnSpc>
                <a:spcPts val="6000"/>
              </a:lnSpc>
              <a:spcBef>
                <a:spcPct val="0"/>
              </a:spcBef>
              <a:buFont typeface="Arial" charset="0"/>
              <a:buNone/>
            </a:pPr>
            <a:r>
              <a:rPr lang="en-US" i="1" dirty="0"/>
              <a:t>we shall raise our songs to you,</a:t>
            </a:r>
          </a:p>
          <a:p>
            <a:pPr algn="ctr">
              <a:lnSpc>
                <a:spcPts val="6000"/>
              </a:lnSpc>
              <a:spcBef>
                <a:spcPct val="0"/>
              </a:spcBef>
              <a:buFont typeface="Arial" charset="0"/>
              <a:buNone/>
            </a:pPr>
            <a:r>
              <a:rPr lang="en-US" i="1" dirty="0"/>
              <a:t>God of daybreak, God of shadows,</a:t>
            </a:r>
          </a:p>
          <a:p>
            <a:pPr algn="ctr">
              <a:lnSpc>
                <a:spcPts val="6000"/>
              </a:lnSpc>
              <a:spcBef>
                <a:spcPct val="0"/>
              </a:spcBef>
              <a:buFont typeface="Arial" charset="0"/>
              <a:buNone/>
            </a:pPr>
            <a:r>
              <a:rPr lang="en-US" i="1" dirty="0"/>
              <a:t>come and light our hearts anew.</a:t>
            </a:r>
          </a:p>
        </p:txBody>
      </p:sp>
      <p:sp>
        <p:nvSpPr>
          <p:cNvPr id="4" name="TextBox 3">
            <a:extLst>
              <a:ext uri="{FF2B5EF4-FFF2-40B4-BE49-F238E27FC236}">
                <a16:creationId xmlns:a16="http://schemas.microsoft.com/office/drawing/2014/main" id="{03CC4E8C-8CAC-4D84-B4E4-CB91BD1C3ED1}"/>
              </a:ext>
            </a:extLst>
          </p:cNvPr>
          <p:cNvSpPr txBox="1"/>
          <p:nvPr/>
        </p:nvSpPr>
        <p:spPr>
          <a:xfrm>
            <a:off x="4953000" y="6611779"/>
            <a:ext cx="4180953" cy="246221"/>
          </a:xfrm>
          <a:prstGeom prst="rect">
            <a:avLst/>
          </a:prstGeom>
          <a:noFill/>
        </p:spPr>
        <p:txBody>
          <a:bodyPr wrap="none" rtlCol="0">
            <a:spAutoFit/>
          </a:bodyPr>
          <a:lstStyle/>
          <a:p>
            <a:r>
              <a:rPr lang="en-US" sz="1000" dirty="0">
                <a:solidFill>
                  <a:srgbClr val="00B0F0"/>
                </a:solidFill>
              </a:rPr>
              <a:t>Image: T. </a:t>
            </a:r>
            <a:r>
              <a:rPr lang="en-US" sz="1000" dirty="0" err="1">
                <a:solidFill>
                  <a:srgbClr val="00B0F0"/>
                </a:solidFill>
              </a:rPr>
              <a:t>Credner</a:t>
            </a:r>
            <a:r>
              <a:rPr lang="en-US" sz="1000" dirty="0">
                <a:solidFill>
                  <a:srgbClr val="00B0F0"/>
                </a:solidFill>
              </a:rPr>
              <a:t> &amp; S. </a:t>
            </a:r>
            <a:r>
              <a:rPr lang="en-US" sz="1000" dirty="0" err="1">
                <a:solidFill>
                  <a:srgbClr val="00B0F0"/>
                </a:solidFill>
              </a:rPr>
              <a:t>Kohle</a:t>
            </a:r>
            <a:r>
              <a:rPr lang="en-US" sz="1000" dirty="0">
                <a:solidFill>
                  <a:srgbClr val="00B0F0"/>
                </a:solidFill>
              </a:rPr>
              <a:t>   </a:t>
            </a:r>
            <a:r>
              <a:rPr lang="en-US" sz="1000" dirty="0">
                <a:solidFill>
                  <a:srgbClr val="00B0F0"/>
                </a:solidFill>
                <a:hlinkClick r:id="rId5">
                  <a:extLst>
                    <a:ext uri="{A12FA001-AC4F-418D-AE19-62706E023703}">
                      <ahyp:hlinkClr xmlns:ahyp="http://schemas.microsoft.com/office/drawing/2018/hyperlinkcolor" val="tx"/>
                    </a:ext>
                  </a:extLst>
                </a:hlinkClick>
              </a:rPr>
              <a:t>www.allthesky.com/constellations/ursamajor/</a:t>
            </a:r>
            <a:endParaRPr lang="en-US" sz="1000" dirty="0">
              <a:solidFill>
                <a:srgbClr val="00B0F0"/>
              </a:solidFill>
            </a:endParaRPr>
          </a:p>
        </p:txBody>
      </p:sp>
    </p:spTree>
    <p:extLst>
      <p:ext uri="{BB962C8B-B14F-4D97-AF65-F5344CB8AC3E}">
        <p14:creationId xmlns:p14="http://schemas.microsoft.com/office/powerpoint/2010/main" val="424228468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Astronomy photos\andromeda_galaxy_constellation.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2501" r="1619" b="3751"/>
          <a:stretch>
            <a:fillRect/>
          </a:stretch>
        </p:blipFill>
        <p:spPr bwMode="auto">
          <a:xfrm>
            <a:off x="0" y="762000"/>
            <a:ext cx="910431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a:t>Evening Hymn                               Holden Evening Prayer</a:t>
            </a:r>
          </a:p>
          <a:p>
            <a:pPr algn="ctr">
              <a:spcBef>
                <a:spcPct val="0"/>
              </a:spcBef>
              <a:buFont typeface="Arial" charset="0"/>
              <a:buNone/>
            </a:pPr>
            <a:endParaRPr lang="en-US" sz="1200" dirty="0"/>
          </a:p>
          <a:p>
            <a:pPr algn="ctr">
              <a:spcBef>
                <a:spcPct val="0"/>
              </a:spcBef>
              <a:buFont typeface="Arial" charset="0"/>
              <a:buNone/>
            </a:pPr>
            <a:endParaRPr lang="en-US" sz="1200" dirty="0"/>
          </a:p>
          <a:p>
            <a:pPr algn="ctr">
              <a:spcBef>
                <a:spcPct val="0"/>
              </a:spcBef>
              <a:buFont typeface="Arial" charset="0"/>
              <a:buNone/>
            </a:pPr>
            <a:endParaRPr lang="en-US" sz="1200" dirty="0"/>
          </a:p>
          <a:p>
            <a:pPr algn="ctr">
              <a:spcBef>
                <a:spcPct val="0"/>
              </a:spcBef>
              <a:buFont typeface="Arial" charset="0"/>
              <a:buNone/>
            </a:pPr>
            <a:endParaRPr lang="en-US" sz="1200" dirty="0"/>
          </a:p>
          <a:p>
            <a:pPr algn="ctr">
              <a:spcBef>
                <a:spcPct val="0"/>
              </a:spcBef>
              <a:buFont typeface="Arial" charset="0"/>
              <a:buNone/>
            </a:pPr>
            <a:endParaRPr lang="en-US" sz="1200" dirty="0"/>
          </a:p>
          <a:p>
            <a:pPr algn="ctr">
              <a:spcBef>
                <a:spcPct val="0"/>
              </a:spcBef>
              <a:buFont typeface="Arial" charset="0"/>
              <a:buNone/>
            </a:pPr>
            <a:endParaRPr lang="en-US" sz="1200" dirty="0"/>
          </a:p>
          <a:p>
            <a:pPr>
              <a:spcBef>
                <a:spcPct val="0"/>
              </a:spcBef>
              <a:buFont typeface="Arial" pitchFamily="34" charset="0"/>
              <a:buNone/>
            </a:pPr>
            <a:r>
              <a:rPr lang="en-US" dirty="0"/>
              <a:t> </a:t>
            </a:r>
            <a:r>
              <a:rPr lang="en-US" u="sng" dirty="0"/>
              <a:t>VERSE  2</a:t>
            </a:r>
          </a:p>
          <a:p>
            <a:pPr>
              <a:spcBef>
                <a:spcPct val="0"/>
              </a:spcBef>
              <a:buFont typeface="Arial" charset="0"/>
              <a:buNone/>
            </a:pPr>
            <a:endParaRPr lang="en-US" sz="1200" dirty="0"/>
          </a:p>
          <a:p>
            <a:pPr>
              <a:spcBef>
                <a:spcPct val="0"/>
              </a:spcBef>
              <a:buFont typeface="Arial" charset="0"/>
              <a:buNone/>
            </a:pPr>
            <a:endParaRPr lang="en-US" sz="1200" dirty="0"/>
          </a:p>
          <a:p>
            <a:pPr algn="ctr">
              <a:lnSpc>
                <a:spcPts val="6000"/>
              </a:lnSpc>
              <a:spcBef>
                <a:spcPct val="0"/>
              </a:spcBef>
              <a:buFont typeface="Arial" charset="0"/>
              <a:buNone/>
            </a:pPr>
            <a:r>
              <a:rPr lang="en-US" i="1" dirty="0"/>
              <a:t>In the stars that grace the darkness,</a:t>
            </a:r>
          </a:p>
          <a:p>
            <a:pPr algn="ctr">
              <a:lnSpc>
                <a:spcPts val="6000"/>
              </a:lnSpc>
              <a:spcBef>
                <a:spcPct val="0"/>
              </a:spcBef>
              <a:buFont typeface="Arial" charset="0"/>
              <a:buNone/>
            </a:pPr>
            <a:r>
              <a:rPr lang="en-US" i="1" dirty="0"/>
              <a:t>in the blazing sun of dawn,</a:t>
            </a:r>
          </a:p>
          <a:p>
            <a:pPr algn="ctr">
              <a:lnSpc>
                <a:spcPts val="6000"/>
              </a:lnSpc>
              <a:spcBef>
                <a:spcPct val="0"/>
              </a:spcBef>
              <a:buFont typeface="Arial" charset="0"/>
              <a:buNone/>
            </a:pPr>
            <a:r>
              <a:rPr lang="en-US" i="1" dirty="0"/>
              <a:t>in the light of peace and wisdom,</a:t>
            </a:r>
          </a:p>
          <a:p>
            <a:pPr algn="ctr">
              <a:lnSpc>
                <a:spcPts val="6000"/>
              </a:lnSpc>
              <a:spcBef>
                <a:spcPct val="0"/>
              </a:spcBef>
              <a:buFont typeface="Arial" charset="0"/>
              <a:buNone/>
            </a:pPr>
            <a:r>
              <a:rPr lang="en-US" i="1" dirty="0"/>
              <a:t>we can hear your quiet song.</a:t>
            </a:r>
          </a:p>
        </p:txBody>
      </p:sp>
      <p:sp>
        <p:nvSpPr>
          <p:cNvPr id="4" name="TextBox 3">
            <a:extLst>
              <a:ext uri="{FF2B5EF4-FFF2-40B4-BE49-F238E27FC236}">
                <a16:creationId xmlns:a16="http://schemas.microsoft.com/office/drawing/2014/main" id="{7F0118FF-F148-4B01-AA8E-43BF8B34B24C}"/>
              </a:ext>
            </a:extLst>
          </p:cNvPr>
          <p:cNvSpPr txBox="1"/>
          <p:nvPr/>
        </p:nvSpPr>
        <p:spPr>
          <a:xfrm>
            <a:off x="4889309" y="6611779"/>
            <a:ext cx="4254691" cy="246221"/>
          </a:xfrm>
          <a:prstGeom prst="rect">
            <a:avLst/>
          </a:prstGeom>
          <a:noFill/>
        </p:spPr>
        <p:txBody>
          <a:bodyPr wrap="none" rtlCol="0">
            <a:spAutoFit/>
          </a:bodyPr>
          <a:lstStyle/>
          <a:p>
            <a:r>
              <a:rPr lang="en-US" sz="1000" dirty="0">
                <a:solidFill>
                  <a:srgbClr val="00B0F0"/>
                </a:solidFill>
              </a:rPr>
              <a:t>Image: T. </a:t>
            </a:r>
            <a:r>
              <a:rPr lang="en-US" sz="1000" dirty="0" err="1">
                <a:solidFill>
                  <a:srgbClr val="00B0F0"/>
                </a:solidFill>
              </a:rPr>
              <a:t>Credner</a:t>
            </a:r>
            <a:r>
              <a:rPr lang="en-US" sz="1000" dirty="0">
                <a:solidFill>
                  <a:srgbClr val="00B0F0"/>
                </a:solidFill>
              </a:rPr>
              <a:t> &amp; S. </a:t>
            </a:r>
            <a:r>
              <a:rPr lang="en-US" sz="1000" dirty="0" err="1">
                <a:solidFill>
                  <a:srgbClr val="00B0F0"/>
                </a:solidFill>
              </a:rPr>
              <a:t>Kohle</a:t>
            </a:r>
            <a:r>
              <a:rPr lang="en-US" sz="1000" dirty="0">
                <a:solidFill>
                  <a:srgbClr val="00B0F0"/>
                </a:solidFill>
              </a:rPr>
              <a:t>   </a:t>
            </a:r>
            <a:r>
              <a:rPr lang="en-US" sz="1000" dirty="0">
                <a:solidFill>
                  <a:srgbClr val="00B0F0"/>
                </a:solidFill>
                <a:hlinkClick r:id="rId5">
                  <a:extLst>
                    <a:ext uri="{A12FA001-AC4F-418D-AE19-62706E023703}">
                      <ahyp:hlinkClr xmlns:ahyp="http://schemas.microsoft.com/office/drawing/2018/hyperlinkcolor" val="tx"/>
                    </a:ext>
                  </a:extLst>
                </a:hlinkClick>
              </a:rPr>
              <a:t>www.allthesky.com/constellations/andromeda/</a:t>
            </a:r>
            <a:endParaRPr lang="en-US" sz="1000" dirty="0">
              <a:solidFill>
                <a:srgbClr val="00B0F0"/>
              </a:solidFill>
            </a:endParaRPr>
          </a:p>
        </p:txBody>
      </p:sp>
    </p:spTree>
    <p:extLst>
      <p:ext uri="{BB962C8B-B14F-4D97-AF65-F5344CB8AC3E}">
        <p14:creationId xmlns:p14="http://schemas.microsoft.com/office/powerpoint/2010/main" val="126674046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Astronomy photos\andromeda_galaxy_constellation.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2501" r="1619" b="3751"/>
          <a:stretch>
            <a:fillRect/>
          </a:stretch>
        </p:blipFill>
        <p:spPr bwMode="auto">
          <a:xfrm>
            <a:off x="0" y="762000"/>
            <a:ext cx="910431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a:t>Evening Hymn                               Holden Evening Prayer</a:t>
            </a:r>
          </a:p>
          <a:p>
            <a:pPr algn="ctr">
              <a:spcBef>
                <a:spcPct val="0"/>
              </a:spcBef>
              <a:buFont typeface="Arial" charset="0"/>
              <a:buNone/>
            </a:pPr>
            <a:endParaRPr lang="en-US" sz="1200" dirty="0"/>
          </a:p>
          <a:p>
            <a:pPr algn="ctr">
              <a:spcBef>
                <a:spcPct val="0"/>
              </a:spcBef>
              <a:buFont typeface="Arial" charset="0"/>
              <a:buNone/>
            </a:pPr>
            <a:endParaRPr lang="en-US" sz="1200" dirty="0"/>
          </a:p>
          <a:p>
            <a:pPr algn="ctr">
              <a:spcBef>
                <a:spcPct val="0"/>
              </a:spcBef>
              <a:buFont typeface="Arial" charset="0"/>
              <a:buNone/>
            </a:pPr>
            <a:endParaRPr lang="en-US" sz="1200" dirty="0"/>
          </a:p>
          <a:p>
            <a:pPr algn="ctr">
              <a:spcBef>
                <a:spcPct val="0"/>
              </a:spcBef>
              <a:buFont typeface="Arial" charset="0"/>
              <a:buNone/>
            </a:pPr>
            <a:endParaRPr lang="en-US" sz="1200" dirty="0"/>
          </a:p>
          <a:p>
            <a:pPr algn="ctr">
              <a:spcBef>
                <a:spcPct val="0"/>
              </a:spcBef>
              <a:buFont typeface="Arial" charset="0"/>
              <a:buNone/>
            </a:pPr>
            <a:endParaRPr lang="en-US" sz="1200" dirty="0"/>
          </a:p>
          <a:p>
            <a:pPr algn="ctr">
              <a:spcBef>
                <a:spcPct val="0"/>
              </a:spcBef>
              <a:buFont typeface="Arial" charset="0"/>
              <a:buNone/>
            </a:pPr>
            <a:endParaRPr lang="en-US" sz="1200" dirty="0"/>
          </a:p>
          <a:p>
            <a:pPr>
              <a:spcBef>
                <a:spcPct val="0"/>
              </a:spcBef>
              <a:buFont typeface="Arial" pitchFamily="34" charset="0"/>
              <a:buNone/>
            </a:pPr>
            <a:r>
              <a:rPr lang="en-US" dirty="0"/>
              <a:t> </a:t>
            </a:r>
            <a:r>
              <a:rPr lang="en-US" u="sng" dirty="0"/>
              <a:t>VERSE  2  contd.</a:t>
            </a:r>
          </a:p>
          <a:p>
            <a:pPr>
              <a:spcBef>
                <a:spcPct val="0"/>
              </a:spcBef>
              <a:buFont typeface="Arial" charset="0"/>
              <a:buNone/>
            </a:pPr>
            <a:endParaRPr lang="en-US" sz="1200" dirty="0"/>
          </a:p>
          <a:p>
            <a:pPr>
              <a:spcBef>
                <a:spcPct val="0"/>
              </a:spcBef>
              <a:buFont typeface="Arial" charset="0"/>
              <a:buNone/>
            </a:pPr>
            <a:endParaRPr lang="en-US" sz="1200" dirty="0"/>
          </a:p>
          <a:p>
            <a:pPr algn="ctr">
              <a:lnSpc>
                <a:spcPts val="6000"/>
              </a:lnSpc>
              <a:spcBef>
                <a:spcPct val="0"/>
              </a:spcBef>
              <a:buFont typeface="Arial" charset="0"/>
              <a:buNone/>
            </a:pPr>
            <a:r>
              <a:rPr lang="en-US" i="1" dirty="0"/>
              <a:t>Love that fills the night with wonder,</a:t>
            </a:r>
          </a:p>
          <a:p>
            <a:pPr algn="ctr">
              <a:lnSpc>
                <a:spcPts val="6000"/>
              </a:lnSpc>
              <a:spcBef>
                <a:spcPct val="0"/>
              </a:spcBef>
              <a:buFont typeface="Arial" charset="0"/>
              <a:buNone/>
            </a:pPr>
            <a:r>
              <a:rPr lang="en-US" i="1" dirty="0"/>
              <a:t>love that warms the weary soul,</a:t>
            </a:r>
          </a:p>
          <a:p>
            <a:pPr algn="ctr">
              <a:lnSpc>
                <a:spcPts val="6000"/>
              </a:lnSpc>
              <a:spcBef>
                <a:spcPct val="0"/>
              </a:spcBef>
              <a:buFont typeface="Arial" charset="0"/>
              <a:buNone/>
            </a:pPr>
            <a:r>
              <a:rPr lang="en-US" i="1" dirty="0"/>
              <a:t>love that bursts all chains asunder,</a:t>
            </a:r>
          </a:p>
          <a:p>
            <a:pPr algn="ctr">
              <a:lnSpc>
                <a:spcPts val="6000"/>
              </a:lnSpc>
              <a:spcBef>
                <a:spcPct val="0"/>
              </a:spcBef>
              <a:buFont typeface="Arial" charset="0"/>
              <a:buNone/>
            </a:pPr>
            <a:r>
              <a:rPr lang="en-US" i="1" dirty="0"/>
              <a:t>set us free and make us whole.</a:t>
            </a:r>
          </a:p>
        </p:txBody>
      </p:sp>
      <p:sp>
        <p:nvSpPr>
          <p:cNvPr id="4" name="TextBox 3">
            <a:extLst>
              <a:ext uri="{FF2B5EF4-FFF2-40B4-BE49-F238E27FC236}">
                <a16:creationId xmlns:a16="http://schemas.microsoft.com/office/drawing/2014/main" id="{4855FB22-8045-43BF-B9F8-4E7AD20EB04A}"/>
              </a:ext>
            </a:extLst>
          </p:cNvPr>
          <p:cNvSpPr txBox="1"/>
          <p:nvPr/>
        </p:nvSpPr>
        <p:spPr>
          <a:xfrm>
            <a:off x="4889309" y="6611779"/>
            <a:ext cx="4254691" cy="246221"/>
          </a:xfrm>
          <a:prstGeom prst="rect">
            <a:avLst/>
          </a:prstGeom>
          <a:noFill/>
        </p:spPr>
        <p:txBody>
          <a:bodyPr wrap="none" rtlCol="0">
            <a:spAutoFit/>
          </a:bodyPr>
          <a:lstStyle/>
          <a:p>
            <a:r>
              <a:rPr lang="en-US" sz="1000" dirty="0">
                <a:solidFill>
                  <a:srgbClr val="00B0F0"/>
                </a:solidFill>
              </a:rPr>
              <a:t>Image: T. </a:t>
            </a:r>
            <a:r>
              <a:rPr lang="en-US" sz="1000" dirty="0" err="1">
                <a:solidFill>
                  <a:srgbClr val="00B0F0"/>
                </a:solidFill>
              </a:rPr>
              <a:t>Credner</a:t>
            </a:r>
            <a:r>
              <a:rPr lang="en-US" sz="1000" dirty="0">
                <a:solidFill>
                  <a:srgbClr val="00B0F0"/>
                </a:solidFill>
              </a:rPr>
              <a:t> &amp; S. </a:t>
            </a:r>
            <a:r>
              <a:rPr lang="en-US" sz="1000" dirty="0" err="1">
                <a:solidFill>
                  <a:srgbClr val="00B0F0"/>
                </a:solidFill>
              </a:rPr>
              <a:t>Kohle</a:t>
            </a:r>
            <a:r>
              <a:rPr lang="en-US" sz="1000" dirty="0">
                <a:solidFill>
                  <a:srgbClr val="00B0F0"/>
                </a:solidFill>
              </a:rPr>
              <a:t>   </a:t>
            </a:r>
            <a:r>
              <a:rPr lang="en-US" sz="1000" dirty="0">
                <a:solidFill>
                  <a:srgbClr val="00B0F0"/>
                </a:solidFill>
                <a:hlinkClick r:id="rId5">
                  <a:extLst>
                    <a:ext uri="{A12FA001-AC4F-418D-AE19-62706E023703}">
                      <ahyp:hlinkClr xmlns:ahyp="http://schemas.microsoft.com/office/drawing/2018/hyperlinkcolor" val="tx"/>
                    </a:ext>
                  </a:extLst>
                </a:hlinkClick>
              </a:rPr>
              <a:t>www.allthesky.com/constellations/andromeda/</a:t>
            </a:r>
            <a:endParaRPr lang="en-US" sz="1000" dirty="0">
              <a:solidFill>
                <a:srgbClr val="00B0F0"/>
              </a:solidFill>
            </a:endParaRPr>
          </a:p>
        </p:txBody>
      </p:sp>
    </p:spTree>
    <p:extLst>
      <p:ext uri="{BB962C8B-B14F-4D97-AF65-F5344CB8AC3E}">
        <p14:creationId xmlns:p14="http://schemas.microsoft.com/office/powerpoint/2010/main" val="249972199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Astronomy photos\orion_constellation.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rcRect l="11466" t="9778" r="16179" b="19066"/>
          <a:stretch/>
        </p:blipFill>
        <p:spPr bwMode="auto">
          <a:xfrm>
            <a:off x="0" y="859205"/>
            <a:ext cx="9144000" cy="599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a:t>Evening Hymn                               Holden Evening Prayer</a:t>
            </a:r>
          </a:p>
          <a:p>
            <a:pPr algn="ctr">
              <a:spcBef>
                <a:spcPct val="0"/>
              </a:spcBef>
              <a:buFont typeface="Arial" charset="0"/>
              <a:buNone/>
            </a:pPr>
            <a:endParaRPr lang="en-US" sz="1200" dirty="0"/>
          </a:p>
          <a:p>
            <a:pPr algn="ctr">
              <a:spcBef>
                <a:spcPct val="0"/>
              </a:spcBef>
              <a:buFont typeface="Arial" charset="0"/>
              <a:buNone/>
            </a:pPr>
            <a:endParaRPr lang="en-US" sz="1200" dirty="0"/>
          </a:p>
          <a:p>
            <a:pPr algn="ctr">
              <a:spcBef>
                <a:spcPct val="0"/>
              </a:spcBef>
              <a:buFont typeface="Arial" charset="0"/>
              <a:buNone/>
            </a:pPr>
            <a:endParaRPr lang="en-US" sz="1200" dirty="0"/>
          </a:p>
          <a:p>
            <a:pPr algn="ctr">
              <a:spcBef>
                <a:spcPct val="0"/>
              </a:spcBef>
              <a:buFont typeface="Arial" charset="0"/>
              <a:buNone/>
            </a:pPr>
            <a:endParaRPr lang="en-US" sz="1200" dirty="0"/>
          </a:p>
          <a:p>
            <a:pPr algn="ctr">
              <a:spcBef>
                <a:spcPct val="0"/>
              </a:spcBef>
              <a:buFont typeface="Arial" charset="0"/>
              <a:buNone/>
            </a:pPr>
            <a:endParaRPr lang="en-US" sz="1200" dirty="0"/>
          </a:p>
          <a:p>
            <a:pPr algn="ctr">
              <a:spcBef>
                <a:spcPct val="0"/>
              </a:spcBef>
              <a:buFont typeface="Arial" charset="0"/>
              <a:buNone/>
            </a:pPr>
            <a:endParaRPr lang="en-US" sz="1200" dirty="0"/>
          </a:p>
          <a:p>
            <a:pPr>
              <a:spcBef>
                <a:spcPct val="0"/>
              </a:spcBef>
              <a:buFont typeface="Arial" pitchFamily="34" charset="0"/>
              <a:buNone/>
            </a:pPr>
            <a:r>
              <a:rPr lang="en-US" dirty="0"/>
              <a:t> </a:t>
            </a:r>
            <a:r>
              <a:rPr lang="en-US" u="sng" dirty="0"/>
              <a:t>VERSE  3</a:t>
            </a:r>
          </a:p>
          <a:p>
            <a:pPr>
              <a:spcBef>
                <a:spcPct val="0"/>
              </a:spcBef>
              <a:buFont typeface="Arial" charset="0"/>
              <a:buNone/>
            </a:pPr>
            <a:endParaRPr lang="en-US" sz="1200" dirty="0"/>
          </a:p>
          <a:p>
            <a:pPr>
              <a:spcBef>
                <a:spcPct val="0"/>
              </a:spcBef>
              <a:buFont typeface="Arial" charset="0"/>
              <a:buNone/>
            </a:pPr>
            <a:endParaRPr lang="en-US" sz="1200" dirty="0"/>
          </a:p>
          <a:p>
            <a:pPr algn="ctr">
              <a:lnSpc>
                <a:spcPts val="6000"/>
              </a:lnSpc>
              <a:spcBef>
                <a:spcPct val="0"/>
              </a:spcBef>
              <a:buFont typeface="Arial" charset="0"/>
              <a:buNone/>
            </a:pPr>
            <a:r>
              <a:rPr lang="en-US" i="1" dirty="0"/>
              <a:t>You who made the heaven’s splendor,</a:t>
            </a:r>
          </a:p>
          <a:p>
            <a:pPr algn="ctr">
              <a:lnSpc>
                <a:spcPts val="6000"/>
              </a:lnSpc>
              <a:spcBef>
                <a:spcPct val="0"/>
              </a:spcBef>
              <a:buFont typeface="Arial" charset="0"/>
              <a:buNone/>
            </a:pPr>
            <a:r>
              <a:rPr lang="en-US" i="1" dirty="0" err="1"/>
              <a:t>ev’ry</a:t>
            </a:r>
            <a:r>
              <a:rPr lang="en-US" i="1" dirty="0"/>
              <a:t> dancing star of night,</a:t>
            </a:r>
          </a:p>
          <a:p>
            <a:pPr algn="ctr">
              <a:lnSpc>
                <a:spcPts val="6000"/>
              </a:lnSpc>
              <a:spcBef>
                <a:spcPct val="0"/>
              </a:spcBef>
              <a:buFont typeface="Arial" charset="0"/>
              <a:buNone/>
            </a:pPr>
            <a:r>
              <a:rPr lang="en-US" i="1" dirty="0"/>
              <a:t>make us shine with gentle justice,</a:t>
            </a:r>
          </a:p>
          <a:p>
            <a:pPr algn="ctr">
              <a:lnSpc>
                <a:spcPts val="6000"/>
              </a:lnSpc>
              <a:spcBef>
                <a:spcPct val="0"/>
              </a:spcBef>
              <a:buFont typeface="Arial" charset="0"/>
              <a:buNone/>
            </a:pPr>
            <a:r>
              <a:rPr lang="en-US" i="1" dirty="0"/>
              <a:t>let us each reflect your light.</a:t>
            </a:r>
          </a:p>
        </p:txBody>
      </p:sp>
      <p:sp>
        <p:nvSpPr>
          <p:cNvPr id="5" name="TextBox 4">
            <a:extLst>
              <a:ext uri="{FF2B5EF4-FFF2-40B4-BE49-F238E27FC236}">
                <a16:creationId xmlns:a16="http://schemas.microsoft.com/office/drawing/2014/main" id="{A348C946-C470-4D41-B148-6D08E410650F}"/>
              </a:ext>
            </a:extLst>
          </p:cNvPr>
          <p:cNvSpPr txBox="1"/>
          <p:nvPr/>
        </p:nvSpPr>
        <p:spPr>
          <a:xfrm>
            <a:off x="5216322" y="6611779"/>
            <a:ext cx="3927678" cy="246221"/>
          </a:xfrm>
          <a:prstGeom prst="rect">
            <a:avLst/>
          </a:prstGeom>
          <a:noFill/>
        </p:spPr>
        <p:txBody>
          <a:bodyPr wrap="none" rtlCol="0">
            <a:spAutoFit/>
          </a:bodyPr>
          <a:lstStyle/>
          <a:p>
            <a:r>
              <a:rPr lang="en-US" sz="1000" dirty="0">
                <a:solidFill>
                  <a:srgbClr val="00B0F0"/>
                </a:solidFill>
              </a:rPr>
              <a:t>Image: T. </a:t>
            </a:r>
            <a:r>
              <a:rPr lang="en-US" sz="1000" dirty="0" err="1">
                <a:solidFill>
                  <a:srgbClr val="00B0F0"/>
                </a:solidFill>
              </a:rPr>
              <a:t>Credner</a:t>
            </a:r>
            <a:r>
              <a:rPr lang="en-US" sz="1000" dirty="0">
                <a:solidFill>
                  <a:srgbClr val="00B0F0"/>
                </a:solidFill>
              </a:rPr>
              <a:t> &amp; S. </a:t>
            </a:r>
            <a:r>
              <a:rPr lang="en-US" sz="1000" dirty="0" err="1">
                <a:solidFill>
                  <a:srgbClr val="00B0F0"/>
                </a:solidFill>
              </a:rPr>
              <a:t>Kohle</a:t>
            </a:r>
            <a:r>
              <a:rPr lang="en-US" sz="1000" dirty="0">
                <a:solidFill>
                  <a:srgbClr val="00B0F0"/>
                </a:solidFill>
              </a:rPr>
              <a:t>   </a:t>
            </a:r>
            <a:r>
              <a:rPr lang="en-US" sz="1000" dirty="0">
                <a:solidFill>
                  <a:srgbClr val="00B0F0"/>
                </a:solidFill>
                <a:hlinkClick r:id="rId5">
                  <a:extLst>
                    <a:ext uri="{A12FA001-AC4F-418D-AE19-62706E023703}">
                      <ahyp:hlinkClr xmlns:ahyp="http://schemas.microsoft.com/office/drawing/2018/hyperlinkcolor" val="tx"/>
                    </a:ext>
                  </a:extLst>
                </a:hlinkClick>
              </a:rPr>
              <a:t>www.allthesky.com/constellations/orion/</a:t>
            </a:r>
            <a:endParaRPr lang="en-US" sz="1000" dirty="0">
              <a:solidFill>
                <a:srgbClr val="00B0F0"/>
              </a:solidFill>
            </a:endParaRPr>
          </a:p>
        </p:txBody>
      </p:sp>
    </p:spTree>
    <p:extLst>
      <p:ext uri="{BB962C8B-B14F-4D97-AF65-F5344CB8AC3E}">
        <p14:creationId xmlns:p14="http://schemas.microsoft.com/office/powerpoint/2010/main" val="269407391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Astronomy photos\orion_constellation.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rcRect l="11466" t="9778" r="16179" b="19066"/>
          <a:stretch/>
        </p:blipFill>
        <p:spPr bwMode="auto">
          <a:xfrm>
            <a:off x="0" y="859205"/>
            <a:ext cx="9144000" cy="599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a:t>Evening Hymn                               Holden Evening Prayer</a:t>
            </a:r>
          </a:p>
          <a:p>
            <a:pPr algn="ctr">
              <a:spcBef>
                <a:spcPct val="0"/>
              </a:spcBef>
              <a:buFont typeface="Arial" charset="0"/>
              <a:buNone/>
            </a:pPr>
            <a:endParaRPr lang="en-US" sz="1200" dirty="0"/>
          </a:p>
          <a:p>
            <a:pPr algn="ctr">
              <a:spcBef>
                <a:spcPct val="0"/>
              </a:spcBef>
              <a:buFont typeface="Arial" charset="0"/>
              <a:buNone/>
            </a:pPr>
            <a:endParaRPr lang="en-US" sz="1200" dirty="0"/>
          </a:p>
          <a:p>
            <a:pPr algn="ctr">
              <a:spcBef>
                <a:spcPct val="0"/>
              </a:spcBef>
              <a:buFont typeface="Arial" charset="0"/>
              <a:buNone/>
            </a:pPr>
            <a:endParaRPr lang="en-US" sz="1200" dirty="0"/>
          </a:p>
          <a:p>
            <a:pPr algn="ctr">
              <a:spcBef>
                <a:spcPct val="0"/>
              </a:spcBef>
              <a:buFont typeface="Arial" charset="0"/>
              <a:buNone/>
            </a:pPr>
            <a:endParaRPr lang="en-US" sz="1200" dirty="0"/>
          </a:p>
          <a:p>
            <a:pPr algn="ctr">
              <a:spcBef>
                <a:spcPct val="0"/>
              </a:spcBef>
              <a:buFont typeface="Arial" charset="0"/>
              <a:buNone/>
            </a:pPr>
            <a:endParaRPr lang="en-US" sz="1200" dirty="0"/>
          </a:p>
          <a:p>
            <a:pPr algn="ctr">
              <a:spcBef>
                <a:spcPct val="0"/>
              </a:spcBef>
              <a:buFont typeface="Arial" charset="0"/>
              <a:buNone/>
            </a:pPr>
            <a:endParaRPr lang="en-US" sz="1200" dirty="0"/>
          </a:p>
          <a:p>
            <a:pPr>
              <a:spcBef>
                <a:spcPct val="0"/>
              </a:spcBef>
              <a:buFont typeface="Arial" pitchFamily="34" charset="0"/>
              <a:buNone/>
            </a:pPr>
            <a:r>
              <a:rPr lang="en-US" dirty="0"/>
              <a:t> </a:t>
            </a:r>
            <a:r>
              <a:rPr lang="en-US" u="sng" dirty="0"/>
              <a:t>VERSE  3  contd.</a:t>
            </a:r>
          </a:p>
          <a:p>
            <a:pPr>
              <a:spcBef>
                <a:spcPct val="0"/>
              </a:spcBef>
              <a:buFont typeface="Arial" charset="0"/>
              <a:buNone/>
            </a:pPr>
            <a:endParaRPr lang="en-US" sz="1200" dirty="0"/>
          </a:p>
          <a:p>
            <a:pPr>
              <a:spcBef>
                <a:spcPct val="0"/>
              </a:spcBef>
              <a:buFont typeface="Arial" charset="0"/>
              <a:buNone/>
            </a:pPr>
            <a:endParaRPr lang="en-US" sz="1200" dirty="0"/>
          </a:p>
          <a:p>
            <a:pPr algn="ctr">
              <a:lnSpc>
                <a:spcPts val="6000"/>
              </a:lnSpc>
              <a:spcBef>
                <a:spcPct val="0"/>
              </a:spcBef>
              <a:buFont typeface="Arial" charset="0"/>
              <a:buNone/>
            </a:pPr>
            <a:r>
              <a:rPr lang="en-US" i="1" dirty="0"/>
              <a:t>Mighty God of all creation,</a:t>
            </a:r>
          </a:p>
          <a:p>
            <a:pPr algn="ctr">
              <a:lnSpc>
                <a:spcPts val="6000"/>
              </a:lnSpc>
              <a:spcBef>
                <a:spcPct val="0"/>
              </a:spcBef>
              <a:buFont typeface="Arial" charset="0"/>
              <a:buNone/>
            </a:pPr>
            <a:r>
              <a:rPr lang="en-US" i="1" dirty="0"/>
              <a:t>gentle Christ who lights our way,</a:t>
            </a:r>
          </a:p>
          <a:p>
            <a:pPr algn="ctr">
              <a:lnSpc>
                <a:spcPts val="6000"/>
              </a:lnSpc>
              <a:spcBef>
                <a:spcPct val="0"/>
              </a:spcBef>
              <a:buFont typeface="Arial" charset="0"/>
              <a:buNone/>
            </a:pPr>
            <a:r>
              <a:rPr lang="en-US" i="1" dirty="0"/>
              <a:t>Loving Spirit of salvation,</a:t>
            </a:r>
          </a:p>
          <a:p>
            <a:pPr algn="ctr">
              <a:lnSpc>
                <a:spcPts val="6000"/>
              </a:lnSpc>
              <a:spcBef>
                <a:spcPct val="0"/>
              </a:spcBef>
              <a:buFont typeface="Arial" charset="0"/>
              <a:buNone/>
            </a:pPr>
            <a:r>
              <a:rPr lang="en-US" i="1" dirty="0"/>
              <a:t>lead us on to endless day.</a:t>
            </a:r>
          </a:p>
        </p:txBody>
      </p:sp>
      <p:sp>
        <p:nvSpPr>
          <p:cNvPr id="4" name="TextBox 3">
            <a:extLst>
              <a:ext uri="{FF2B5EF4-FFF2-40B4-BE49-F238E27FC236}">
                <a16:creationId xmlns:a16="http://schemas.microsoft.com/office/drawing/2014/main" id="{DC86CC19-A967-48CE-82FA-31176B24F447}"/>
              </a:ext>
            </a:extLst>
          </p:cNvPr>
          <p:cNvSpPr txBox="1"/>
          <p:nvPr/>
        </p:nvSpPr>
        <p:spPr>
          <a:xfrm>
            <a:off x="5216322" y="6611779"/>
            <a:ext cx="3927678" cy="246221"/>
          </a:xfrm>
          <a:prstGeom prst="rect">
            <a:avLst/>
          </a:prstGeom>
          <a:noFill/>
        </p:spPr>
        <p:txBody>
          <a:bodyPr wrap="none" rtlCol="0">
            <a:spAutoFit/>
          </a:bodyPr>
          <a:lstStyle/>
          <a:p>
            <a:r>
              <a:rPr lang="en-US" sz="1000" dirty="0">
                <a:solidFill>
                  <a:srgbClr val="00B0F0"/>
                </a:solidFill>
              </a:rPr>
              <a:t>Image: T. </a:t>
            </a:r>
            <a:r>
              <a:rPr lang="en-US" sz="1000" dirty="0" err="1">
                <a:solidFill>
                  <a:srgbClr val="00B0F0"/>
                </a:solidFill>
              </a:rPr>
              <a:t>Credner</a:t>
            </a:r>
            <a:r>
              <a:rPr lang="en-US" sz="1000" dirty="0">
                <a:solidFill>
                  <a:srgbClr val="00B0F0"/>
                </a:solidFill>
              </a:rPr>
              <a:t> &amp; S. </a:t>
            </a:r>
            <a:r>
              <a:rPr lang="en-US" sz="1000" dirty="0" err="1">
                <a:solidFill>
                  <a:srgbClr val="00B0F0"/>
                </a:solidFill>
              </a:rPr>
              <a:t>Kohle</a:t>
            </a:r>
            <a:r>
              <a:rPr lang="en-US" sz="1000" dirty="0">
                <a:solidFill>
                  <a:srgbClr val="00B0F0"/>
                </a:solidFill>
              </a:rPr>
              <a:t>   </a:t>
            </a:r>
            <a:r>
              <a:rPr lang="en-US" sz="1000" dirty="0">
                <a:solidFill>
                  <a:srgbClr val="00B0F0"/>
                </a:solidFill>
                <a:hlinkClick r:id="rId5">
                  <a:extLst>
                    <a:ext uri="{A12FA001-AC4F-418D-AE19-62706E023703}">
                      <ahyp:hlinkClr xmlns:ahyp="http://schemas.microsoft.com/office/drawing/2018/hyperlinkcolor" val="tx"/>
                    </a:ext>
                  </a:extLst>
                </a:hlinkClick>
              </a:rPr>
              <a:t>www.allthesky.com/constellations/orion/</a:t>
            </a:r>
            <a:endParaRPr lang="en-US" sz="1000" dirty="0">
              <a:solidFill>
                <a:srgbClr val="00B0F0"/>
              </a:solidFill>
            </a:endParaRPr>
          </a:p>
        </p:txBody>
      </p:sp>
    </p:spTree>
    <p:extLst>
      <p:ext uri="{BB962C8B-B14F-4D97-AF65-F5344CB8AC3E}">
        <p14:creationId xmlns:p14="http://schemas.microsoft.com/office/powerpoint/2010/main" val="273804539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ontent Placeholder 2"/>
          <p:cNvSpPr>
            <a:spLocks noGrp="1"/>
          </p:cNvSpPr>
          <p:nvPr>
            <p:ph idx="1"/>
          </p:nvPr>
        </p:nvSpPr>
        <p:spPr>
          <a:xfrm>
            <a:off x="0" y="76200"/>
            <a:ext cx="9144000" cy="6705600"/>
          </a:xfrm>
        </p:spPr>
        <p:txBody>
          <a:bodyPr>
            <a:noAutofit/>
          </a:bodyPr>
          <a:lstStyle/>
          <a:p>
            <a:pPr marL="0" indent="0">
              <a:lnSpc>
                <a:spcPts val="2000"/>
              </a:lnSpc>
              <a:spcBef>
                <a:spcPts val="0"/>
              </a:spcBef>
              <a:buNone/>
            </a:pPr>
            <a:r>
              <a:rPr lang="en-US" sz="1200" dirty="0"/>
              <a:t>Notes about doing Holden Evening Prayer (Plus Astronomical Images) by J. Flaten:</a:t>
            </a:r>
          </a:p>
          <a:p>
            <a:pPr>
              <a:lnSpc>
                <a:spcPts val="2000"/>
              </a:lnSpc>
              <a:spcBef>
                <a:spcPts val="0"/>
              </a:spcBef>
            </a:pPr>
            <a:r>
              <a:rPr lang="en-US" sz="1200" dirty="0"/>
              <a:t>Using astronomical projections to accompany Marty Haugen’s “Vespers ‘86” (AKA “Holden Evening Prayer”) (music available from GIA Publications, Inc. </a:t>
            </a:r>
            <a:r>
              <a:rPr lang="en-US" sz="1200" dirty="0">
                <a:hlinkClick r:id="rId3">
                  <a:extLst>
                    <a:ext uri="{A12FA001-AC4F-418D-AE19-62706E023703}">
                      <ahyp:hlinkClr xmlns:ahyp="http://schemas.microsoft.com/office/drawing/2018/hyperlinkcolor" val="tx"/>
                    </a:ext>
                  </a:extLst>
                </a:hlinkClick>
              </a:rPr>
              <a:t>www.giamusic.com</a:t>
            </a:r>
            <a:r>
              <a:rPr lang="en-US" sz="1200" dirty="0"/>
              <a:t>) was inspired by “Night Songs” choir + poetry reading events at University Lutheran Church of Hope (ULCH)  </a:t>
            </a:r>
            <a:r>
              <a:rPr lang="en-US" sz="1200" dirty="0">
                <a:hlinkClick r:id="rId4">
                  <a:extLst>
                    <a:ext uri="{A12FA001-AC4F-418D-AE19-62706E023703}">
                      <ahyp:hlinkClr xmlns:ahyp="http://schemas.microsoft.com/office/drawing/2018/hyperlinkcolor" val="tx"/>
                    </a:ext>
                  </a:extLst>
                </a:hlinkClick>
              </a:rPr>
              <a:t>www.ulch.org</a:t>
            </a:r>
            <a:r>
              <a:rPr lang="en-US" sz="1200" dirty="0"/>
              <a:t> in Minneapolis, MN. These astronomical slides were organized by James Flaten </a:t>
            </a:r>
            <a:r>
              <a:rPr lang="en-US" sz="1200" dirty="0">
                <a:hlinkClick r:id="rId5">
                  <a:extLst>
                    <a:ext uri="{A12FA001-AC4F-418D-AE19-62706E023703}">
                      <ahyp:hlinkClr xmlns:ahyp="http://schemas.microsoft.com/office/drawing/2018/hyperlinkcolor" val="tx"/>
                    </a:ext>
                  </a:extLst>
                </a:hlinkClick>
              </a:rPr>
              <a:t>flate001@umn.edu</a:t>
            </a:r>
            <a:r>
              <a:rPr lang="en-US" sz="1200" dirty="0"/>
              <a:t>, ULCH choir member, Associate Director of the MN Space Grant Consortium, and Aerospace Engineering contract faculty at the U of MN – Twin Cities.</a:t>
            </a:r>
          </a:p>
          <a:p>
            <a:pPr>
              <a:lnSpc>
                <a:spcPts val="2000"/>
              </a:lnSpc>
              <a:spcBef>
                <a:spcPts val="0"/>
              </a:spcBef>
            </a:pPr>
            <a:r>
              <a:rPr lang="en-US" sz="1200" dirty="0"/>
              <a:t>We encourage doing Holden Evening Prayer this way in as complete-darkness as is practical, such as after dark or else in a fully-</a:t>
            </a:r>
            <a:r>
              <a:rPr lang="en-US" sz="1200" dirty="0" err="1"/>
              <a:t>darkenable</a:t>
            </a:r>
            <a:r>
              <a:rPr lang="en-US" sz="1200" dirty="0"/>
              <a:t> space. Since all lyrics are shown on the screen, there is no need to distribute sheet music (except to musicians, who may need to use book lights). Of course this works best if the congregation knows the music and can sing along with just projected lyrics. This allows them to take in the images better as well. We also encourage using a projection screen that is as large as is practical for the space – we use an oversize screen that is much larger than our sanctuary would typically “merit” – since the images are of fundamentally-large, awe-inspiring objects.</a:t>
            </a:r>
          </a:p>
          <a:p>
            <a:pPr>
              <a:lnSpc>
                <a:spcPts val="2000"/>
              </a:lnSpc>
              <a:spcBef>
                <a:spcPts val="0"/>
              </a:spcBef>
            </a:pPr>
            <a:r>
              <a:rPr lang="en-US" sz="1200" dirty="0"/>
              <a:t>Slides 3-10 are for use during a prelude, if any. Slide 4, in particular, can be customized to suit the occasion. Slide 23 is for a transition into the psalmody – the division of the congregation for the round can be announced then, or else before the service begins. Slides 33-37 are for five short readings (see text in </a:t>
            </a:r>
            <a:r>
              <a:rPr lang="en-US" sz="1200" dirty="0" err="1"/>
              <a:t>Powerpoint</a:t>
            </a:r>
            <a:r>
              <a:rPr lang="en-US" sz="1200" dirty="0"/>
              <a:t> notes) and may need to be adjusted, especially if other (fewer) readings are selected. Slide 47 is another transition slide, and can be omitted if desired. Slide 51 should be edited if you have just the cantor sing the Final Blessing, rather than the entire congregation. The service can end on slide 52 or slide 53, but please leave slide 53 in place (for completeness).</a:t>
            </a:r>
          </a:p>
          <a:p>
            <a:pPr>
              <a:lnSpc>
                <a:spcPts val="2000"/>
              </a:lnSpc>
              <a:spcBef>
                <a:spcPts val="0"/>
              </a:spcBef>
            </a:pPr>
            <a:r>
              <a:rPr lang="en-US" sz="1200" dirty="0"/>
              <a:t>These slides use a “Standard (4:3)” aspect ratio and may require modification to be shown in “Widescreen (16:9)” mode. Font size may require adjustment, depending on the relative size of the projection screen and the worship space. Too large is better than too small.</a:t>
            </a:r>
          </a:p>
          <a:p>
            <a:pPr>
              <a:lnSpc>
                <a:spcPts val="2000"/>
              </a:lnSpc>
              <a:spcBef>
                <a:spcPts val="0"/>
              </a:spcBef>
            </a:pPr>
            <a:endParaRPr lang="en-US" sz="1200" dirty="0"/>
          </a:p>
          <a:p>
            <a:pPr marL="0" indent="0">
              <a:lnSpc>
                <a:spcPts val="2000"/>
              </a:lnSpc>
              <a:spcBef>
                <a:spcPts val="0"/>
              </a:spcBef>
              <a:buNone/>
            </a:pPr>
            <a:r>
              <a:rPr lang="en-US" sz="1200" dirty="0"/>
              <a:t>Requests:</a:t>
            </a:r>
          </a:p>
          <a:p>
            <a:pPr>
              <a:lnSpc>
                <a:spcPts val="2000"/>
              </a:lnSpc>
              <a:spcBef>
                <a:spcPts val="0"/>
              </a:spcBef>
            </a:pPr>
            <a:r>
              <a:rPr lang="en-US" sz="1200" dirty="0"/>
              <a:t>If you use these slides, please send a note indicating when and where to James Flaten </a:t>
            </a:r>
            <a:r>
              <a:rPr lang="en-US" sz="1200" dirty="0">
                <a:hlinkClick r:id="rId5">
                  <a:extLst>
                    <a:ext uri="{A12FA001-AC4F-418D-AE19-62706E023703}">
                      <ahyp:hlinkClr xmlns:ahyp="http://schemas.microsoft.com/office/drawing/2018/hyperlinkcolor" val="tx"/>
                    </a:ext>
                  </a:extLst>
                </a:hlinkClick>
              </a:rPr>
              <a:t>flate001@umn.edu</a:t>
            </a:r>
            <a:r>
              <a:rPr lang="en-US" sz="1200" dirty="0"/>
              <a:t>. Consultation welcome as well.</a:t>
            </a:r>
          </a:p>
          <a:p>
            <a:pPr>
              <a:lnSpc>
                <a:spcPts val="2000"/>
              </a:lnSpc>
              <a:spcBef>
                <a:spcPts val="0"/>
              </a:spcBef>
            </a:pPr>
            <a:r>
              <a:rPr lang="en-US" sz="1200" dirty="0"/>
              <a:t>If you add or modify the astronomical images used, please stick to images allowed for public use and include links to image sources. NASA images generally </a:t>
            </a:r>
            <a:r>
              <a:rPr lang="en-US" sz="1200" u="sng" dirty="0"/>
              <a:t>may</a:t>
            </a:r>
            <a:r>
              <a:rPr lang="en-US" sz="1200" dirty="0"/>
              <a:t> be used for non-commercial purposes (with credit) – see </a:t>
            </a:r>
            <a:r>
              <a:rPr lang="en-US" sz="1200" dirty="0">
                <a:hlinkClick r:id="rId6">
                  <a:extLst>
                    <a:ext uri="{A12FA001-AC4F-418D-AE19-62706E023703}">
                      <ahyp:hlinkClr xmlns:ahyp="http://schemas.microsoft.com/office/drawing/2018/hyperlinkcolor" val="tx"/>
                    </a:ext>
                  </a:extLst>
                </a:hlinkClick>
              </a:rPr>
              <a:t>https://www.nasa.gov/multimedia/guidelines/index.html</a:t>
            </a:r>
            <a:r>
              <a:rPr lang="en-US" sz="1200" dirty="0"/>
              <a:t>.</a:t>
            </a:r>
          </a:p>
          <a:p>
            <a:pPr>
              <a:lnSpc>
                <a:spcPts val="2000"/>
              </a:lnSpc>
              <a:spcBef>
                <a:spcPts val="0"/>
              </a:spcBef>
            </a:pPr>
            <a:r>
              <a:rPr lang="en-US" sz="1200" dirty="0"/>
              <a:t>Please leave this notes page in place, as well the last slide, if you re-post or distribute these slides. </a:t>
            </a:r>
            <a:r>
              <a:rPr lang="en-US" sz="1200" dirty="0" err="1"/>
              <a:t>Powerpoint</a:t>
            </a:r>
            <a:r>
              <a:rPr lang="en-US" sz="1200" dirty="0"/>
              <a:t> format is encouraged, rather than pdf format, since the slides are easier to customize and to project, and also the notes on individual slides can then be included.</a:t>
            </a:r>
          </a:p>
        </p:txBody>
      </p:sp>
    </p:spTree>
    <p:extLst>
      <p:ext uri="{BB962C8B-B14F-4D97-AF65-F5344CB8AC3E}">
        <p14:creationId xmlns:p14="http://schemas.microsoft.com/office/powerpoint/2010/main" val="87416550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ilky Way, Galaxy, Night, Sky, Stars, Universe, Cosmos"/>
          <p:cNvPicPr>
            <a:picLocks noChangeAspect="1" noChangeArrowheads="1"/>
          </p:cNvPicPr>
          <p:nvPr/>
        </p:nvPicPr>
        <p:blipFill rotWithShape="1">
          <a:blip r:embed="rId3">
            <a:extLst>
              <a:ext uri="{28A0092B-C50C-407E-A947-70E740481C1C}">
                <a14:useLocalDpi xmlns:a14="http://schemas.microsoft.com/office/drawing/2010/main" val="0"/>
              </a:ext>
            </a:extLst>
          </a:blip>
          <a:srcRect l="15781"/>
          <a:stretch/>
        </p:blipFill>
        <p:spPr bwMode="auto">
          <a:xfrm>
            <a:off x="0" y="762001"/>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a:t>Evening Thanksgiving                  Holden Evening Prayer</a:t>
            </a:r>
          </a:p>
          <a:p>
            <a:pPr algn="ctr">
              <a:spcBef>
                <a:spcPct val="0"/>
              </a:spcBef>
              <a:buFont typeface="Arial" charset="0"/>
              <a:buNone/>
            </a:pPr>
            <a:endParaRPr lang="en-US" sz="1200" dirty="0"/>
          </a:p>
          <a:p>
            <a:pPr algn="ctr">
              <a:spcBef>
                <a:spcPct val="0"/>
              </a:spcBef>
              <a:buFont typeface="Arial" charset="0"/>
              <a:buNone/>
            </a:pPr>
            <a:endParaRPr lang="en-US" sz="1200" dirty="0"/>
          </a:p>
          <a:p>
            <a:pPr>
              <a:spcBef>
                <a:spcPct val="0"/>
              </a:spcBef>
              <a:buFont typeface="Arial" charset="0"/>
              <a:buNone/>
            </a:pPr>
            <a:r>
              <a:rPr lang="en-US" i="1" dirty="0">
                <a:solidFill>
                  <a:srgbClr val="00B0F0"/>
                </a:solidFill>
              </a:rPr>
              <a:t> May God be with you all,</a:t>
            </a:r>
          </a:p>
          <a:p>
            <a:pPr>
              <a:spcBef>
                <a:spcPct val="0"/>
              </a:spcBef>
              <a:buFont typeface="Arial" charset="0"/>
              <a:buNone/>
            </a:pPr>
            <a:endParaRPr lang="en-US" sz="1000" i="1" dirty="0"/>
          </a:p>
          <a:p>
            <a:pPr>
              <a:spcBef>
                <a:spcPct val="0"/>
              </a:spcBef>
              <a:buFont typeface="Arial" charset="0"/>
              <a:buNone/>
            </a:pPr>
            <a:r>
              <a:rPr lang="en-US" i="1" dirty="0"/>
              <a:t>     and also with you;</a:t>
            </a:r>
          </a:p>
        </p:txBody>
      </p:sp>
      <p:sp>
        <p:nvSpPr>
          <p:cNvPr id="4" name="TextBox 3">
            <a:extLst>
              <a:ext uri="{FF2B5EF4-FFF2-40B4-BE49-F238E27FC236}">
                <a16:creationId xmlns:a16="http://schemas.microsoft.com/office/drawing/2014/main" id="{34A6F8F5-4B8C-4EAB-9B72-2BDBD46C8CC9}"/>
              </a:ext>
            </a:extLst>
          </p:cNvPr>
          <p:cNvSpPr txBox="1"/>
          <p:nvPr/>
        </p:nvSpPr>
        <p:spPr>
          <a:xfrm>
            <a:off x="5029200" y="6611779"/>
            <a:ext cx="4105611" cy="246221"/>
          </a:xfrm>
          <a:prstGeom prst="rect">
            <a:avLst/>
          </a:prstGeom>
          <a:noFill/>
        </p:spPr>
        <p:txBody>
          <a:bodyPr wrap="none" rtlCol="0">
            <a:spAutoFit/>
          </a:bodyPr>
          <a:lstStyle/>
          <a:p>
            <a:r>
              <a:rPr lang="en-US" sz="1000" dirty="0">
                <a:solidFill>
                  <a:srgbClr val="00B0F0"/>
                </a:solidFill>
              </a:rPr>
              <a:t>Image: </a:t>
            </a:r>
            <a:r>
              <a:rPr lang="en-US" sz="1000" dirty="0" err="1">
                <a:solidFill>
                  <a:srgbClr val="00B0F0"/>
                </a:solidFill>
              </a:rPr>
              <a:t>Pixabay</a:t>
            </a:r>
            <a:r>
              <a:rPr lang="en-US" sz="1000" dirty="0">
                <a:solidFill>
                  <a:srgbClr val="00B0F0"/>
                </a:solidFill>
              </a:rPr>
              <a:t>   </a:t>
            </a:r>
            <a:r>
              <a:rPr lang="en-US" sz="1000" dirty="0">
                <a:solidFill>
                  <a:srgbClr val="00B0F0"/>
                </a:solidFill>
                <a:hlinkClick r:id="rId4">
                  <a:extLst>
                    <a:ext uri="{A12FA001-AC4F-418D-AE19-62706E023703}">
                      <ahyp:hlinkClr xmlns:ahyp="http://schemas.microsoft.com/office/drawing/2018/hyperlinkcolor" val="tx"/>
                    </a:ext>
                  </a:extLst>
                </a:hlinkClick>
              </a:rPr>
              <a:t>pixabay.com/en/milky-way-galaxy-night-sky-stars-984050/</a:t>
            </a:r>
            <a:endParaRPr lang="en-US" sz="1000" dirty="0">
              <a:solidFill>
                <a:srgbClr val="00B0F0"/>
              </a:solidFill>
            </a:endParaRPr>
          </a:p>
        </p:txBody>
      </p:sp>
    </p:spTree>
    <p:extLst>
      <p:ext uri="{BB962C8B-B14F-4D97-AF65-F5344CB8AC3E}">
        <p14:creationId xmlns:p14="http://schemas.microsoft.com/office/powerpoint/2010/main" val="275359193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ilky Way, Galaxy, Night, Sky, Stars, Universe, Cosmos"/>
          <p:cNvPicPr>
            <a:picLocks noChangeAspect="1" noChangeArrowheads="1"/>
          </p:cNvPicPr>
          <p:nvPr/>
        </p:nvPicPr>
        <p:blipFill rotWithShape="1">
          <a:blip r:embed="rId3">
            <a:extLst>
              <a:ext uri="{28A0092B-C50C-407E-A947-70E740481C1C}">
                <a14:useLocalDpi xmlns:a14="http://schemas.microsoft.com/office/drawing/2010/main" val="0"/>
              </a:ext>
            </a:extLst>
          </a:blip>
          <a:srcRect l="15781"/>
          <a:stretch/>
        </p:blipFill>
        <p:spPr bwMode="auto">
          <a:xfrm>
            <a:off x="0" y="762001"/>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a:t>Evening Thanksgiving                  Holden Evening Prayer</a:t>
            </a:r>
          </a:p>
          <a:p>
            <a:pPr algn="ctr">
              <a:spcBef>
                <a:spcPct val="0"/>
              </a:spcBef>
              <a:buFont typeface="Arial" charset="0"/>
              <a:buNone/>
            </a:pPr>
            <a:endParaRPr lang="en-US" sz="1200" dirty="0"/>
          </a:p>
          <a:p>
            <a:pPr algn="ctr">
              <a:spcBef>
                <a:spcPct val="0"/>
              </a:spcBef>
              <a:buFont typeface="Arial" charset="0"/>
              <a:buNone/>
            </a:pPr>
            <a:endParaRPr lang="en-US" sz="1200" dirty="0"/>
          </a:p>
          <a:p>
            <a:pPr>
              <a:spcBef>
                <a:spcPct val="0"/>
              </a:spcBef>
              <a:buFont typeface="Arial" charset="0"/>
              <a:buNone/>
            </a:pPr>
            <a:r>
              <a:rPr lang="en-US" i="1" dirty="0">
                <a:solidFill>
                  <a:srgbClr val="00B0F0"/>
                </a:solidFill>
              </a:rPr>
              <a:t> Let us sing our thanks to God.</a:t>
            </a:r>
          </a:p>
          <a:p>
            <a:pPr>
              <a:spcBef>
                <a:spcPct val="0"/>
              </a:spcBef>
              <a:buFont typeface="Arial" charset="0"/>
              <a:buNone/>
            </a:pPr>
            <a:endParaRPr lang="en-US" sz="1000" i="1" dirty="0"/>
          </a:p>
          <a:p>
            <a:pPr>
              <a:spcBef>
                <a:spcPct val="0"/>
              </a:spcBef>
              <a:buFont typeface="Arial" charset="0"/>
              <a:buNone/>
            </a:pPr>
            <a:r>
              <a:rPr lang="en-US" i="1" dirty="0"/>
              <a:t>     It is right to give God thanks and praise.</a:t>
            </a:r>
          </a:p>
        </p:txBody>
      </p:sp>
      <p:sp>
        <p:nvSpPr>
          <p:cNvPr id="5" name="TextBox 4">
            <a:extLst>
              <a:ext uri="{FF2B5EF4-FFF2-40B4-BE49-F238E27FC236}">
                <a16:creationId xmlns:a16="http://schemas.microsoft.com/office/drawing/2014/main" id="{79BAD408-7720-4ED6-BEE7-C7B1B6B6FE14}"/>
              </a:ext>
            </a:extLst>
          </p:cNvPr>
          <p:cNvSpPr txBox="1"/>
          <p:nvPr/>
        </p:nvSpPr>
        <p:spPr>
          <a:xfrm>
            <a:off x="5029200" y="6611779"/>
            <a:ext cx="4105611" cy="246221"/>
          </a:xfrm>
          <a:prstGeom prst="rect">
            <a:avLst/>
          </a:prstGeom>
          <a:noFill/>
        </p:spPr>
        <p:txBody>
          <a:bodyPr wrap="none" rtlCol="0">
            <a:spAutoFit/>
          </a:bodyPr>
          <a:lstStyle/>
          <a:p>
            <a:r>
              <a:rPr lang="en-US" sz="1000" dirty="0">
                <a:solidFill>
                  <a:srgbClr val="00B0F0"/>
                </a:solidFill>
              </a:rPr>
              <a:t>Image: </a:t>
            </a:r>
            <a:r>
              <a:rPr lang="en-US" sz="1000" dirty="0" err="1">
                <a:solidFill>
                  <a:srgbClr val="00B0F0"/>
                </a:solidFill>
              </a:rPr>
              <a:t>Pixabay</a:t>
            </a:r>
            <a:r>
              <a:rPr lang="en-US" sz="1000" dirty="0">
                <a:solidFill>
                  <a:srgbClr val="00B0F0"/>
                </a:solidFill>
              </a:rPr>
              <a:t>   </a:t>
            </a:r>
            <a:r>
              <a:rPr lang="en-US" sz="1000" dirty="0">
                <a:solidFill>
                  <a:srgbClr val="00B0F0"/>
                </a:solidFill>
                <a:hlinkClick r:id="rId4">
                  <a:extLst>
                    <a:ext uri="{A12FA001-AC4F-418D-AE19-62706E023703}">
                      <ahyp:hlinkClr xmlns:ahyp="http://schemas.microsoft.com/office/drawing/2018/hyperlinkcolor" val="tx"/>
                    </a:ext>
                  </a:extLst>
                </a:hlinkClick>
              </a:rPr>
              <a:t>pixabay.com/en/milky-way-galaxy-night-sky-stars-984050/</a:t>
            </a:r>
            <a:endParaRPr lang="en-US" sz="1000" dirty="0">
              <a:solidFill>
                <a:srgbClr val="00B0F0"/>
              </a:solidFill>
            </a:endParaRPr>
          </a:p>
        </p:txBody>
      </p:sp>
    </p:spTree>
    <p:extLst>
      <p:ext uri="{BB962C8B-B14F-4D97-AF65-F5344CB8AC3E}">
        <p14:creationId xmlns:p14="http://schemas.microsoft.com/office/powerpoint/2010/main" val="69058851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Milky Way, Galaxy, Night, Sky, Stars, Universe, Cosmos"/>
          <p:cNvPicPr>
            <a:picLocks noChangeAspect="1" noChangeArrowheads="1"/>
          </p:cNvPicPr>
          <p:nvPr/>
        </p:nvPicPr>
        <p:blipFill rotWithShape="1">
          <a:blip r:embed="rId3">
            <a:extLst>
              <a:ext uri="{28A0092B-C50C-407E-A947-70E740481C1C}">
                <a14:useLocalDpi xmlns:a14="http://schemas.microsoft.com/office/drawing/2010/main" val="0"/>
              </a:ext>
            </a:extLst>
          </a:blip>
          <a:srcRect l="15781"/>
          <a:stretch/>
        </p:blipFill>
        <p:spPr bwMode="auto">
          <a:xfrm>
            <a:off x="0" y="762001"/>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a:t>Evening Thanksgiving                  Holden Evening Prayer</a:t>
            </a:r>
          </a:p>
          <a:p>
            <a:pPr algn="ctr">
              <a:spcBef>
                <a:spcPct val="0"/>
              </a:spcBef>
              <a:buFont typeface="Arial" charset="0"/>
              <a:buNone/>
            </a:pPr>
            <a:endParaRPr lang="en-US" sz="1200" dirty="0"/>
          </a:p>
          <a:p>
            <a:pPr algn="ctr">
              <a:spcBef>
                <a:spcPct val="0"/>
              </a:spcBef>
              <a:buFont typeface="Arial" charset="0"/>
              <a:buNone/>
            </a:pPr>
            <a:endParaRPr lang="en-US" sz="1200" dirty="0"/>
          </a:p>
          <a:p>
            <a:pPr>
              <a:spcBef>
                <a:spcPct val="0"/>
              </a:spcBef>
              <a:buFont typeface="Arial" charset="0"/>
              <a:buNone/>
            </a:pPr>
            <a:r>
              <a:rPr lang="en-US" i="1" dirty="0">
                <a:solidFill>
                  <a:srgbClr val="00B0F0"/>
                </a:solidFill>
              </a:rPr>
              <a:t> Blessed are you, Creator of the Universe …</a:t>
            </a:r>
          </a:p>
          <a:p>
            <a:pPr>
              <a:spcBef>
                <a:spcPct val="0"/>
              </a:spcBef>
              <a:buFont typeface="Arial" charset="0"/>
              <a:buNone/>
            </a:pPr>
            <a:r>
              <a:rPr lang="en-US" i="1" dirty="0">
                <a:solidFill>
                  <a:srgbClr val="00B0F0"/>
                </a:solidFill>
              </a:rPr>
              <a:t>     …you are the light and life of all creation.</a:t>
            </a:r>
          </a:p>
          <a:p>
            <a:pPr>
              <a:spcBef>
                <a:spcPct val="0"/>
              </a:spcBef>
              <a:buFont typeface="Arial" charset="0"/>
              <a:buNone/>
            </a:pPr>
            <a:endParaRPr lang="en-US" sz="1000" dirty="0"/>
          </a:p>
          <a:p>
            <a:pPr>
              <a:spcBef>
                <a:spcPct val="0"/>
              </a:spcBef>
              <a:buFont typeface="Arial" charset="0"/>
              <a:buNone/>
            </a:pPr>
            <a:r>
              <a:rPr lang="en-US" i="1" dirty="0"/>
              <a:t>     Amen.</a:t>
            </a:r>
          </a:p>
        </p:txBody>
      </p:sp>
      <p:sp>
        <p:nvSpPr>
          <p:cNvPr id="4" name="TextBox 3">
            <a:extLst>
              <a:ext uri="{FF2B5EF4-FFF2-40B4-BE49-F238E27FC236}">
                <a16:creationId xmlns:a16="http://schemas.microsoft.com/office/drawing/2014/main" id="{BFD9BC05-2308-4C0D-AC3D-346C5115FA6F}"/>
              </a:ext>
            </a:extLst>
          </p:cNvPr>
          <p:cNvSpPr txBox="1"/>
          <p:nvPr/>
        </p:nvSpPr>
        <p:spPr>
          <a:xfrm>
            <a:off x="5029200" y="6611779"/>
            <a:ext cx="4105611" cy="246221"/>
          </a:xfrm>
          <a:prstGeom prst="rect">
            <a:avLst/>
          </a:prstGeom>
          <a:noFill/>
        </p:spPr>
        <p:txBody>
          <a:bodyPr wrap="none" rtlCol="0">
            <a:spAutoFit/>
          </a:bodyPr>
          <a:lstStyle/>
          <a:p>
            <a:r>
              <a:rPr lang="en-US" sz="1000" dirty="0">
                <a:solidFill>
                  <a:srgbClr val="00B0F0"/>
                </a:solidFill>
              </a:rPr>
              <a:t>Image: </a:t>
            </a:r>
            <a:r>
              <a:rPr lang="en-US" sz="1000" dirty="0" err="1">
                <a:solidFill>
                  <a:srgbClr val="00B0F0"/>
                </a:solidFill>
              </a:rPr>
              <a:t>Pixabay</a:t>
            </a:r>
            <a:r>
              <a:rPr lang="en-US" sz="1000" dirty="0">
                <a:solidFill>
                  <a:srgbClr val="00B0F0"/>
                </a:solidFill>
              </a:rPr>
              <a:t>   </a:t>
            </a:r>
            <a:r>
              <a:rPr lang="en-US" sz="1000" dirty="0">
                <a:solidFill>
                  <a:srgbClr val="00B0F0"/>
                </a:solidFill>
                <a:hlinkClick r:id="rId4">
                  <a:extLst>
                    <a:ext uri="{A12FA001-AC4F-418D-AE19-62706E023703}">
                      <ahyp:hlinkClr xmlns:ahyp="http://schemas.microsoft.com/office/drawing/2018/hyperlinkcolor" val="tx"/>
                    </a:ext>
                  </a:extLst>
                </a:hlinkClick>
              </a:rPr>
              <a:t>pixabay.com/en/milky-way-galaxy-night-sky-stars-984050/</a:t>
            </a:r>
            <a:endParaRPr lang="en-US" sz="1000" dirty="0">
              <a:solidFill>
                <a:srgbClr val="00B0F0"/>
              </a:solidFill>
            </a:endParaRPr>
          </a:p>
        </p:txBody>
      </p:sp>
    </p:spTree>
    <p:extLst>
      <p:ext uri="{BB962C8B-B14F-4D97-AF65-F5344CB8AC3E}">
        <p14:creationId xmlns:p14="http://schemas.microsoft.com/office/powerpoint/2010/main" val="360862825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2" descr="F:\Astronomy photos\mystic_mountain_nebul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404" y="1"/>
            <a:ext cx="745459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5C46F5A-7C06-4405-80BF-62F87AA866C9}"/>
              </a:ext>
            </a:extLst>
          </p:cNvPr>
          <p:cNvSpPr txBox="1"/>
          <p:nvPr/>
        </p:nvSpPr>
        <p:spPr>
          <a:xfrm>
            <a:off x="5582666" y="6611779"/>
            <a:ext cx="3561334" cy="246221"/>
          </a:xfrm>
          <a:prstGeom prst="rect">
            <a:avLst/>
          </a:prstGeom>
          <a:noFill/>
        </p:spPr>
        <p:txBody>
          <a:bodyPr wrap="square" rtlCol="0">
            <a:spAutoFit/>
          </a:bodyPr>
          <a:lstStyle/>
          <a:p>
            <a:r>
              <a:rPr lang="en-US" sz="1000" dirty="0">
                <a:solidFill>
                  <a:srgbClr val="00B0F0"/>
                </a:solidFill>
              </a:rPr>
              <a:t>Image: Hubble, NASA, ESA   </a:t>
            </a:r>
            <a:r>
              <a:rPr lang="en-US" sz="1000" dirty="0">
                <a:solidFill>
                  <a:srgbClr val="00B0F0"/>
                </a:solidFill>
                <a:hlinkClick r:id="rId4">
                  <a:extLst>
                    <a:ext uri="{A12FA001-AC4F-418D-AE19-62706E023703}">
                      <ahyp:hlinkClr xmlns:ahyp="http://schemas.microsoft.com/office/drawing/2018/hyperlinkcolor" val="tx"/>
                    </a:ext>
                  </a:extLst>
                </a:hlinkClick>
              </a:rPr>
              <a:t>apod.nasa.gov/apod/ap170702.html</a:t>
            </a:r>
            <a:endParaRPr lang="en-US" sz="1000" dirty="0">
              <a:solidFill>
                <a:srgbClr val="00B0F0"/>
              </a:solidFill>
            </a:endParaRPr>
          </a:p>
        </p:txBody>
      </p:sp>
    </p:spTree>
    <p:extLst>
      <p:ext uri="{BB962C8B-B14F-4D97-AF65-F5344CB8AC3E}">
        <p14:creationId xmlns:p14="http://schemas.microsoft.com/office/powerpoint/2010/main" val="40030450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a:t>Psalm 141                                      Holden Evening Prayer</a:t>
            </a:r>
          </a:p>
          <a:p>
            <a:pPr algn="ctr">
              <a:spcBef>
                <a:spcPct val="0"/>
              </a:spcBef>
              <a:buFont typeface="Arial" charset="0"/>
              <a:buNone/>
            </a:pPr>
            <a:endParaRPr lang="en-US" sz="1200" dirty="0"/>
          </a:p>
          <a:p>
            <a:pPr algn="ctr">
              <a:spcBef>
                <a:spcPct val="0"/>
              </a:spcBef>
              <a:buFont typeface="Arial" charset="0"/>
              <a:buNone/>
            </a:pPr>
            <a:endParaRPr lang="en-US" sz="1200" dirty="0"/>
          </a:p>
          <a:p>
            <a:pPr algn="ctr">
              <a:spcBef>
                <a:spcPct val="0"/>
              </a:spcBef>
              <a:buFont typeface="Arial" charset="0"/>
              <a:buNone/>
            </a:pPr>
            <a:endParaRPr lang="en-US" sz="1200" dirty="0"/>
          </a:p>
          <a:p>
            <a:pPr>
              <a:spcBef>
                <a:spcPct val="0"/>
              </a:spcBef>
              <a:buFont typeface="Arial" charset="0"/>
              <a:buNone/>
            </a:pPr>
            <a:r>
              <a:rPr lang="en-US" dirty="0"/>
              <a:t> </a:t>
            </a:r>
            <a:r>
              <a:rPr lang="en-US" u="sng" dirty="0"/>
              <a:t>Sing in unison</a:t>
            </a:r>
          </a:p>
          <a:p>
            <a:pPr>
              <a:spcBef>
                <a:spcPct val="0"/>
              </a:spcBef>
              <a:buFont typeface="Arial" charset="0"/>
              <a:buNone/>
            </a:pPr>
            <a:endParaRPr lang="en-US" sz="1000" dirty="0"/>
          </a:p>
          <a:p>
            <a:pPr>
              <a:lnSpc>
                <a:spcPts val="6000"/>
              </a:lnSpc>
              <a:spcBef>
                <a:spcPct val="0"/>
              </a:spcBef>
              <a:buFont typeface="Arial" charset="0"/>
              <a:buNone/>
            </a:pPr>
            <a:r>
              <a:rPr lang="en-US" i="1" dirty="0"/>
              <a:t>     Let my prayer rise up</a:t>
            </a:r>
          </a:p>
          <a:p>
            <a:pPr>
              <a:lnSpc>
                <a:spcPts val="6000"/>
              </a:lnSpc>
              <a:spcBef>
                <a:spcPct val="0"/>
              </a:spcBef>
              <a:buFont typeface="Arial" charset="0"/>
              <a:buNone/>
            </a:pPr>
            <a:r>
              <a:rPr lang="en-US" i="1" dirty="0"/>
              <a:t>          like incense before you,</a:t>
            </a:r>
          </a:p>
          <a:p>
            <a:pPr>
              <a:lnSpc>
                <a:spcPts val="6000"/>
              </a:lnSpc>
              <a:spcBef>
                <a:spcPct val="0"/>
              </a:spcBef>
              <a:buFont typeface="Arial" charset="0"/>
              <a:buNone/>
            </a:pPr>
            <a:r>
              <a:rPr lang="en-US" i="1" dirty="0"/>
              <a:t>     the lifting up of my hands</a:t>
            </a:r>
          </a:p>
          <a:p>
            <a:pPr>
              <a:lnSpc>
                <a:spcPts val="6000"/>
              </a:lnSpc>
              <a:spcBef>
                <a:spcPct val="0"/>
              </a:spcBef>
              <a:buFont typeface="Arial" charset="0"/>
              <a:buNone/>
            </a:pPr>
            <a:r>
              <a:rPr lang="en-US" i="1" dirty="0"/>
              <a:t>          as an offering to you.</a:t>
            </a:r>
          </a:p>
        </p:txBody>
      </p:sp>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1076" y="617029"/>
            <a:ext cx="3082924" cy="6240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2BAFAFB-C1D6-4740-821E-4BE42FD8B94F}"/>
              </a:ext>
            </a:extLst>
          </p:cNvPr>
          <p:cNvSpPr txBox="1"/>
          <p:nvPr/>
        </p:nvSpPr>
        <p:spPr>
          <a:xfrm>
            <a:off x="5582666" y="6611779"/>
            <a:ext cx="3561334" cy="246221"/>
          </a:xfrm>
          <a:prstGeom prst="rect">
            <a:avLst/>
          </a:prstGeom>
          <a:noFill/>
        </p:spPr>
        <p:txBody>
          <a:bodyPr wrap="square" rtlCol="0">
            <a:spAutoFit/>
          </a:bodyPr>
          <a:lstStyle/>
          <a:p>
            <a:r>
              <a:rPr lang="en-US" sz="1000" dirty="0">
                <a:solidFill>
                  <a:srgbClr val="00B0F0"/>
                </a:solidFill>
              </a:rPr>
              <a:t>Image: Hubble, NASA, ESA   </a:t>
            </a:r>
            <a:r>
              <a:rPr lang="en-US" sz="1000" dirty="0">
                <a:solidFill>
                  <a:srgbClr val="00B0F0"/>
                </a:solidFill>
                <a:hlinkClick r:id="rId4">
                  <a:extLst>
                    <a:ext uri="{A12FA001-AC4F-418D-AE19-62706E023703}">
                      <ahyp:hlinkClr xmlns:ahyp="http://schemas.microsoft.com/office/drawing/2018/hyperlinkcolor" val="tx"/>
                    </a:ext>
                  </a:extLst>
                </a:hlinkClick>
              </a:rPr>
              <a:t>apod.nasa.gov/apod/ap130929.html</a:t>
            </a:r>
            <a:endParaRPr lang="en-US" sz="1000" dirty="0">
              <a:solidFill>
                <a:srgbClr val="00B0F0"/>
              </a:solidFill>
            </a:endParaRPr>
          </a:p>
        </p:txBody>
      </p:sp>
    </p:spTree>
    <p:extLst>
      <p:ext uri="{BB962C8B-B14F-4D97-AF65-F5344CB8AC3E}">
        <p14:creationId xmlns:p14="http://schemas.microsoft.com/office/powerpoint/2010/main" val="63470649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a:t>Psalm 141                                      Holden Evening Prayer</a:t>
            </a:r>
          </a:p>
          <a:p>
            <a:pPr algn="ctr">
              <a:spcBef>
                <a:spcPct val="0"/>
              </a:spcBef>
              <a:buFont typeface="Arial" charset="0"/>
              <a:buNone/>
            </a:pPr>
            <a:endParaRPr lang="en-US" sz="1200" dirty="0"/>
          </a:p>
          <a:p>
            <a:pPr algn="ctr">
              <a:spcBef>
                <a:spcPct val="0"/>
              </a:spcBef>
              <a:buFont typeface="Arial" charset="0"/>
              <a:buNone/>
            </a:pPr>
            <a:endParaRPr lang="en-US" sz="1200" dirty="0"/>
          </a:p>
          <a:p>
            <a:pPr algn="ctr">
              <a:spcBef>
                <a:spcPct val="0"/>
              </a:spcBef>
              <a:buFont typeface="Arial" charset="0"/>
              <a:buNone/>
            </a:pPr>
            <a:endParaRPr lang="en-US" sz="1200" dirty="0"/>
          </a:p>
          <a:p>
            <a:pPr>
              <a:spcBef>
                <a:spcPct val="0"/>
              </a:spcBef>
              <a:buFont typeface="Arial" charset="0"/>
              <a:buNone/>
            </a:pPr>
            <a:r>
              <a:rPr lang="en-US" dirty="0">
                <a:solidFill>
                  <a:srgbClr val="00B0F0"/>
                </a:solidFill>
              </a:rPr>
              <a:t> </a:t>
            </a:r>
            <a:r>
              <a:rPr lang="en-US" u="sng" dirty="0"/>
              <a:t>Sing as a canon</a:t>
            </a:r>
          </a:p>
          <a:p>
            <a:pPr>
              <a:spcBef>
                <a:spcPct val="0"/>
              </a:spcBef>
              <a:buFont typeface="Arial" charset="0"/>
              <a:buNone/>
            </a:pPr>
            <a:endParaRPr lang="en-US" sz="1000" dirty="0"/>
          </a:p>
          <a:p>
            <a:pPr>
              <a:lnSpc>
                <a:spcPts val="6000"/>
              </a:lnSpc>
              <a:spcBef>
                <a:spcPct val="0"/>
              </a:spcBef>
              <a:buFont typeface="Arial" charset="0"/>
              <a:buNone/>
            </a:pPr>
            <a:r>
              <a:rPr lang="en-US" i="1" dirty="0"/>
              <a:t>     O God, I call to you,</a:t>
            </a:r>
          </a:p>
          <a:p>
            <a:pPr>
              <a:lnSpc>
                <a:spcPts val="6000"/>
              </a:lnSpc>
              <a:spcBef>
                <a:spcPct val="0"/>
              </a:spcBef>
              <a:buFont typeface="Arial" charset="0"/>
              <a:buNone/>
            </a:pPr>
            <a:r>
              <a:rPr lang="en-US" i="1" dirty="0"/>
              <a:t>          come to me now;</a:t>
            </a:r>
          </a:p>
          <a:p>
            <a:pPr>
              <a:lnSpc>
                <a:spcPts val="6000"/>
              </a:lnSpc>
              <a:spcBef>
                <a:spcPct val="0"/>
              </a:spcBef>
              <a:buFont typeface="Arial" charset="0"/>
              <a:buNone/>
            </a:pPr>
            <a:r>
              <a:rPr lang="en-US" i="1" dirty="0"/>
              <a:t>     O hear my voice</a:t>
            </a:r>
          </a:p>
          <a:p>
            <a:pPr>
              <a:lnSpc>
                <a:spcPts val="6000"/>
              </a:lnSpc>
              <a:spcBef>
                <a:spcPct val="0"/>
              </a:spcBef>
              <a:buFont typeface="Arial" charset="0"/>
              <a:buNone/>
            </a:pPr>
            <a:r>
              <a:rPr lang="en-US" i="1" dirty="0"/>
              <a:t>          when I cry to you.</a:t>
            </a:r>
          </a:p>
        </p:txBody>
      </p:sp>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1076" y="617029"/>
            <a:ext cx="3082924" cy="6240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8CDE37D-D0C3-4679-B357-4EF36EF0E728}"/>
              </a:ext>
            </a:extLst>
          </p:cNvPr>
          <p:cNvSpPr txBox="1"/>
          <p:nvPr/>
        </p:nvSpPr>
        <p:spPr>
          <a:xfrm>
            <a:off x="5582666" y="6611779"/>
            <a:ext cx="3561334" cy="246221"/>
          </a:xfrm>
          <a:prstGeom prst="rect">
            <a:avLst/>
          </a:prstGeom>
          <a:noFill/>
        </p:spPr>
        <p:txBody>
          <a:bodyPr wrap="square" rtlCol="0">
            <a:spAutoFit/>
          </a:bodyPr>
          <a:lstStyle/>
          <a:p>
            <a:r>
              <a:rPr lang="en-US" sz="1000" dirty="0">
                <a:solidFill>
                  <a:srgbClr val="00B0F0"/>
                </a:solidFill>
              </a:rPr>
              <a:t>Image: Hubble, NASA, ESA   </a:t>
            </a:r>
            <a:r>
              <a:rPr lang="en-US" sz="1000" dirty="0">
                <a:solidFill>
                  <a:srgbClr val="00B0F0"/>
                </a:solidFill>
                <a:hlinkClick r:id="rId4">
                  <a:extLst>
                    <a:ext uri="{A12FA001-AC4F-418D-AE19-62706E023703}">
                      <ahyp:hlinkClr xmlns:ahyp="http://schemas.microsoft.com/office/drawing/2018/hyperlinkcolor" val="tx"/>
                    </a:ext>
                  </a:extLst>
                </a:hlinkClick>
              </a:rPr>
              <a:t>apod.nasa.gov/apod/ap130929.html</a:t>
            </a:r>
            <a:endParaRPr lang="en-US" sz="1000" dirty="0">
              <a:solidFill>
                <a:srgbClr val="00B0F0"/>
              </a:solidFill>
            </a:endParaRPr>
          </a:p>
        </p:txBody>
      </p:sp>
    </p:spTree>
    <p:extLst>
      <p:ext uri="{BB962C8B-B14F-4D97-AF65-F5344CB8AC3E}">
        <p14:creationId xmlns:p14="http://schemas.microsoft.com/office/powerpoint/2010/main" val="52066661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a:t>Psalm 141                                      Holden Evening Prayer</a:t>
            </a:r>
          </a:p>
          <a:p>
            <a:pPr algn="ctr">
              <a:spcBef>
                <a:spcPct val="0"/>
              </a:spcBef>
              <a:buFont typeface="Arial" charset="0"/>
              <a:buNone/>
            </a:pPr>
            <a:endParaRPr lang="en-US" sz="1200" dirty="0"/>
          </a:p>
          <a:p>
            <a:pPr algn="ctr">
              <a:spcBef>
                <a:spcPct val="0"/>
              </a:spcBef>
              <a:buFont typeface="Arial" charset="0"/>
              <a:buNone/>
            </a:pPr>
            <a:endParaRPr lang="en-US" sz="1200" dirty="0"/>
          </a:p>
          <a:p>
            <a:pPr algn="ctr">
              <a:spcBef>
                <a:spcPct val="0"/>
              </a:spcBef>
              <a:buFont typeface="Arial" charset="0"/>
              <a:buNone/>
            </a:pPr>
            <a:endParaRPr lang="en-US" sz="1200" dirty="0"/>
          </a:p>
          <a:p>
            <a:pPr>
              <a:spcBef>
                <a:spcPct val="0"/>
              </a:spcBef>
              <a:buFont typeface="Arial" charset="0"/>
              <a:buNone/>
            </a:pPr>
            <a:r>
              <a:rPr lang="en-US" dirty="0"/>
              <a:t> </a:t>
            </a:r>
            <a:r>
              <a:rPr lang="en-US" u="sng" dirty="0"/>
              <a:t>Sing as a canon</a:t>
            </a:r>
          </a:p>
          <a:p>
            <a:pPr>
              <a:spcBef>
                <a:spcPct val="0"/>
              </a:spcBef>
              <a:buFont typeface="Arial" charset="0"/>
              <a:buNone/>
            </a:pPr>
            <a:endParaRPr lang="en-US" sz="1000" dirty="0"/>
          </a:p>
          <a:p>
            <a:pPr>
              <a:lnSpc>
                <a:spcPts val="6000"/>
              </a:lnSpc>
              <a:spcBef>
                <a:spcPct val="0"/>
              </a:spcBef>
              <a:buNone/>
            </a:pPr>
            <a:r>
              <a:rPr lang="en-US" i="1" dirty="0"/>
              <a:t>     Let my prayer rise up</a:t>
            </a:r>
          </a:p>
          <a:p>
            <a:pPr>
              <a:lnSpc>
                <a:spcPts val="6000"/>
              </a:lnSpc>
              <a:spcBef>
                <a:spcPct val="0"/>
              </a:spcBef>
              <a:buFont typeface="Arial" charset="0"/>
              <a:buNone/>
            </a:pPr>
            <a:r>
              <a:rPr lang="en-US" i="1" dirty="0"/>
              <a:t>          like incense before you,</a:t>
            </a:r>
          </a:p>
          <a:p>
            <a:pPr>
              <a:lnSpc>
                <a:spcPts val="6000"/>
              </a:lnSpc>
              <a:spcBef>
                <a:spcPct val="0"/>
              </a:spcBef>
              <a:buFont typeface="Arial" charset="0"/>
              <a:buNone/>
            </a:pPr>
            <a:r>
              <a:rPr lang="en-US" i="1" dirty="0"/>
              <a:t>     the lifting up of my hands</a:t>
            </a:r>
          </a:p>
          <a:p>
            <a:pPr>
              <a:lnSpc>
                <a:spcPts val="6000"/>
              </a:lnSpc>
              <a:spcBef>
                <a:spcPct val="0"/>
              </a:spcBef>
              <a:buFont typeface="Arial" charset="0"/>
              <a:buNone/>
            </a:pPr>
            <a:r>
              <a:rPr lang="en-US" i="1" dirty="0"/>
              <a:t>          as an offering to you.</a:t>
            </a:r>
          </a:p>
        </p:txBody>
      </p:sp>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1076" y="617029"/>
            <a:ext cx="3082924" cy="6240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D3E509E-DEED-4214-8857-526E43CBBD29}"/>
              </a:ext>
            </a:extLst>
          </p:cNvPr>
          <p:cNvSpPr txBox="1"/>
          <p:nvPr/>
        </p:nvSpPr>
        <p:spPr>
          <a:xfrm>
            <a:off x="5582666" y="6611779"/>
            <a:ext cx="3561334" cy="246221"/>
          </a:xfrm>
          <a:prstGeom prst="rect">
            <a:avLst/>
          </a:prstGeom>
          <a:noFill/>
        </p:spPr>
        <p:txBody>
          <a:bodyPr wrap="square" rtlCol="0">
            <a:spAutoFit/>
          </a:bodyPr>
          <a:lstStyle/>
          <a:p>
            <a:r>
              <a:rPr lang="en-US" sz="1000" dirty="0">
                <a:solidFill>
                  <a:srgbClr val="00B0F0"/>
                </a:solidFill>
              </a:rPr>
              <a:t>Image: Hubble, NASA, ESA   </a:t>
            </a:r>
            <a:r>
              <a:rPr lang="en-US" sz="1000" dirty="0">
                <a:solidFill>
                  <a:srgbClr val="00B0F0"/>
                </a:solidFill>
                <a:hlinkClick r:id="rId4">
                  <a:extLst>
                    <a:ext uri="{A12FA001-AC4F-418D-AE19-62706E023703}">
                      <ahyp:hlinkClr xmlns:ahyp="http://schemas.microsoft.com/office/drawing/2018/hyperlinkcolor" val="tx"/>
                    </a:ext>
                  </a:extLst>
                </a:hlinkClick>
              </a:rPr>
              <a:t>apod.nasa.gov/apod/ap130929.html</a:t>
            </a:r>
            <a:endParaRPr lang="en-US" sz="1000" dirty="0">
              <a:solidFill>
                <a:srgbClr val="00B0F0"/>
              </a:solidFill>
            </a:endParaRPr>
          </a:p>
        </p:txBody>
      </p:sp>
    </p:spTree>
    <p:extLst>
      <p:ext uri="{BB962C8B-B14F-4D97-AF65-F5344CB8AC3E}">
        <p14:creationId xmlns:p14="http://schemas.microsoft.com/office/powerpoint/2010/main" val="6083647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a:t>Psalm 141                                      Holden Evening Prayer</a:t>
            </a:r>
          </a:p>
          <a:p>
            <a:pPr algn="ctr">
              <a:spcBef>
                <a:spcPct val="0"/>
              </a:spcBef>
              <a:buFont typeface="Arial" charset="0"/>
              <a:buNone/>
            </a:pPr>
            <a:endParaRPr lang="en-US" sz="1200" dirty="0"/>
          </a:p>
          <a:p>
            <a:pPr algn="ctr">
              <a:spcBef>
                <a:spcPct val="0"/>
              </a:spcBef>
              <a:buFont typeface="Arial" charset="0"/>
              <a:buNone/>
            </a:pPr>
            <a:endParaRPr lang="en-US" sz="1200" dirty="0"/>
          </a:p>
          <a:p>
            <a:pPr algn="ctr">
              <a:spcBef>
                <a:spcPct val="0"/>
              </a:spcBef>
              <a:buFont typeface="Arial" charset="0"/>
              <a:buNone/>
            </a:pPr>
            <a:endParaRPr lang="en-US" sz="1200" dirty="0"/>
          </a:p>
          <a:p>
            <a:pPr>
              <a:spcBef>
                <a:spcPct val="0"/>
              </a:spcBef>
              <a:buFont typeface="Arial" charset="0"/>
              <a:buNone/>
            </a:pPr>
            <a:r>
              <a:rPr lang="en-US" dirty="0">
                <a:solidFill>
                  <a:srgbClr val="00B0F0"/>
                </a:solidFill>
              </a:rPr>
              <a:t> </a:t>
            </a:r>
            <a:r>
              <a:rPr lang="en-US" u="sng" dirty="0"/>
              <a:t>Sing as a canon</a:t>
            </a:r>
          </a:p>
          <a:p>
            <a:pPr>
              <a:spcBef>
                <a:spcPct val="0"/>
              </a:spcBef>
              <a:buFont typeface="Arial" charset="0"/>
              <a:buNone/>
            </a:pPr>
            <a:endParaRPr lang="en-US" sz="1000" dirty="0"/>
          </a:p>
          <a:p>
            <a:pPr>
              <a:lnSpc>
                <a:spcPts val="6000"/>
              </a:lnSpc>
              <a:spcBef>
                <a:spcPct val="0"/>
              </a:spcBef>
              <a:buFont typeface="Arial" charset="0"/>
              <a:buNone/>
            </a:pPr>
            <a:r>
              <a:rPr lang="en-US" i="1" dirty="0"/>
              <a:t>     Keep watch within me God;</a:t>
            </a:r>
          </a:p>
          <a:p>
            <a:pPr>
              <a:lnSpc>
                <a:spcPts val="6000"/>
              </a:lnSpc>
              <a:spcBef>
                <a:spcPct val="0"/>
              </a:spcBef>
              <a:buFont typeface="Arial" charset="0"/>
              <a:buNone/>
            </a:pPr>
            <a:r>
              <a:rPr lang="en-US" i="1" dirty="0"/>
              <a:t>          deep in my heart</a:t>
            </a:r>
          </a:p>
          <a:p>
            <a:pPr>
              <a:lnSpc>
                <a:spcPts val="6000"/>
              </a:lnSpc>
              <a:spcBef>
                <a:spcPct val="0"/>
              </a:spcBef>
              <a:buFont typeface="Arial" charset="0"/>
              <a:buNone/>
            </a:pPr>
            <a:r>
              <a:rPr lang="en-US" i="1" dirty="0"/>
              <a:t>     may the light of your love</a:t>
            </a:r>
          </a:p>
          <a:p>
            <a:pPr>
              <a:lnSpc>
                <a:spcPts val="6000"/>
              </a:lnSpc>
              <a:spcBef>
                <a:spcPct val="0"/>
              </a:spcBef>
              <a:buFont typeface="Arial" charset="0"/>
              <a:buNone/>
            </a:pPr>
            <a:r>
              <a:rPr lang="en-US" i="1" dirty="0"/>
              <a:t>          be burning bright.</a:t>
            </a:r>
          </a:p>
        </p:txBody>
      </p:sp>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1076" y="617029"/>
            <a:ext cx="3082924" cy="6240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57E86FF-D1CD-42B1-AC14-A260A4CEF83C}"/>
              </a:ext>
            </a:extLst>
          </p:cNvPr>
          <p:cNvSpPr txBox="1"/>
          <p:nvPr/>
        </p:nvSpPr>
        <p:spPr>
          <a:xfrm>
            <a:off x="5582666" y="6611779"/>
            <a:ext cx="3561334" cy="246221"/>
          </a:xfrm>
          <a:prstGeom prst="rect">
            <a:avLst/>
          </a:prstGeom>
          <a:noFill/>
        </p:spPr>
        <p:txBody>
          <a:bodyPr wrap="square" rtlCol="0">
            <a:spAutoFit/>
          </a:bodyPr>
          <a:lstStyle/>
          <a:p>
            <a:r>
              <a:rPr lang="en-US" sz="1000" dirty="0">
                <a:solidFill>
                  <a:srgbClr val="00B0F0"/>
                </a:solidFill>
              </a:rPr>
              <a:t>Image: Hubble, NASA, ESA   </a:t>
            </a:r>
            <a:r>
              <a:rPr lang="en-US" sz="1000" dirty="0">
                <a:solidFill>
                  <a:srgbClr val="00B0F0"/>
                </a:solidFill>
                <a:hlinkClick r:id="rId4">
                  <a:extLst>
                    <a:ext uri="{A12FA001-AC4F-418D-AE19-62706E023703}">
                      <ahyp:hlinkClr xmlns:ahyp="http://schemas.microsoft.com/office/drawing/2018/hyperlinkcolor" val="tx"/>
                    </a:ext>
                  </a:extLst>
                </a:hlinkClick>
              </a:rPr>
              <a:t>apod.nasa.gov/apod/ap130929.html</a:t>
            </a:r>
            <a:endParaRPr lang="en-US" sz="1000" dirty="0">
              <a:solidFill>
                <a:srgbClr val="00B0F0"/>
              </a:solidFill>
            </a:endParaRPr>
          </a:p>
        </p:txBody>
      </p:sp>
    </p:spTree>
    <p:extLst>
      <p:ext uri="{BB962C8B-B14F-4D97-AF65-F5344CB8AC3E}">
        <p14:creationId xmlns:p14="http://schemas.microsoft.com/office/powerpoint/2010/main" val="5754156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a:t>Psalm 141                                      Holden Evening Prayer</a:t>
            </a:r>
          </a:p>
          <a:p>
            <a:pPr algn="ctr">
              <a:spcBef>
                <a:spcPct val="0"/>
              </a:spcBef>
              <a:buFont typeface="Arial" charset="0"/>
              <a:buNone/>
            </a:pPr>
            <a:endParaRPr lang="en-US" sz="1200" dirty="0"/>
          </a:p>
          <a:p>
            <a:pPr algn="ctr">
              <a:spcBef>
                <a:spcPct val="0"/>
              </a:spcBef>
              <a:buFont typeface="Arial" charset="0"/>
              <a:buNone/>
            </a:pPr>
            <a:endParaRPr lang="en-US" sz="1200" dirty="0"/>
          </a:p>
          <a:p>
            <a:pPr algn="ctr">
              <a:spcBef>
                <a:spcPct val="0"/>
              </a:spcBef>
              <a:buFont typeface="Arial" charset="0"/>
              <a:buNone/>
            </a:pPr>
            <a:endParaRPr lang="en-US" sz="1200" dirty="0"/>
          </a:p>
          <a:p>
            <a:pPr>
              <a:spcBef>
                <a:spcPct val="0"/>
              </a:spcBef>
              <a:buFont typeface="Arial" charset="0"/>
              <a:buNone/>
            </a:pPr>
            <a:r>
              <a:rPr lang="en-US" dirty="0"/>
              <a:t> </a:t>
            </a:r>
            <a:r>
              <a:rPr lang="en-US" u="sng" dirty="0"/>
              <a:t>Sing as a canon</a:t>
            </a:r>
          </a:p>
          <a:p>
            <a:pPr>
              <a:spcBef>
                <a:spcPct val="0"/>
              </a:spcBef>
              <a:buFont typeface="Arial" charset="0"/>
              <a:buNone/>
            </a:pPr>
            <a:endParaRPr lang="en-US" sz="1000" dirty="0"/>
          </a:p>
          <a:p>
            <a:pPr>
              <a:lnSpc>
                <a:spcPts val="6000"/>
              </a:lnSpc>
              <a:spcBef>
                <a:spcPct val="0"/>
              </a:spcBef>
              <a:buNone/>
            </a:pPr>
            <a:r>
              <a:rPr lang="en-US" i="1" dirty="0"/>
              <a:t>     Let my prayer rise up</a:t>
            </a:r>
          </a:p>
          <a:p>
            <a:pPr>
              <a:lnSpc>
                <a:spcPts val="6000"/>
              </a:lnSpc>
              <a:spcBef>
                <a:spcPct val="0"/>
              </a:spcBef>
              <a:buFont typeface="Arial" charset="0"/>
              <a:buNone/>
            </a:pPr>
            <a:r>
              <a:rPr lang="en-US" i="1" dirty="0"/>
              <a:t>          like incense before you,</a:t>
            </a:r>
          </a:p>
          <a:p>
            <a:pPr>
              <a:lnSpc>
                <a:spcPts val="6000"/>
              </a:lnSpc>
              <a:spcBef>
                <a:spcPct val="0"/>
              </a:spcBef>
              <a:buFont typeface="Arial" charset="0"/>
              <a:buNone/>
            </a:pPr>
            <a:r>
              <a:rPr lang="en-US" i="1" dirty="0"/>
              <a:t>     the lifting up of my hands</a:t>
            </a:r>
          </a:p>
          <a:p>
            <a:pPr>
              <a:lnSpc>
                <a:spcPts val="6000"/>
              </a:lnSpc>
              <a:spcBef>
                <a:spcPct val="0"/>
              </a:spcBef>
              <a:buFont typeface="Arial" charset="0"/>
              <a:buNone/>
            </a:pPr>
            <a:r>
              <a:rPr lang="en-US" i="1" dirty="0"/>
              <a:t>          as an offering to you.</a:t>
            </a:r>
          </a:p>
        </p:txBody>
      </p:sp>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1076" y="617029"/>
            <a:ext cx="3082924" cy="6240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64E82D3-CC3C-4EEC-9775-91FFF634C74F}"/>
              </a:ext>
            </a:extLst>
          </p:cNvPr>
          <p:cNvSpPr txBox="1"/>
          <p:nvPr/>
        </p:nvSpPr>
        <p:spPr>
          <a:xfrm>
            <a:off x="5582666" y="6611779"/>
            <a:ext cx="3561334" cy="246221"/>
          </a:xfrm>
          <a:prstGeom prst="rect">
            <a:avLst/>
          </a:prstGeom>
          <a:noFill/>
        </p:spPr>
        <p:txBody>
          <a:bodyPr wrap="square" rtlCol="0">
            <a:spAutoFit/>
          </a:bodyPr>
          <a:lstStyle/>
          <a:p>
            <a:r>
              <a:rPr lang="en-US" sz="1000" dirty="0">
                <a:solidFill>
                  <a:srgbClr val="00B0F0"/>
                </a:solidFill>
              </a:rPr>
              <a:t>Image: Hubble, NASA, ESA   </a:t>
            </a:r>
            <a:r>
              <a:rPr lang="en-US" sz="1000" dirty="0">
                <a:solidFill>
                  <a:srgbClr val="00B0F0"/>
                </a:solidFill>
                <a:hlinkClick r:id="rId4">
                  <a:extLst>
                    <a:ext uri="{A12FA001-AC4F-418D-AE19-62706E023703}">
                      <ahyp:hlinkClr xmlns:ahyp="http://schemas.microsoft.com/office/drawing/2018/hyperlinkcolor" val="tx"/>
                    </a:ext>
                  </a:extLst>
                </a:hlinkClick>
              </a:rPr>
              <a:t>apod.nasa.gov/apod/ap130929.html</a:t>
            </a:r>
            <a:endParaRPr lang="en-US" sz="1000" dirty="0">
              <a:solidFill>
                <a:srgbClr val="00B0F0"/>
              </a:solidFill>
            </a:endParaRPr>
          </a:p>
        </p:txBody>
      </p:sp>
    </p:spTree>
    <p:extLst>
      <p:ext uri="{BB962C8B-B14F-4D97-AF65-F5344CB8AC3E}">
        <p14:creationId xmlns:p14="http://schemas.microsoft.com/office/powerpoint/2010/main" val="196452394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a:t>Psalm 141                                      Holden Evening Prayer</a:t>
            </a:r>
          </a:p>
          <a:p>
            <a:pPr algn="ctr">
              <a:spcBef>
                <a:spcPct val="0"/>
              </a:spcBef>
              <a:buFont typeface="Arial" charset="0"/>
              <a:buNone/>
            </a:pPr>
            <a:endParaRPr lang="en-US" sz="1200" dirty="0"/>
          </a:p>
          <a:p>
            <a:pPr algn="ctr">
              <a:spcBef>
                <a:spcPct val="0"/>
              </a:spcBef>
              <a:buFont typeface="Arial" charset="0"/>
              <a:buNone/>
            </a:pPr>
            <a:endParaRPr lang="en-US" sz="1200" dirty="0"/>
          </a:p>
          <a:p>
            <a:pPr algn="ctr">
              <a:spcBef>
                <a:spcPct val="0"/>
              </a:spcBef>
              <a:buFont typeface="Arial" charset="0"/>
              <a:buNone/>
            </a:pPr>
            <a:endParaRPr lang="en-US" sz="1200" dirty="0"/>
          </a:p>
          <a:p>
            <a:pPr>
              <a:spcBef>
                <a:spcPct val="0"/>
              </a:spcBef>
              <a:buFont typeface="Arial" charset="0"/>
              <a:buNone/>
            </a:pPr>
            <a:r>
              <a:rPr lang="en-US" dirty="0">
                <a:solidFill>
                  <a:srgbClr val="00B0F0"/>
                </a:solidFill>
              </a:rPr>
              <a:t> </a:t>
            </a:r>
            <a:r>
              <a:rPr lang="en-US" u="sng" dirty="0"/>
              <a:t>Sing as a canon</a:t>
            </a:r>
          </a:p>
          <a:p>
            <a:pPr>
              <a:spcBef>
                <a:spcPct val="0"/>
              </a:spcBef>
              <a:buFont typeface="Arial" charset="0"/>
              <a:buNone/>
            </a:pPr>
            <a:endParaRPr lang="en-US" sz="1000" dirty="0"/>
          </a:p>
          <a:p>
            <a:pPr>
              <a:lnSpc>
                <a:spcPts val="6000"/>
              </a:lnSpc>
              <a:spcBef>
                <a:spcPct val="0"/>
              </a:spcBef>
              <a:buFont typeface="Arial" charset="0"/>
              <a:buNone/>
            </a:pPr>
            <a:r>
              <a:rPr lang="en-US" i="1" dirty="0"/>
              <a:t>     All praise to the God of all –</a:t>
            </a:r>
          </a:p>
          <a:p>
            <a:pPr>
              <a:lnSpc>
                <a:spcPts val="6000"/>
              </a:lnSpc>
              <a:spcBef>
                <a:spcPct val="0"/>
              </a:spcBef>
              <a:buFont typeface="Arial" charset="0"/>
              <a:buNone/>
            </a:pPr>
            <a:r>
              <a:rPr lang="en-US" i="1" dirty="0"/>
              <a:t>          Creator of life;</a:t>
            </a:r>
          </a:p>
          <a:p>
            <a:pPr>
              <a:lnSpc>
                <a:spcPts val="6000"/>
              </a:lnSpc>
              <a:spcBef>
                <a:spcPct val="0"/>
              </a:spcBef>
              <a:buFont typeface="Arial" charset="0"/>
              <a:buNone/>
            </a:pPr>
            <a:r>
              <a:rPr lang="en-US" i="1" dirty="0"/>
              <a:t>     all praise be to Christ</a:t>
            </a:r>
          </a:p>
          <a:p>
            <a:pPr>
              <a:lnSpc>
                <a:spcPts val="6000"/>
              </a:lnSpc>
              <a:spcBef>
                <a:spcPct val="0"/>
              </a:spcBef>
              <a:buFont typeface="Arial" charset="0"/>
              <a:buNone/>
            </a:pPr>
            <a:r>
              <a:rPr lang="en-US" i="1" dirty="0"/>
              <a:t>          and the spirit of love.</a:t>
            </a:r>
          </a:p>
        </p:txBody>
      </p:sp>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1076" y="617029"/>
            <a:ext cx="3082924" cy="6240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3BC3B2D-58C3-4D1B-8FAF-60E41CDC9E69}"/>
              </a:ext>
            </a:extLst>
          </p:cNvPr>
          <p:cNvSpPr txBox="1"/>
          <p:nvPr/>
        </p:nvSpPr>
        <p:spPr>
          <a:xfrm>
            <a:off x="5582666" y="6611779"/>
            <a:ext cx="3561334" cy="246221"/>
          </a:xfrm>
          <a:prstGeom prst="rect">
            <a:avLst/>
          </a:prstGeom>
          <a:noFill/>
        </p:spPr>
        <p:txBody>
          <a:bodyPr wrap="square" rtlCol="0">
            <a:spAutoFit/>
          </a:bodyPr>
          <a:lstStyle/>
          <a:p>
            <a:r>
              <a:rPr lang="en-US" sz="1000" dirty="0">
                <a:solidFill>
                  <a:srgbClr val="00B0F0"/>
                </a:solidFill>
              </a:rPr>
              <a:t>Image: Hubble, NASA, ESA   </a:t>
            </a:r>
            <a:r>
              <a:rPr lang="en-US" sz="1000" dirty="0">
                <a:solidFill>
                  <a:srgbClr val="00B0F0"/>
                </a:solidFill>
                <a:hlinkClick r:id="rId4">
                  <a:extLst>
                    <a:ext uri="{A12FA001-AC4F-418D-AE19-62706E023703}">
                      <ahyp:hlinkClr xmlns:ahyp="http://schemas.microsoft.com/office/drawing/2018/hyperlinkcolor" val="tx"/>
                    </a:ext>
                  </a:extLst>
                </a:hlinkClick>
              </a:rPr>
              <a:t>apod.nasa.gov/apod/ap130929.html</a:t>
            </a:r>
            <a:endParaRPr lang="en-US" sz="1000" dirty="0">
              <a:solidFill>
                <a:srgbClr val="00B0F0"/>
              </a:solidFill>
            </a:endParaRPr>
          </a:p>
        </p:txBody>
      </p:sp>
    </p:spTree>
    <p:extLst>
      <p:ext uri="{BB962C8B-B14F-4D97-AF65-F5344CB8AC3E}">
        <p14:creationId xmlns:p14="http://schemas.microsoft.com/office/powerpoint/2010/main" val="213593522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6AB4E8-53D6-4701-A1AA-B50891EBB2E6}"/>
              </a:ext>
            </a:extLst>
          </p:cNvPr>
          <p:cNvPicPr>
            <a:picLocks noChangeAspect="1"/>
          </p:cNvPicPr>
          <p:nvPr/>
        </p:nvPicPr>
        <p:blipFill rotWithShape="1">
          <a:blip r:embed="rId3"/>
          <a:srcRect l="10833" t="15537" r="12500" b="7879"/>
          <a:stretch/>
        </p:blipFill>
        <p:spPr>
          <a:xfrm>
            <a:off x="1" y="-1"/>
            <a:ext cx="9142330" cy="5962390"/>
          </a:xfrm>
          <a:prstGeom prst="rect">
            <a:avLst/>
          </a:prstGeom>
        </p:spPr>
      </p:pic>
      <p:sp>
        <p:nvSpPr>
          <p:cNvPr id="6" name="Title 1">
            <a:extLst>
              <a:ext uri="{FF2B5EF4-FFF2-40B4-BE49-F238E27FC236}">
                <a16:creationId xmlns:a16="http://schemas.microsoft.com/office/drawing/2014/main" id="{A98155D8-B656-4C71-9FE9-9751CE780683}"/>
              </a:ext>
            </a:extLst>
          </p:cNvPr>
          <p:cNvSpPr txBox="1">
            <a:spLocks/>
          </p:cNvSpPr>
          <p:nvPr/>
        </p:nvSpPr>
        <p:spPr>
          <a:xfrm>
            <a:off x="685800" y="5159375"/>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latin typeface="Lucida Calligraphy" pitchFamily="66" charset="0"/>
              </a:rPr>
              <a:t>Holden Evening Prayer</a:t>
            </a:r>
            <a:br>
              <a:rPr lang="en-US" sz="4000" dirty="0">
                <a:latin typeface="Lucida Calligraphy" pitchFamily="66" charset="0"/>
              </a:rPr>
            </a:br>
            <a:r>
              <a:rPr lang="en-US" sz="2800" dirty="0">
                <a:latin typeface="Lucida Calligraphy" pitchFamily="66" charset="0"/>
              </a:rPr>
              <a:t>(Plus Astronomical Images)</a:t>
            </a:r>
          </a:p>
        </p:txBody>
      </p:sp>
      <p:sp>
        <p:nvSpPr>
          <p:cNvPr id="5" name="TextBox 4">
            <a:extLst>
              <a:ext uri="{FF2B5EF4-FFF2-40B4-BE49-F238E27FC236}">
                <a16:creationId xmlns:a16="http://schemas.microsoft.com/office/drawing/2014/main" id="{FAD91190-0BFB-4FBA-8EA1-0C8AE44AD0CB}"/>
              </a:ext>
            </a:extLst>
          </p:cNvPr>
          <p:cNvSpPr txBox="1"/>
          <p:nvPr/>
        </p:nvSpPr>
        <p:spPr>
          <a:xfrm>
            <a:off x="5582666" y="6611779"/>
            <a:ext cx="3561334" cy="246221"/>
          </a:xfrm>
          <a:prstGeom prst="rect">
            <a:avLst/>
          </a:prstGeom>
          <a:noFill/>
        </p:spPr>
        <p:txBody>
          <a:bodyPr wrap="square" rtlCol="0">
            <a:spAutoFit/>
          </a:bodyPr>
          <a:lstStyle/>
          <a:p>
            <a:r>
              <a:rPr lang="en-US" sz="1000" dirty="0">
                <a:solidFill>
                  <a:srgbClr val="00B0F0"/>
                </a:solidFill>
              </a:rPr>
              <a:t>Image: Cassini, NASA, ESA   </a:t>
            </a:r>
            <a:r>
              <a:rPr lang="en-US" sz="1000" dirty="0">
                <a:solidFill>
                  <a:srgbClr val="00B0F0"/>
                </a:solidFill>
                <a:hlinkClick r:id="rId4">
                  <a:extLst>
                    <a:ext uri="{A12FA001-AC4F-418D-AE19-62706E023703}">
                      <ahyp:hlinkClr xmlns:ahyp="http://schemas.microsoft.com/office/drawing/2018/hyperlinkcolor" val="tx"/>
                    </a:ext>
                  </a:extLst>
                </a:hlinkClick>
              </a:rPr>
              <a:t>apod.nasa.gov/apod/ap131113.html</a:t>
            </a:r>
            <a:endParaRPr lang="en-US" sz="1000" dirty="0">
              <a:solidFill>
                <a:srgbClr val="00B0F0"/>
              </a:solidFill>
            </a:endParaRPr>
          </a:p>
        </p:txBody>
      </p:sp>
    </p:spTree>
    <p:extLst>
      <p:ext uri="{BB962C8B-B14F-4D97-AF65-F5344CB8AC3E}">
        <p14:creationId xmlns:p14="http://schemas.microsoft.com/office/powerpoint/2010/main" val="259031377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a:t>Psalm 141                                      Holden Evening Prayer</a:t>
            </a:r>
          </a:p>
          <a:p>
            <a:pPr algn="ctr">
              <a:spcBef>
                <a:spcPct val="0"/>
              </a:spcBef>
              <a:buFont typeface="Arial" charset="0"/>
              <a:buNone/>
            </a:pPr>
            <a:endParaRPr lang="en-US" sz="1200" dirty="0"/>
          </a:p>
          <a:p>
            <a:pPr algn="ctr">
              <a:spcBef>
                <a:spcPct val="0"/>
              </a:spcBef>
              <a:buFont typeface="Arial" charset="0"/>
              <a:buNone/>
            </a:pPr>
            <a:endParaRPr lang="en-US" sz="1200" dirty="0"/>
          </a:p>
          <a:p>
            <a:pPr algn="ctr">
              <a:spcBef>
                <a:spcPct val="0"/>
              </a:spcBef>
              <a:buFont typeface="Arial" charset="0"/>
              <a:buNone/>
            </a:pPr>
            <a:endParaRPr lang="en-US" sz="1200" dirty="0"/>
          </a:p>
          <a:p>
            <a:pPr>
              <a:spcBef>
                <a:spcPct val="0"/>
              </a:spcBef>
              <a:buFont typeface="Arial" charset="0"/>
              <a:buNone/>
            </a:pPr>
            <a:r>
              <a:rPr lang="en-US" dirty="0"/>
              <a:t> </a:t>
            </a:r>
            <a:r>
              <a:rPr lang="en-US" u="sng" dirty="0"/>
              <a:t>Sing as a canon</a:t>
            </a:r>
          </a:p>
          <a:p>
            <a:pPr>
              <a:spcBef>
                <a:spcPct val="0"/>
              </a:spcBef>
              <a:buFont typeface="Arial" charset="0"/>
              <a:buNone/>
            </a:pPr>
            <a:endParaRPr lang="en-US" sz="1000" dirty="0"/>
          </a:p>
          <a:p>
            <a:pPr>
              <a:lnSpc>
                <a:spcPts val="6000"/>
              </a:lnSpc>
              <a:spcBef>
                <a:spcPct val="0"/>
              </a:spcBef>
              <a:buNone/>
            </a:pPr>
            <a:r>
              <a:rPr lang="en-US" i="1" dirty="0"/>
              <a:t>     Let my prayer rise up</a:t>
            </a:r>
          </a:p>
          <a:p>
            <a:pPr>
              <a:lnSpc>
                <a:spcPts val="6000"/>
              </a:lnSpc>
              <a:spcBef>
                <a:spcPct val="0"/>
              </a:spcBef>
              <a:buFont typeface="Arial" charset="0"/>
              <a:buNone/>
            </a:pPr>
            <a:r>
              <a:rPr lang="en-US" i="1" dirty="0"/>
              <a:t>          like incense before you,</a:t>
            </a:r>
          </a:p>
          <a:p>
            <a:pPr>
              <a:lnSpc>
                <a:spcPts val="6000"/>
              </a:lnSpc>
              <a:spcBef>
                <a:spcPct val="0"/>
              </a:spcBef>
              <a:buFont typeface="Arial" charset="0"/>
              <a:buNone/>
            </a:pPr>
            <a:r>
              <a:rPr lang="en-US" i="1" dirty="0"/>
              <a:t>     the lifting up of my hands</a:t>
            </a:r>
          </a:p>
          <a:p>
            <a:pPr>
              <a:lnSpc>
                <a:spcPts val="6000"/>
              </a:lnSpc>
              <a:spcBef>
                <a:spcPct val="0"/>
              </a:spcBef>
              <a:buFont typeface="Arial" charset="0"/>
              <a:buNone/>
            </a:pPr>
            <a:r>
              <a:rPr lang="en-US" i="1" dirty="0"/>
              <a:t>          as an offering to you.</a:t>
            </a:r>
          </a:p>
        </p:txBody>
      </p:sp>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1076" y="617029"/>
            <a:ext cx="3082924" cy="6240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168BD21-3507-46C5-AE69-24CAF6077BBE}"/>
              </a:ext>
            </a:extLst>
          </p:cNvPr>
          <p:cNvSpPr txBox="1"/>
          <p:nvPr/>
        </p:nvSpPr>
        <p:spPr>
          <a:xfrm>
            <a:off x="5582666" y="6611779"/>
            <a:ext cx="3561334" cy="246221"/>
          </a:xfrm>
          <a:prstGeom prst="rect">
            <a:avLst/>
          </a:prstGeom>
          <a:noFill/>
        </p:spPr>
        <p:txBody>
          <a:bodyPr wrap="square" rtlCol="0">
            <a:spAutoFit/>
          </a:bodyPr>
          <a:lstStyle/>
          <a:p>
            <a:r>
              <a:rPr lang="en-US" sz="1000" dirty="0">
                <a:solidFill>
                  <a:srgbClr val="00B0F0"/>
                </a:solidFill>
              </a:rPr>
              <a:t>Image: Hubble, NASA, ESA   </a:t>
            </a:r>
            <a:r>
              <a:rPr lang="en-US" sz="1000" dirty="0">
                <a:solidFill>
                  <a:srgbClr val="00B0F0"/>
                </a:solidFill>
                <a:hlinkClick r:id="rId4">
                  <a:extLst>
                    <a:ext uri="{A12FA001-AC4F-418D-AE19-62706E023703}">
                      <ahyp:hlinkClr xmlns:ahyp="http://schemas.microsoft.com/office/drawing/2018/hyperlinkcolor" val="tx"/>
                    </a:ext>
                  </a:extLst>
                </a:hlinkClick>
              </a:rPr>
              <a:t>apod.nasa.gov/apod/ap130929.html</a:t>
            </a:r>
            <a:endParaRPr lang="en-US" sz="1000" dirty="0">
              <a:solidFill>
                <a:srgbClr val="00B0F0"/>
              </a:solidFill>
            </a:endParaRPr>
          </a:p>
        </p:txBody>
      </p:sp>
    </p:spTree>
    <p:extLst>
      <p:ext uri="{BB962C8B-B14F-4D97-AF65-F5344CB8AC3E}">
        <p14:creationId xmlns:p14="http://schemas.microsoft.com/office/powerpoint/2010/main" val="196452394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0" y="0"/>
            <a:ext cx="9144000" cy="6286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a:t>Meditation                                     Holden Evening Prayer</a:t>
            </a:r>
          </a:p>
        </p:txBody>
      </p:sp>
      <p:pic>
        <p:nvPicPr>
          <p:cNvPr id="2050" name="Picture 2" descr="https://apod.nasa.gov/apod/image/1501/hs-2015-01m16pillarsHST.jpg"/>
          <p:cNvPicPr>
            <a:picLocks noChangeAspect="1" noChangeArrowheads="1"/>
          </p:cNvPicPr>
          <p:nvPr/>
        </p:nvPicPr>
        <p:blipFill rotWithShape="1">
          <a:blip r:embed="rId3">
            <a:extLst>
              <a:ext uri="{28A0092B-C50C-407E-A947-70E740481C1C}">
                <a14:useLocalDpi xmlns:a14="http://schemas.microsoft.com/office/drawing/2010/main" val="0"/>
              </a:ext>
            </a:extLst>
          </a:blip>
          <a:srcRect b="35308"/>
          <a:stretch/>
        </p:blipFill>
        <p:spPr bwMode="auto">
          <a:xfrm>
            <a:off x="0" y="682757"/>
            <a:ext cx="9144000" cy="61752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F6DE6BC-CBFB-4FD1-9E1D-6214F5E99AAD}"/>
              </a:ext>
            </a:extLst>
          </p:cNvPr>
          <p:cNvSpPr txBox="1"/>
          <p:nvPr/>
        </p:nvSpPr>
        <p:spPr>
          <a:xfrm>
            <a:off x="4990299" y="6611779"/>
            <a:ext cx="4153701" cy="246221"/>
          </a:xfrm>
          <a:prstGeom prst="rect">
            <a:avLst/>
          </a:prstGeom>
          <a:noFill/>
        </p:spPr>
        <p:txBody>
          <a:bodyPr wrap="none" rtlCol="0">
            <a:spAutoFit/>
          </a:bodyPr>
          <a:lstStyle/>
          <a:p>
            <a:r>
              <a:rPr lang="en-US" sz="1000" dirty="0">
                <a:solidFill>
                  <a:srgbClr val="00B0F0"/>
                </a:solidFill>
              </a:rPr>
              <a:t>Image: Hubble, NASA, ESA   zoom in on </a:t>
            </a:r>
            <a:r>
              <a:rPr lang="en-US" sz="1000" dirty="0">
                <a:solidFill>
                  <a:srgbClr val="00B0F0"/>
                </a:solidFill>
                <a:hlinkClick r:id="rId4">
                  <a:extLst>
                    <a:ext uri="{A12FA001-AC4F-418D-AE19-62706E023703}">
                      <ahyp:hlinkClr xmlns:ahyp="http://schemas.microsoft.com/office/drawing/2018/hyperlinkcolor" val="tx"/>
                    </a:ext>
                  </a:extLst>
                </a:hlinkClick>
              </a:rPr>
              <a:t>apod.nasa.gov/apod/ap150107.html</a:t>
            </a:r>
            <a:endParaRPr lang="en-US" sz="1000" dirty="0">
              <a:solidFill>
                <a:srgbClr val="00B0F0"/>
              </a:solidFill>
            </a:endParaRPr>
          </a:p>
        </p:txBody>
      </p:sp>
    </p:spTree>
    <p:extLst>
      <p:ext uri="{BB962C8B-B14F-4D97-AF65-F5344CB8AC3E}">
        <p14:creationId xmlns:p14="http://schemas.microsoft.com/office/powerpoint/2010/main" val="394945379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apod.nasa.gov/apod/image/1501/hs-2015-01m16pillarsHST.jpg"/>
          <p:cNvPicPr>
            <a:picLocks noChangeAspect="1" noChangeArrowheads="1"/>
          </p:cNvPicPr>
          <p:nvPr/>
        </p:nvPicPr>
        <p:blipFill rotWithShape="1">
          <a:blip r:embed="rId3">
            <a:extLst>
              <a:ext uri="{28A0092B-C50C-407E-A947-70E740481C1C}">
                <a14:useLocalDpi xmlns:a14="http://schemas.microsoft.com/office/drawing/2010/main" val="0"/>
              </a:ext>
            </a:extLst>
          </a:blip>
          <a:srcRect b="35308"/>
          <a:stretch/>
        </p:blipFill>
        <p:spPr bwMode="auto">
          <a:xfrm>
            <a:off x="0" y="682757"/>
            <a:ext cx="9144000" cy="6175243"/>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a:t>Meditation                                     Holden Evening Prayer</a:t>
            </a:r>
          </a:p>
          <a:p>
            <a:pPr algn="ctr">
              <a:spcBef>
                <a:spcPct val="0"/>
              </a:spcBef>
              <a:buFont typeface="Arial" charset="0"/>
              <a:buNone/>
            </a:pPr>
            <a:endParaRPr lang="en-US" sz="1200" dirty="0"/>
          </a:p>
          <a:p>
            <a:pPr>
              <a:spcBef>
                <a:spcPct val="0"/>
              </a:spcBef>
              <a:buFont typeface="Arial" charset="0"/>
              <a:buNone/>
            </a:pPr>
            <a:r>
              <a:rPr lang="en-US" dirty="0">
                <a:solidFill>
                  <a:srgbClr val="00B0F0"/>
                </a:solidFill>
              </a:rPr>
              <a:t> May our prayers come before you, O God, as incense… and your love in our lives.</a:t>
            </a:r>
          </a:p>
          <a:p>
            <a:pPr>
              <a:spcBef>
                <a:spcPct val="0"/>
              </a:spcBef>
              <a:buFont typeface="Arial" charset="0"/>
              <a:buNone/>
            </a:pPr>
            <a:endParaRPr lang="en-US" sz="1000" dirty="0"/>
          </a:p>
          <a:p>
            <a:pPr>
              <a:spcBef>
                <a:spcPct val="0"/>
              </a:spcBef>
              <a:buFont typeface="Arial" charset="0"/>
              <a:buNone/>
            </a:pPr>
            <a:r>
              <a:rPr lang="en-US" dirty="0"/>
              <a:t>     Amen.</a:t>
            </a:r>
          </a:p>
        </p:txBody>
      </p:sp>
      <p:sp>
        <p:nvSpPr>
          <p:cNvPr id="5" name="TextBox 4">
            <a:extLst>
              <a:ext uri="{FF2B5EF4-FFF2-40B4-BE49-F238E27FC236}">
                <a16:creationId xmlns:a16="http://schemas.microsoft.com/office/drawing/2014/main" id="{CE96545B-8F70-4B6E-BCDD-396F6F80AA60}"/>
              </a:ext>
            </a:extLst>
          </p:cNvPr>
          <p:cNvSpPr txBox="1"/>
          <p:nvPr/>
        </p:nvSpPr>
        <p:spPr>
          <a:xfrm>
            <a:off x="4990299" y="6611779"/>
            <a:ext cx="4153701" cy="246221"/>
          </a:xfrm>
          <a:prstGeom prst="rect">
            <a:avLst/>
          </a:prstGeom>
          <a:noFill/>
        </p:spPr>
        <p:txBody>
          <a:bodyPr wrap="none" rtlCol="0">
            <a:spAutoFit/>
          </a:bodyPr>
          <a:lstStyle/>
          <a:p>
            <a:r>
              <a:rPr lang="en-US" sz="1000" dirty="0">
                <a:solidFill>
                  <a:srgbClr val="00B0F0"/>
                </a:solidFill>
              </a:rPr>
              <a:t>Image: Hubble, NASA, ESA   zoom in on </a:t>
            </a:r>
            <a:r>
              <a:rPr lang="en-US" sz="1000" dirty="0">
                <a:solidFill>
                  <a:srgbClr val="00B0F0"/>
                </a:solidFill>
                <a:hlinkClick r:id="rId4">
                  <a:extLst>
                    <a:ext uri="{A12FA001-AC4F-418D-AE19-62706E023703}">
                      <ahyp:hlinkClr xmlns:ahyp="http://schemas.microsoft.com/office/drawing/2018/hyperlinkcolor" val="tx"/>
                    </a:ext>
                  </a:extLst>
                </a:hlinkClick>
              </a:rPr>
              <a:t>apod.nasa.gov/apod/ap150107.html</a:t>
            </a:r>
            <a:endParaRPr lang="en-US" sz="1000" dirty="0">
              <a:solidFill>
                <a:srgbClr val="00B0F0"/>
              </a:solidFill>
            </a:endParaRPr>
          </a:p>
        </p:txBody>
      </p:sp>
    </p:spTree>
    <p:extLst>
      <p:ext uri="{BB962C8B-B14F-4D97-AF65-F5344CB8AC3E}">
        <p14:creationId xmlns:p14="http://schemas.microsoft.com/office/powerpoint/2010/main" val="155153184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None/>
            </a:pPr>
            <a:r>
              <a:rPr lang="en-US" dirty="0"/>
              <a:t>Readings and Canticles                Holden Evening Prayer</a:t>
            </a:r>
          </a:p>
        </p:txBody>
      </p:sp>
      <p:grpSp>
        <p:nvGrpSpPr>
          <p:cNvPr id="5" name="Group 4"/>
          <p:cNvGrpSpPr>
            <a:grpSpLocks noChangeAspect="1"/>
          </p:cNvGrpSpPr>
          <p:nvPr/>
        </p:nvGrpSpPr>
        <p:grpSpPr>
          <a:xfrm>
            <a:off x="533403" y="682704"/>
            <a:ext cx="8077197" cy="5975820"/>
            <a:chOff x="533401" y="457200"/>
            <a:chExt cx="8381998" cy="6201324"/>
          </a:xfrm>
        </p:grpSpPr>
        <p:pic>
          <p:nvPicPr>
            <p:cNvPr id="7" name="Picture 4" descr="https://www.nasa.gov/sites/default/files/thumbnails/image/nh-charon-neutral-bright-release_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1" y="457200"/>
              <a:ext cx="1752599" cy="1752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www.nasa.gov/sites/default/files/thumbnails/image/nh-pluto-charon-v2-10-1-1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775" t="29356"/>
            <a:stretch/>
          </p:blipFill>
          <p:spPr bwMode="auto">
            <a:xfrm>
              <a:off x="4038600" y="1752600"/>
              <a:ext cx="4876799" cy="490592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a:spLocks noChangeAspect="1"/>
            </p:cNvSpPr>
            <p:nvPr/>
          </p:nvSpPr>
          <p:spPr>
            <a:xfrm rot="-2700000">
              <a:off x="3088480" y="1221580"/>
              <a:ext cx="25146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EE01DC58-964C-4870-90BE-9308D8615E5B}"/>
              </a:ext>
            </a:extLst>
          </p:cNvPr>
          <p:cNvSpPr txBox="1"/>
          <p:nvPr/>
        </p:nvSpPr>
        <p:spPr>
          <a:xfrm>
            <a:off x="4523940" y="6611779"/>
            <a:ext cx="4620060" cy="246221"/>
          </a:xfrm>
          <a:prstGeom prst="rect">
            <a:avLst/>
          </a:prstGeom>
          <a:noFill/>
        </p:spPr>
        <p:txBody>
          <a:bodyPr wrap="square" rtlCol="0">
            <a:spAutoFit/>
          </a:bodyPr>
          <a:lstStyle/>
          <a:p>
            <a:r>
              <a:rPr lang="en-US" sz="1000" dirty="0">
                <a:solidFill>
                  <a:srgbClr val="00B0F0"/>
                </a:solidFill>
              </a:rPr>
              <a:t>Image: New Horizons, NASA   </a:t>
            </a:r>
            <a:r>
              <a:rPr lang="en-US" sz="1000" dirty="0">
                <a:solidFill>
                  <a:srgbClr val="00B0F0"/>
                </a:solidFill>
                <a:hlinkClick r:id="rId5">
                  <a:extLst>
                    <a:ext uri="{A12FA001-AC4F-418D-AE19-62706E023703}">
                      <ahyp:hlinkClr xmlns:ahyp="http://schemas.microsoft.com/office/drawing/2018/hyperlinkcolor" val="tx"/>
                    </a:ext>
                  </a:extLst>
                </a:hlinkClick>
              </a:rPr>
              <a:t>www.nasa.gov/feature/new-horizons-top-10-pluto-pics</a:t>
            </a:r>
            <a:endParaRPr lang="en-US" sz="1000" dirty="0">
              <a:solidFill>
                <a:srgbClr val="00B0F0"/>
              </a:solidFill>
            </a:endParaRPr>
          </a:p>
        </p:txBody>
      </p:sp>
    </p:spTree>
    <p:extLst>
      <p:ext uri="{BB962C8B-B14F-4D97-AF65-F5344CB8AC3E}">
        <p14:creationId xmlns:p14="http://schemas.microsoft.com/office/powerpoint/2010/main" val="98987389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None/>
            </a:pPr>
            <a:r>
              <a:rPr lang="en-US" dirty="0"/>
              <a:t>Readings and Canticles                Holden Evening Prayer</a:t>
            </a:r>
          </a:p>
        </p:txBody>
      </p:sp>
      <p:sp>
        <p:nvSpPr>
          <p:cNvPr id="5" name="TextBox 4">
            <a:extLst>
              <a:ext uri="{FF2B5EF4-FFF2-40B4-BE49-F238E27FC236}">
                <a16:creationId xmlns:a16="http://schemas.microsoft.com/office/drawing/2014/main" id="{BA7C56E6-8475-4B71-A9E2-B22677926511}"/>
              </a:ext>
            </a:extLst>
          </p:cNvPr>
          <p:cNvSpPr txBox="1"/>
          <p:nvPr/>
        </p:nvSpPr>
        <p:spPr>
          <a:xfrm>
            <a:off x="5971740" y="6611779"/>
            <a:ext cx="3172260" cy="246221"/>
          </a:xfrm>
          <a:prstGeom prst="rect">
            <a:avLst/>
          </a:prstGeom>
          <a:noFill/>
        </p:spPr>
        <p:txBody>
          <a:bodyPr wrap="square" rtlCol="0">
            <a:spAutoFit/>
          </a:bodyPr>
          <a:lstStyle/>
          <a:p>
            <a:r>
              <a:rPr lang="en-US" sz="1000" dirty="0">
                <a:solidFill>
                  <a:srgbClr val="00B0F0"/>
                </a:solidFill>
              </a:rPr>
              <a:t>Image: Juno, NASA   </a:t>
            </a:r>
            <a:r>
              <a:rPr lang="en-US" sz="1000" dirty="0">
                <a:solidFill>
                  <a:srgbClr val="00B0F0"/>
                </a:solidFill>
                <a:hlinkClick r:id="rId3"/>
              </a:rPr>
              <a:t>apod.nasa.gov/</a:t>
            </a:r>
            <a:r>
              <a:rPr lang="en-US" sz="1000" dirty="0" err="1">
                <a:solidFill>
                  <a:srgbClr val="00B0F0"/>
                </a:solidFill>
                <a:hlinkClick r:id="rId3"/>
              </a:rPr>
              <a:t>apod</a:t>
            </a:r>
            <a:r>
              <a:rPr lang="en-US" sz="1000" dirty="0">
                <a:solidFill>
                  <a:srgbClr val="00B0F0"/>
                </a:solidFill>
                <a:hlinkClick r:id="rId3"/>
              </a:rPr>
              <a:t>/ap180605.html</a:t>
            </a:r>
            <a:endParaRPr lang="en-US" sz="1000" dirty="0">
              <a:solidFill>
                <a:srgbClr val="00B0F0"/>
              </a:solidFill>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9327"/>
          <a:stretch/>
        </p:blipFill>
        <p:spPr>
          <a:xfrm>
            <a:off x="0" y="2212686"/>
            <a:ext cx="9144000" cy="4416714"/>
          </a:xfrm>
          <a:prstGeom prst="rect">
            <a:avLst/>
          </a:prstGeom>
        </p:spPr>
      </p:pic>
    </p:spTree>
    <p:extLst>
      <p:ext uri="{BB962C8B-B14F-4D97-AF65-F5344CB8AC3E}">
        <p14:creationId xmlns:p14="http://schemas.microsoft.com/office/powerpoint/2010/main" val="44404364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Astronomy photos\cats_eye_nebula.jpg"/>
          <p:cNvPicPr>
            <a:picLocks noChangeAspect="1" noChangeArrowheads="1"/>
          </p:cNvPicPr>
          <p:nvPr/>
        </p:nvPicPr>
        <p:blipFill>
          <a:blip r:embed="rId3" cstate="print">
            <a:lum bright="-20000" contrast="20000"/>
          </a:blip>
          <a:srcRect t="20709" b="9541"/>
          <a:stretch>
            <a:fillRect/>
          </a:stretch>
        </p:blipFill>
        <p:spPr bwMode="auto">
          <a:xfrm>
            <a:off x="142875" y="685800"/>
            <a:ext cx="8848725" cy="6172200"/>
          </a:xfrm>
          <a:prstGeom prst="rect">
            <a:avLst/>
          </a:prstGeom>
          <a:noFill/>
          <a:ln w="9525">
            <a:noFill/>
            <a:miter lim="800000"/>
            <a:headEnd/>
            <a:tailEnd/>
          </a:ln>
        </p:spPr>
      </p:pic>
      <p:sp>
        <p:nvSpPr>
          <p:cNvPr id="6"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None/>
            </a:pPr>
            <a:r>
              <a:rPr lang="en-US" dirty="0"/>
              <a:t>Readings and Canticles                Holden Evening Prayer</a:t>
            </a:r>
          </a:p>
        </p:txBody>
      </p:sp>
      <p:sp>
        <p:nvSpPr>
          <p:cNvPr id="4" name="TextBox 3">
            <a:extLst>
              <a:ext uri="{FF2B5EF4-FFF2-40B4-BE49-F238E27FC236}">
                <a16:creationId xmlns:a16="http://schemas.microsoft.com/office/drawing/2014/main" id="{E45980E7-EB39-4AFC-B0C7-22AA42524420}"/>
              </a:ext>
            </a:extLst>
          </p:cNvPr>
          <p:cNvSpPr txBox="1"/>
          <p:nvPr/>
        </p:nvSpPr>
        <p:spPr>
          <a:xfrm>
            <a:off x="5562599" y="6611779"/>
            <a:ext cx="3571875" cy="246221"/>
          </a:xfrm>
          <a:prstGeom prst="rect">
            <a:avLst/>
          </a:prstGeom>
          <a:noFill/>
        </p:spPr>
        <p:txBody>
          <a:bodyPr wrap="square" rtlCol="0">
            <a:spAutoFit/>
          </a:bodyPr>
          <a:lstStyle/>
          <a:p>
            <a:r>
              <a:rPr lang="en-US" sz="1000" dirty="0">
                <a:solidFill>
                  <a:srgbClr val="00B0F0"/>
                </a:solidFill>
              </a:rPr>
              <a:t>Image: Hubble, NASA, ESA   </a:t>
            </a:r>
            <a:r>
              <a:rPr lang="en-US" sz="1000" dirty="0">
                <a:solidFill>
                  <a:srgbClr val="00B0F0"/>
                </a:solidFill>
                <a:hlinkClick r:id="rId4">
                  <a:extLst>
                    <a:ext uri="{A12FA001-AC4F-418D-AE19-62706E023703}">
                      <ahyp:hlinkClr xmlns:ahyp="http://schemas.microsoft.com/office/drawing/2018/hyperlinkcolor" val="tx"/>
                    </a:ext>
                  </a:extLst>
                </a:hlinkClick>
              </a:rPr>
              <a:t>apod.nasa.gov/apod/ap180610.html</a:t>
            </a:r>
            <a:endParaRPr lang="en-US" sz="1000" dirty="0">
              <a:solidFill>
                <a:srgbClr val="00B0F0"/>
              </a:solidFill>
            </a:endParaRPr>
          </a:p>
        </p:txBody>
      </p:sp>
    </p:spTree>
    <p:extLst>
      <p:ext uri="{BB962C8B-B14F-4D97-AF65-F5344CB8AC3E}">
        <p14:creationId xmlns:p14="http://schemas.microsoft.com/office/powerpoint/2010/main" val="35475354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None/>
            </a:pPr>
            <a:r>
              <a:rPr lang="en-US" dirty="0"/>
              <a:t>Readings and Canticles                Holden Evening Prayer</a:t>
            </a:r>
          </a:p>
        </p:txBody>
      </p:sp>
      <p:pic>
        <p:nvPicPr>
          <p:cNvPr id="3" name="Picture 2" descr="Colorful Stars Galore Inside Globular Star Cluster Omega Centauri"/>
          <p:cNvPicPr>
            <a:picLocks noChangeAspect="1" noChangeArrowheads="1"/>
          </p:cNvPicPr>
          <p:nvPr/>
        </p:nvPicPr>
        <p:blipFill rotWithShape="1">
          <a:blip r:embed="rId3">
            <a:extLst>
              <a:ext uri="{28A0092B-C50C-407E-A947-70E740481C1C}">
                <a14:useLocalDpi xmlns:a14="http://schemas.microsoft.com/office/drawing/2010/main" val="0"/>
              </a:ext>
            </a:extLst>
          </a:blip>
          <a:srcRect t="10396" r="31876"/>
          <a:stretch/>
        </p:blipFill>
        <p:spPr bwMode="auto">
          <a:xfrm>
            <a:off x="0" y="712922"/>
            <a:ext cx="9144000" cy="6145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778AE88-BB07-4B23-9026-86238E7299AC}"/>
              </a:ext>
            </a:extLst>
          </p:cNvPr>
          <p:cNvSpPr txBox="1"/>
          <p:nvPr/>
        </p:nvSpPr>
        <p:spPr>
          <a:xfrm>
            <a:off x="5105400" y="6611779"/>
            <a:ext cx="4038600" cy="246221"/>
          </a:xfrm>
          <a:prstGeom prst="rect">
            <a:avLst/>
          </a:prstGeom>
          <a:noFill/>
        </p:spPr>
        <p:txBody>
          <a:bodyPr wrap="square" rtlCol="0">
            <a:spAutoFit/>
          </a:bodyPr>
          <a:lstStyle/>
          <a:p>
            <a:r>
              <a:rPr lang="en-US" sz="1000" dirty="0">
                <a:solidFill>
                  <a:srgbClr val="00B0F0"/>
                </a:solidFill>
              </a:rPr>
              <a:t>Image: Hubble, NASA, ESA   </a:t>
            </a:r>
            <a:r>
              <a:rPr lang="en-US" sz="1000" dirty="0">
                <a:solidFill>
                  <a:srgbClr val="00B0F0"/>
                </a:solidFill>
                <a:hlinkClick r:id="rId4">
                  <a:extLst>
                    <a:ext uri="{A12FA001-AC4F-418D-AE19-62706E023703}">
                      <ahyp:hlinkClr xmlns:ahyp="http://schemas.microsoft.com/office/drawing/2018/hyperlinkcolor" val="tx"/>
                    </a:ext>
                  </a:extLst>
                </a:hlinkClick>
              </a:rPr>
              <a:t>www.spacetelescope.org/images/heic0910g/</a:t>
            </a:r>
            <a:endParaRPr lang="en-US" sz="1000" dirty="0">
              <a:solidFill>
                <a:srgbClr val="00B0F0"/>
              </a:solidFill>
            </a:endParaRPr>
          </a:p>
        </p:txBody>
      </p:sp>
    </p:spTree>
    <p:extLst>
      <p:ext uri="{BB962C8B-B14F-4D97-AF65-F5344CB8AC3E}">
        <p14:creationId xmlns:p14="http://schemas.microsoft.com/office/powerpoint/2010/main" val="306736767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None/>
            </a:pPr>
            <a:r>
              <a:rPr lang="en-US" dirty="0"/>
              <a:t>Readings and Canticles                Holden Evening Prayer</a:t>
            </a:r>
          </a:p>
        </p:txBody>
      </p:sp>
      <p:pic>
        <p:nvPicPr>
          <p:cNvPr id="6" name="Picture 5">
            <a:extLst>
              <a:ext uri="{FF2B5EF4-FFF2-40B4-BE49-F238E27FC236}">
                <a16:creationId xmlns:a16="http://schemas.microsoft.com/office/drawing/2014/main" id="{E68C8A31-5729-41ED-9162-12BCBF2D6A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916"/>
          <a:stretch/>
        </p:blipFill>
        <p:spPr>
          <a:xfrm>
            <a:off x="0" y="678180"/>
            <a:ext cx="9144000" cy="6179820"/>
          </a:xfrm>
          <a:prstGeom prst="rect">
            <a:avLst/>
          </a:prstGeom>
        </p:spPr>
      </p:pic>
      <p:sp>
        <p:nvSpPr>
          <p:cNvPr id="7" name="TextBox 6">
            <a:extLst>
              <a:ext uri="{FF2B5EF4-FFF2-40B4-BE49-F238E27FC236}">
                <a16:creationId xmlns:a16="http://schemas.microsoft.com/office/drawing/2014/main" id="{A3617753-9655-4BC1-BF4C-FC2E8AA5A68D}"/>
              </a:ext>
            </a:extLst>
          </p:cNvPr>
          <p:cNvSpPr txBox="1"/>
          <p:nvPr/>
        </p:nvSpPr>
        <p:spPr>
          <a:xfrm>
            <a:off x="5791200" y="6611779"/>
            <a:ext cx="3352800" cy="246221"/>
          </a:xfrm>
          <a:prstGeom prst="rect">
            <a:avLst/>
          </a:prstGeom>
          <a:noFill/>
        </p:spPr>
        <p:txBody>
          <a:bodyPr wrap="square" rtlCol="0">
            <a:spAutoFit/>
          </a:bodyPr>
          <a:lstStyle/>
          <a:p>
            <a:r>
              <a:rPr lang="en-US" sz="1000" dirty="0">
                <a:solidFill>
                  <a:srgbClr val="00B0F0"/>
                </a:solidFill>
              </a:rPr>
              <a:t>Image: Apollo 8, NASA   </a:t>
            </a:r>
            <a:r>
              <a:rPr lang="en-US" sz="1000" dirty="0">
                <a:solidFill>
                  <a:srgbClr val="00B0F0"/>
                </a:solidFill>
                <a:hlinkClick r:id="rId4">
                  <a:extLst>
                    <a:ext uri="{A12FA001-AC4F-418D-AE19-62706E023703}">
                      <ahyp:hlinkClr xmlns:ahyp="http://schemas.microsoft.com/office/drawing/2018/hyperlinkcolor" val="tx"/>
                    </a:ext>
                  </a:extLst>
                </a:hlinkClick>
              </a:rPr>
              <a:t>apod.nasa.gov/apod/ap150906.html</a:t>
            </a:r>
            <a:endParaRPr lang="en-US" sz="1000" dirty="0">
              <a:solidFill>
                <a:srgbClr val="00B0F0"/>
              </a:solidFill>
            </a:endParaRPr>
          </a:p>
        </p:txBody>
      </p:sp>
    </p:spTree>
    <p:extLst>
      <p:ext uri="{BB962C8B-B14F-4D97-AF65-F5344CB8AC3E}">
        <p14:creationId xmlns:p14="http://schemas.microsoft.com/office/powerpoint/2010/main" val="296623073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902FA8-6EF5-4D0B-AF9B-949E80BBA0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916"/>
          <a:stretch/>
        </p:blipFill>
        <p:spPr>
          <a:xfrm>
            <a:off x="0" y="678180"/>
            <a:ext cx="9144000" cy="6179820"/>
          </a:xfrm>
          <a:prstGeom prst="rect">
            <a:avLst/>
          </a:prstGeom>
        </p:spPr>
      </p:pic>
      <p:sp>
        <p:nvSpPr>
          <p:cNvPr id="7" name="Content Placeholder 2">
            <a:extLst>
              <a:ext uri="{FF2B5EF4-FFF2-40B4-BE49-F238E27FC236}">
                <a16:creationId xmlns:a16="http://schemas.microsoft.com/office/drawing/2014/main" id="{6386EBC3-E341-4530-BFBE-3F7684A14561}"/>
              </a:ext>
            </a:extLst>
          </p:cNvPr>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None/>
            </a:pPr>
            <a:r>
              <a:rPr lang="en-US" dirty="0"/>
              <a:t>Readings and Canticles                Holden Evening Prayer</a:t>
            </a:r>
          </a:p>
          <a:p>
            <a:pPr algn="ctr">
              <a:spcBef>
                <a:spcPct val="0"/>
              </a:spcBef>
              <a:buFont typeface="Arial" charset="0"/>
              <a:buNone/>
            </a:pPr>
            <a:endParaRPr lang="en-US" sz="1200" dirty="0"/>
          </a:p>
          <a:p>
            <a:pPr algn="ctr">
              <a:spcBef>
                <a:spcPct val="0"/>
              </a:spcBef>
              <a:buFont typeface="Arial" charset="0"/>
              <a:buNone/>
            </a:pPr>
            <a:endParaRPr lang="en-US" sz="1200" dirty="0"/>
          </a:p>
          <a:p>
            <a:pPr>
              <a:spcBef>
                <a:spcPct val="0"/>
              </a:spcBef>
              <a:buFont typeface="Arial" charset="0"/>
              <a:buNone/>
            </a:pPr>
            <a:r>
              <a:rPr lang="en-US" dirty="0">
                <a:solidFill>
                  <a:srgbClr val="00B0F0"/>
                </a:solidFill>
              </a:rPr>
              <a:t> The Light shines in the darkness</a:t>
            </a:r>
          </a:p>
          <a:p>
            <a:pPr>
              <a:spcBef>
                <a:spcPct val="0"/>
              </a:spcBef>
              <a:buFont typeface="Arial" charset="0"/>
              <a:buNone/>
            </a:pPr>
            <a:endParaRPr lang="en-US" sz="1000" dirty="0"/>
          </a:p>
          <a:p>
            <a:pPr>
              <a:spcBef>
                <a:spcPct val="0"/>
              </a:spcBef>
              <a:buFont typeface="Arial" charset="0"/>
              <a:buNone/>
            </a:pPr>
            <a:r>
              <a:rPr lang="en-US" dirty="0"/>
              <a:t>     and the darkness has not overcome it.</a:t>
            </a:r>
          </a:p>
        </p:txBody>
      </p:sp>
      <p:sp>
        <p:nvSpPr>
          <p:cNvPr id="8" name="TextBox 7">
            <a:extLst>
              <a:ext uri="{FF2B5EF4-FFF2-40B4-BE49-F238E27FC236}">
                <a16:creationId xmlns:a16="http://schemas.microsoft.com/office/drawing/2014/main" id="{15292F31-C267-46AB-8A8B-31E4918C4210}"/>
              </a:ext>
            </a:extLst>
          </p:cNvPr>
          <p:cNvSpPr txBox="1"/>
          <p:nvPr/>
        </p:nvSpPr>
        <p:spPr>
          <a:xfrm>
            <a:off x="5791200" y="6611779"/>
            <a:ext cx="3352800" cy="246221"/>
          </a:xfrm>
          <a:prstGeom prst="rect">
            <a:avLst/>
          </a:prstGeom>
          <a:noFill/>
        </p:spPr>
        <p:txBody>
          <a:bodyPr wrap="square" rtlCol="0">
            <a:spAutoFit/>
          </a:bodyPr>
          <a:lstStyle/>
          <a:p>
            <a:r>
              <a:rPr lang="en-US" sz="1000" dirty="0">
                <a:solidFill>
                  <a:srgbClr val="00B0F0"/>
                </a:solidFill>
              </a:rPr>
              <a:t>Image: Apollo 8, NASA   </a:t>
            </a:r>
            <a:r>
              <a:rPr lang="en-US" sz="1000" dirty="0">
                <a:solidFill>
                  <a:srgbClr val="00B0F0"/>
                </a:solidFill>
                <a:hlinkClick r:id="rId4">
                  <a:extLst>
                    <a:ext uri="{A12FA001-AC4F-418D-AE19-62706E023703}">
                      <ahyp:hlinkClr xmlns:ahyp="http://schemas.microsoft.com/office/drawing/2018/hyperlinkcolor" val="tx"/>
                    </a:ext>
                  </a:extLst>
                </a:hlinkClick>
              </a:rPr>
              <a:t>apod.nasa.gov/apod/ap150906.html</a:t>
            </a:r>
            <a:endParaRPr lang="en-US" sz="1000" dirty="0">
              <a:solidFill>
                <a:srgbClr val="00B0F0"/>
              </a:solidFill>
            </a:endParaRPr>
          </a:p>
        </p:txBody>
      </p:sp>
    </p:spTree>
    <p:extLst>
      <p:ext uri="{BB962C8B-B14F-4D97-AF65-F5344CB8AC3E}">
        <p14:creationId xmlns:p14="http://schemas.microsoft.com/office/powerpoint/2010/main" val="81658480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a:t>The Annunciation                         Holden Evening Prayer</a:t>
            </a:r>
          </a:p>
          <a:p>
            <a:pPr algn="ctr">
              <a:spcBef>
                <a:spcPct val="0"/>
              </a:spcBef>
              <a:buFont typeface="Arial" charset="0"/>
              <a:buNone/>
            </a:pPr>
            <a:endParaRPr lang="en-US" sz="1200" dirty="0"/>
          </a:p>
          <a:p>
            <a:pPr>
              <a:spcBef>
                <a:spcPct val="0"/>
              </a:spcBef>
              <a:buFont typeface="Arial" charset="0"/>
              <a:buNone/>
            </a:pPr>
            <a:r>
              <a:rPr lang="en-US" i="1" dirty="0">
                <a:solidFill>
                  <a:srgbClr val="00B0F0"/>
                </a:solidFill>
              </a:rPr>
              <a:t> An angel went from God… whose name was Mary… And Mary said… “I live to do your will.”</a:t>
            </a:r>
          </a:p>
        </p:txBody>
      </p:sp>
      <p:pic>
        <p:nvPicPr>
          <p:cNvPr id="3" name="Picture 4" descr="http://3.bp.blogspot.com/-8G0c9g_J3ig/TuqMs5XDzBI/AAAAAAAAOpQ/A3F1N3yD4kM/s1600/Snow%2BAngel.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Lst>
          </a:blip>
          <a:srcRect b="15493"/>
          <a:stretch/>
        </p:blipFill>
        <p:spPr bwMode="auto">
          <a:xfrm>
            <a:off x="609600" y="1981200"/>
            <a:ext cx="7849892" cy="4876801"/>
          </a:xfrm>
          <a:prstGeom prst="rect">
            <a:avLst/>
          </a:prstGeom>
          <a:noFill/>
        </p:spPr>
      </p:pic>
      <p:sp>
        <p:nvSpPr>
          <p:cNvPr id="4" name="TextBox 3">
            <a:extLst>
              <a:ext uri="{FF2B5EF4-FFF2-40B4-BE49-F238E27FC236}">
                <a16:creationId xmlns:a16="http://schemas.microsoft.com/office/drawing/2014/main" id="{D50BA048-53F0-4FDC-B955-E5BF6C03E000}"/>
              </a:ext>
            </a:extLst>
          </p:cNvPr>
          <p:cNvSpPr txBox="1"/>
          <p:nvPr/>
        </p:nvSpPr>
        <p:spPr>
          <a:xfrm>
            <a:off x="4191000" y="6611779"/>
            <a:ext cx="4953000" cy="246221"/>
          </a:xfrm>
          <a:prstGeom prst="rect">
            <a:avLst/>
          </a:prstGeom>
          <a:noFill/>
        </p:spPr>
        <p:txBody>
          <a:bodyPr wrap="square" rtlCol="0">
            <a:spAutoFit/>
          </a:bodyPr>
          <a:lstStyle/>
          <a:p>
            <a:r>
              <a:rPr lang="en-US" sz="1000" dirty="0">
                <a:solidFill>
                  <a:srgbClr val="00B0F0"/>
                </a:solidFill>
              </a:rPr>
              <a:t>Image: Hubble, NASA, ESA   </a:t>
            </a:r>
            <a:r>
              <a:rPr lang="en-US" sz="1000" dirty="0">
                <a:solidFill>
                  <a:srgbClr val="00B0F0"/>
                </a:solidFill>
                <a:hlinkClick r:id="rId5">
                  <a:extLst>
                    <a:ext uri="{A12FA001-AC4F-418D-AE19-62706E023703}">
                      <ahyp:hlinkClr xmlns:ahyp="http://schemas.microsoft.com/office/drawing/2018/hyperlinkcolor" val="tx"/>
                    </a:ext>
                  </a:extLst>
                </a:hlinkClick>
              </a:rPr>
              <a:t>www.nasa.gov/mission_pages/hubble/science/snow-angel.html</a:t>
            </a:r>
            <a:endParaRPr lang="en-US" sz="1000" dirty="0">
              <a:solidFill>
                <a:srgbClr val="00B0F0"/>
              </a:solidFill>
            </a:endParaRPr>
          </a:p>
        </p:txBody>
      </p:sp>
    </p:spTree>
    <p:extLst>
      <p:ext uri="{BB962C8B-B14F-4D97-AF65-F5344CB8AC3E}">
        <p14:creationId xmlns:p14="http://schemas.microsoft.com/office/powerpoint/2010/main" val="126440932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ontent Placeholder 2"/>
          <p:cNvSpPr>
            <a:spLocks noGrp="1"/>
          </p:cNvSpPr>
          <p:nvPr>
            <p:ph idx="1"/>
          </p:nvPr>
        </p:nvSpPr>
        <p:spPr>
          <a:xfrm>
            <a:off x="0" y="1447800"/>
            <a:ext cx="9144000" cy="3733800"/>
          </a:xfrm>
        </p:spPr>
        <p:txBody>
          <a:bodyPr>
            <a:noAutofit/>
          </a:bodyPr>
          <a:lstStyle/>
          <a:p>
            <a:pPr algn="ctr" eaLnBrk="1" hangingPunct="1">
              <a:lnSpc>
                <a:spcPct val="170000"/>
              </a:lnSpc>
              <a:buFont typeface="Arial" charset="0"/>
              <a:buNone/>
            </a:pPr>
            <a:r>
              <a:rPr lang="en-US" dirty="0"/>
              <a:t>May these awe-inspiring images</a:t>
            </a:r>
          </a:p>
          <a:p>
            <a:pPr algn="ctr" eaLnBrk="1" hangingPunct="1">
              <a:lnSpc>
                <a:spcPct val="170000"/>
              </a:lnSpc>
              <a:buFont typeface="Arial" charset="0"/>
              <a:buNone/>
            </a:pPr>
            <a:r>
              <a:rPr lang="en-US" dirty="0"/>
              <a:t>enhance your appreciation</a:t>
            </a:r>
          </a:p>
          <a:p>
            <a:pPr algn="ctr" eaLnBrk="1" hangingPunct="1">
              <a:lnSpc>
                <a:spcPct val="170000"/>
              </a:lnSpc>
              <a:buFont typeface="Arial" charset="0"/>
              <a:buNone/>
            </a:pPr>
            <a:r>
              <a:rPr lang="en-US" dirty="0"/>
              <a:t>of the beauty of the universe</a:t>
            </a:r>
          </a:p>
          <a:p>
            <a:pPr algn="ctr" eaLnBrk="1" hangingPunct="1">
              <a:lnSpc>
                <a:spcPct val="170000"/>
              </a:lnSpc>
              <a:buFont typeface="Arial" charset="0"/>
              <a:buNone/>
            </a:pPr>
            <a:r>
              <a:rPr lang="en-US" dirty="0"/>
              <a:t>as we sing this vespers service.</a:t>
            </a:r>
          </a:p>
        </p:txBody>
      </p:sp>
    </p:spTree>
    <p:extLst>
      <p:ext uri="{BB962C8B-B14F-4D97-AF65-F5344CB8AC3E}">
        <p14:creationId xmlns:p14="http://schemas.microsoft.com/office/powerpoint/2010/main" val="137796030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a:t>The </a:t>
            </a:r>
            <a:r>
              <a:rPr lang="en-US" dirty="0" err="1"/>
              <a:t>Magnificat</a:t>
            </a:r>
            <a:r>
              <a:rPr lang="en-US" dirty="0"/>
              <a:t>                              Holden Evening Prayer</a:t>
            </a:r>
          </a:p>
          <a:p>
            <a:pPr algn="ctr">
              <a:spcBef>
                <a:spcPct val="0"/>
              </a:spcBef>
              <a:buFont typeface="Arial" charset="0"/>
              <a:buNone/>
            </a:pPr>
            <a:endParaRPr lang="en-US" sz="1200" dirty="0"/>
          </a:p>
          <a:p>
            <a:pPr algn="ctr">
              <a:spcBef>
                <a:spcPct val="0"/>
              </a:spcBef>
              <a:buFont typeface="Arial" charset="0"/>
              <a:buNone/>
            </a:pPr>
            <a:endParaRPr lang="en-US" sz="1200" dirty="0"/>
          </a:p>
          <a:p>
            <a:pPr algn="ctr">
              <a:spcBef>
                <a:spcPct val="0"/>
              </a:spcBef>
              <a:buFont typeface="Arial" charset="0"/>
              <a:buNone/>
            </a:pPr>
            <a:endParaRPr lang="en-US" sz="1200" dirty="0"/>
          </a:p>
          <a:p>
            <a:pPr algn="ctr">
              <a:spcBef>
                <a:spcPct val="0"/>
              </a:spcBef>
              <a:buFont typeface="Arial" charset="0"/>
              <a:buNone/>
            </a:pPr>
            <a:endParaRPr lang="en-US" sz="1200" dirty="0"/>
          </a:p>
          <a:p>
            <a:pPr algn="ctr">
              <a:spcBef>
                <a:spcPct val="0"/>
              </a:spcBef>
              <a:buFont typeface="Arial" charset="0"/>
              <a:buNone/>
            </a:pPr>
            <a:endParaRPr lang="en-US" sz="1200" dirty="0"/>
          </a:p>
          <a:p>
            <a:pPr algn="ctr">
              <a:spcBef>
                <a:spcPct val="0"/>
              </a:spcBef>
              <a:buFont typeface="Arial" charset="0"/>
              <a:buNone/>
            </a:pPr>
            <a:endParaRPr lang="en-US" sz="1200" dirty="0"/>
          </a:p>
          <a:p>
            <a:pPr algn="ctr">
              <a:spcBef>
                <a:spcPct val="0"/>
              </a:spcBef>
              <a:buFont typeface="Arial" pitchFamily="34" charset="0"/>
              <a:buNone/>
            </a:pPr>
            <a:r>
              <a:rPr lang="en-US" u="sng" dirty="0"/>
              <a:t>VERSE  1</a:t>
            </a:r>
          </a:p>
          <a:p>
            <a:pPr>
              <a:spcBef>
                <a:spcPct val="0"/>
              </a:spcBef>
              <a:buFont typeface="Arial" charset="0"/>
              <a:buNone/>
            </a:pPr>
            <a:endParaRPr lang="en-US" sz="1200" dirty="0"/>
          </a:p>
          <a:p>
            <a:pPr>
              <a:spcBef>
                <a:spcPct val="0"/>
              </a:spcBef>
              <a:buFont typeface="Arial" charset="0"/>
              <a:buNone/>
            </a:pPr>
            <a:endParaRPr lang="en-US" sz="1200" dirty="0"/>
          </a:p>
          <a:p>
            <a:pPr>
              <a:spcBef>
                <a:spcPct val="0"/>
              </a:spcBef>
              <a:buFont typeface="Arial" charset="0"/>
              <a:buNone/>
            </a:pPr>
            <a:endParaRPr lang="en-US" sz="1200" dirty="0"/>
          </a:p>
          <a:p>
            <a:pPr>
              <a:spcBef>
                <a:spcPct val="0"/>
              </a:spcBef>
              <a:buFont typeface="Arial" charset="0"/>
              <a:buNone/>
            </a:pPr>
            <a:endParaRPr lang="en-US" sz="1200" dirty="0"/>
          </a:p>
          <a:p>
            <a:pPr>
              <a:spcBef>
                <a:spcPct val="0"/>
              </a:spcBef>
              <a:buFont typeface="Arial" charset="0"/>
              <a:buNone/>
            </a:pPr>
            <a:endParaRPr lang="en-US" sz="1200" dirty="0"/>
          </a:p>
          <a:p>
            <a:pPr>
              <a:spcBef>
                <a:spcPct val="0"/>
              </a:spcBef>
              <a:buFont typeface="Arial" charset="0"/>
              <a:buNone/>
            </a:pPr>
            <a:endParaRPr lang="en-US" sz="1200" dirty="0"/>
          </a:p>
          <a:p>
            <a:pPr>
              <a:spcBef>
                <a:spcPct val="0"/>
              </a:spcBef>
              <a:buFont typeface="Arial" charset="0"/>
              <a:buNone/>
            </a:pPr>
            <a:endParaRPr lang="en-US" sz="1200" dirty="0"/>
          </a:p>
          <a:p>
            <a:pPr>
              <a:spcBef>
                <a:spcPct val="0"/>
              </a:spcBef>
              <a:buFont typeface="Arial" charset="0"/>
              <a:buNone/>
            </a:pPr>
            <a:endParaRPr lang="en-US" sz="1200" dirty="0"/>
          </a:p>
          <a:p>
            <a:pPr algn="ctr">
              <a:lnSpc>
                <a:spcPts val="6000"/>
              </a:lnSpc>
              <a:spcBef>
                <a:spcPct val="0"/>
              </a:spcBef>
              <a:buFont typeface="Arial" charset="0"/>
              <a:buNone/>
            </a:pPr>
            <a:r>
              <a:rPr lang="en-US" i="1" dirty="0"/>
              <a:t>My soul proclaims your greatness, O God,</a:t>
            </a:r>
          </a:p>
          <a:p>
            <a:pPr algn="ctr">
              <a:lnSpc>
                <a:spcPts val="6000"/>
              </a:lnSpc>
              <a:spcBef>
                <a:spcPct val="0"/>
              </a:spcBef>
              <a:buFont typeface="Arial" charset="0"/>
              <a:buNone/>
            </a:pPr>
            <a:r>
              <a:rPr lang="en-US" i="1" dirty="0"/>
              <a:t>and my spirit rejoices in you.</a:t>
            </a:r>
          </a:p>
          <a:p>
            <a:pPr algn="ctr">
              <a:lnSpc>
                <a:spcPts val="6000"/>
              </a:lnSpc>
              <a:spcBef>
                <a:spcPct val="0"/>
              </a:spcBef>
              <a:buFont typeface="Arial" charset="0"/>
              <a:buNone/>
            </a:pPr>
            <a:r>
              <a:rPr lang="en-US" i="1" dirty="0"/>
              <a:t>You have looked with love on your servant here,</a:t>
            </a:r>
          </a:p>
          <a:p>
            <a:pPr algn="ctr">
              <a:lnSpc>
                <a:spcPts val="6000"/>
              </a:lnSpc>
              <a:spcBef>
                <a:spcPct val="0"/>
              </a:spcBef>
              <a:buFont typeface="Arial" charset="0"/>
              <a:buNone/>
            </a:pPr>
            <a:r>
              <a:rPr lang="en-US" i="1" dirty="0"/>
              <a:t>and blessed me all my life through.</a:t>
            </a:r>
          </a:p>
        </p:txBody>
      </p:sp>
      <p:pic>
        <p:nvPicPr>
          <p:cNvPr id="4" name="Picture 2" descr="C:\Users\James Flaten\Desktop\Astronomy photos\hs-2001-24-a-full_jpg_mars.jpg"/>
          <p:cNvPicPr>
            <a:picLocks noChangeAspect="1" noChangeArrowheads="1"/>
          </p:cNvPicPr>
          <p:nvPr/>
        </p:nvPicPr>
        <p:blipFill>
          <a:blip r:embed="rId3" cstate="print"/>
          <a:srcRect/>
          <a:stretch>
            <a:fillRect/>
          </a:stretch>
        </p:blipFill>
        <p:spPr bwMode="auto">
          <a:xfrm>
            <a:off x="5943600" y="609600"/>
            <a:ext cx="3200400" cy="3200400"/>
          </a:xfrm>
          <a:prstGeom prst="rect">
            <a:avLst/>
          </a:prstGeom>
          <a:noFill/>
          <a:ln w="9525">
            <a:noFill/>
            <a:miter lim="800000"/>
            <a:headEnd/>
            <a:tailEnd/>
          </a:ln>
        </p:spPr>
      </p:pic>
      <p:pic>
        <p:nvPicPr>
          <p:cNvPr id="7" name="Picture 6">
            <a:extLst>
              <a:ext uri="{FF2B5EF4-FFF2-40B4-BE49-F238E27FC236}">
                <a16:creationId xmlns:a16="http://schemas.microsoft.com/office/drawing/2014/main" id="{00459576-5E8A-4802-9270-E906AA1A88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762000"/>
            <a:ext cx="3048000" cy="2286000"/>
          </a:xfrm>
          <a:prstGeom prst="rect">
            <a:avLst/>
          </a:prstGeom>
        </p:spPr>
      </p:pic>
      <p:sp>
        <p:nvSpPr>
          <p:cNvPr id="8" name="TextBox 7">
            <a:extLst>
              <a:ext uri="{FF2B5EF4-FFF2-40B4-BE49-F238E27FC236}">
                <a16:creationId xmlns:a16="http://schemas.microsoft.com/office/drawing/2014/main" id="{905213CE-0A6C-44A2-B50D-73025322595D}"/>
              </a:ext>
            </a:extLst>
          </p:cNvPr>
          <p:cNvSpPr txBox="1"/>
          <p:nvPr/>
        </p:nvSpPr>
        <p:spPr>
          <a:xfrm>
            <a:off x="5181600" y="6611779"/>
            <a:ext cx="3962400" cy="246221"/>
          </a:xfrm>
          <a:prstGeom prst="rect">
            <a:avLst/>
          </a:prstGeom>
          <a:noFill/>
        </p:spPr>
        <p:txBody>
          <a:bodyPr wrap="square" rtlCol="0">
            <a:spAutoFit/>
          </a:bodyPr>
          <a:lstStyle/>
          <a:p>
            <a:r>
              <a:rPr lang="en-US" sz="1000" dirty="0">
                <a:solidFill>
                  <a:srgbClr val="00B0F0"/>
                </a:solidFill>
              </a:rPr>
              <a:t>Image: Hubble, NASA, ESA   </a:t>
            </a:r>
            <a:r>
              <a:rPr lang="en-US" sz="1000" dirty="0">
                <a:solidFill>
                  <a:srgbClr val="00B0F0"/>
                </a:solidFill>
                <a:hlinkClick r:id="rId5">
                  <a:extLst>
                    <a:ext uri="{A12FA001-AC4F-418D-AE19-62706E023703}">
                      <ahyp:hlinkClr xmlns:ahyp="http://schemas.microsoft.com/office/drawing/2018/hyperlinkcolor" val="tx"/>
                    </a:ext>
                  </a:extLst>
                </a:hlinkClick>
              </a:rPr>
              <a:t>www.spacetelescope.org/images/opo0124a/</a:t>
            </a:r>
            <a:endParaRPr lang="en-US" sz="1000" dirty="0">
              <a:solidFill>
                <a:srgbClr val="00B0F0"/>
              </a:solidFill>
            </a:endParaRPr>
          </a:p>
        </p:txBody>
      </p:sp>
      <p:sp>
        <p:nvSpPr>
          <p:cNvPr id="9" name="TextBox 8">
            <a:extLst>
              <a:ext uri="{FF2B5EF4-FFF2-40B4-BE49-F238E27FC236}">
                <a16:creationId xmlns:a16="http://schemas.microsoft.com/office/drawing/2014/main" id="{5A0E1D3B-45CC-4F5C-91D4-737677F8F439}"/>
              </a:ext>
            </a:extLst>
          </p:cNvPr>
          <p:cNvSpPr txBox="1"/>
          <p:nvPr/>
        </p:nvSpPr>
        <p:spPr>
          <a:xfrm>
            <a:off x="0" y="6611779"/>
            <a:ext cx="3581400" cy="246221"/>
          </a:xfrm>
          <a:prstGeom prst="rect">
            <a:avLst/>
          </a:prstGeom>
          <a:noFill/>
        </p:spPr>
        <p:txBody>
          <a:bodyPr wrap="square" rtlCol="0">
            <a:spAutoFit/>
          </a:bodyPr>
          <a:lstStyle/>
          <a:p>
            <a:r>
              <a:rPr lang="en-US" sz="1000" dirty="0">
                <a:solidFill>
                  <a:srgbClr val="00B0F0"/>
                </a:solidFill>
              </a:rPr>
              <a:t>Image: Venus Express, ESA   </a:t>
            </a:r>
            <a:r>
              <a:rPr lang="en-US" sz="1000" dirty="0">
                <a:solidFill>
                  <a:srgbClr val="00B0F0"/>
                </a:solidFill>
                <a:hlinkClick r:id="rId6">
                  <a:extLst>
                    <a:ext uri="{A12FA001-AC4F-418D-AE19-62706E023703}">
                      <ahyp:hlinkClr xmlns:ahyp="http://schemas.microsoft.com/office/drawing/2018/hyperlinkcolor" val="tx"/>
                    </a:ext>
                  </a:extLst>
                </a:hlinkClick>
              </a:rPr>
              <a:t>apod.nasa.gov/apod/ap080226.html</a:t>
            </a:r>
            <a:endParaRPr lang="en-US" sz="1000" dirty="0">
              <a:solidFill>
                <a:srgbClr val="00B0F0"/>
              </a:solidFill>
            </a:endParaRPr>
          </a:p>
        </p:txBody>
      </p:sp>
    </p:spTree>
    <p:extLst>
      <p:ext uri="{BB962C8B-B14F-4D97-AF65-F5344CB8AC3E}">
        <p14:creationId xmlns:p14="http://schemas.microsoft.com/office/powerpoint/2010/main" val="274348422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0" y="0"/>
            <a:ext cx="9144000" cy="6858000"/>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sz="3500" dirty="0"/>
              <a:t>The </a:t>
            </a:r>
            <a:r>
              <a:rPr lang="en-US" sz="3500" dirty="0" err="1"/>
              <a:t>Magnificat</a:t>
            </a:r>
            <a:r>
              <a:rPr lang="en-US" sz="3500" dirty="0"/>
              <a:t>                              Holden Evening Prayer</a:t>
            </a:r>
          </a:p>
          <a:p>
            <a:pPr algn="ctr">
              <a:spcBef>
                <a:spcPct val="0"/>
              </a:spcBef>
              <a:buFont typeface="Arial" charset="0"/>
              <a:buNone/>
            </a:pPr>
            <a:endParaRPr lang="en-US" sz="1300" dirty="0"/>
          </a:p>
          <a:p>
            <a:pPr algn="ctr">
              <a:spcBef>
                <a:spcPct val="0"/>
              </a:spcBef>
              <a:buFont typeface="Arial" charset="0"/>
              <a:buNone/>
            </a:pPr>
            <a:endParaRPr lang="en-US" sz="1300" dirty="0"/>
          </a:p>
          <a:p>
            <a:pPr algn="ctr">
              <a:spcBef>
                <a:spcPct val="0"/>
              </a:spcBef>
              <a:buFont typeface="Arial" charset="0"/>
              <a:buNone/>
            </a:pPr>
            <a:endParaRPr lang="en-US" sz="1300" dirty="0"/>
          </a:p>
          <a:p>
            <a:pPr algn="ctr">
              <a:spcBef>
                <a:spcPct val="0"/>
              </a:spcBef>
              <a:buFont typeface="Arial" charset="0"/>
              <a:buNone/>
            </a:pPr>
            <a:endParaRPr lang="en-US" sz="1300" dirty="0"/>
          </a:p>
          <a:p>
            <a:pPr algn="ctr">
              <a:spcBef>
                <a:spcPct val="0"/>
              </a:spcBef>
              <a:buFont typeface="Arial" charset="0"/>
              <a:buNone/>
            </a:pPr>
            <a:endParaRPr lang="en-US" sz="1300" dirty="0"/>
          </a:p>
          <a:p>
            <a:pPr algn="ctr">
              <a:spcBef>
                <a:spcPct val="0"/>
              </a:spcBef>
              <a:buFont typeface="Arial" charset="0"/>
              <a:buNone/>
            </a:pPr>
            <a:endParaRPr lang="en-US" sz="1300" dirty="0"/>
          </a:p>
          <a:p>
            <a:pPr algn="ctr">
              <a:spcBef>
                <a:spcPct val="0"/>
              </a:spcBef>
              <a:buFont typeface="Arial" pitchFamily="34" charset="0"/>
              <a:buNone/>
            </a:pPr>
            <a:r>
              <a:rPr lang="en-US" sz="3500" u="sng" dirty="0"/>
              <a:t>V1 </a:t>
            </a:r>
            <a:r>
              <a:rPr lang="en-US" sz="3500" u="sng" dirty="0" err="1"/>
              <a:t>contd</a:t>
            </a:r>
            <a:endParaRPr lang="en-US" sz="3500" u="sng" dirty="0"/>
          </a:p>
          <a:p>
            <a:pPr>
              <a:spcBef>
                <a:spcPct val="0"/>
              </a:spcBef>
              <a:buFont typeface="Arial" charset="0"/>
              <a:buNone/>
            </a:pPr>
            <a:endParaRPr lang="en-US" sz="1300" dirty="0"/>
          </a:p>
          <a:p>
            <a:pPr>
              <a:spcBef>
                <a:spcPct val="0"/>
              </a:spcBef>
              <a:buFont typeface="Arial" charset="0"/>
              <a:buNone/>
            </a:pPr>
            <a:endParaRPr lang="en-US" sz="1300" dirty="0"/>
          </a:p>
          <a:p>
            <a:pPr>
              <a:spcBef>
                <a:spcPct val="0"/>
              </a:spcBef>
              <a:buFont typeface="Arial" charset="0"/>
              <a:buNone/>
            </a:pPr>
            <a:endParaRPr lang="en-US" sz="1300" dirty="0"/>
          </a:p>
          <a:p>
            <a:pPr>
              <a:spcBef>
                <a:spcPct val="0"/>
              </a:spcBef>
              <a:buFont typeface="Arial" charset="0"/>
              <a:buNone/>
            </a:pPr>
            <a:endParaRPr lang="en-US" sz="1300" dirty="0"/>
          </a:p>
          <a:p>
            <a:pPr>
              <a:spcBef>
                <a:spcPct val="0"/>
              </a:spcBef>
              <a:buFont typeface="Arial" charset="0"/>
              <a:buNone/>
            </a:pPr>
            <a:endParaRPr lang="en-US" sz="1300" dirty="0"/>
          </a:p>
          <a:p>
            <a:pPr>
              <a:spcBef>
                <a:spcPct val="0"/>
              </a:spcBef>
              <a:buFont typeface="Arial" charset="0"/>
              <a:buNone/>
            </a:pPr>
            <a:endParaRPr lang="en-US" sz="1300" dirty="0"/>
          </a:p>
          <a:p>
            <a:pPr>
              <a:spcBef>
                <a:spcPct val="0"/>
              </a:spcBef>
              <a:buFont typeface="Arial" charset="0"/>
              <a:buNone/>
            </a:pPr>
            <a:endParaRPr lang="en-US" sz="1300" dirty="0"/>
          </a:p>
          <a:p>
            <a:pPr>
              <a:spcBef>
                <a:spcPct val="0"/>
              </a:spcBef>
              <a:buFont typeface="Arial" charset="0"/>
              <a:buNone/>
            </a:pPr>
            <a:endParaRPr lang="en-US" sz="1300" dirty="0"/>
          </a:p>
          <a:p>
            <a:pPr algn="ctr">
              <a:lnSpc>
                <a:spcPts val="6000"/>
              </a:lnSpc>
              <a:spcBef>
                <a:spcPct val="0"/>
              </a:spcBef>
              <a:buFont typeface="Arial" charset="0"/>
              <a:buNone/>
            </a:pPr>
            <a:r>
              <a:rPr lang="en-US" sz="3500" i="1" dirty="0"/>
              <a:t>Great and mighty are you, O Holy One,</a:t>
            </a:r>
          </a:p>
          <a:p>
            <a:pPr algn="ctr">
              <a:lnSpc>
                <a:spcPts val="6000"/>
              </a:lnSpc>
              <a:spcBef>
                <a:spcPct val="0"/>
              </a:spcBef>
              <a:buFont typeface="Arial" charset="0"/>
              <a:buNone/>
            </a:pPr>
            <a:r>
              <a:rPr lang="en-US" sz="3500" i="1" dirty="0"/>
              <a:t>strong is your kindness evermore.</a:t>
            </a:r>
          </a:p>
          <a:p>
            <a:pPr algn="ctr">
              <a:lnSpc>
                <a:spcPts val="6000"/>
              </a:lnSpc>
              <a:spcBef>
                <a:spcPct val="0"/>
              </a:spcBef>
              <a:buFont typeface="Arial" charset="0"/>
              <a:buNone/>
            </a:pPr>
            <a:r>
              <a:rPr lang="en-US" sz="3500" i="1" dirty="0"/>
              <a:t>How you favor the weak and lowly one,</a:t>
            </a:r>
          </a:p>
          <a:p>
            <a:pPr algn="ctr">
              <a:lnSpc>
                <a:spcPts val="6000"/>
              </a:lnSpc>
              <a:spcBef>
                <a:spcPct val="0"/>
              </a:spcBef>
              <a:buFont typeface="Arial" charset="0"/>
              <a:buNone/>
            </a:pPr>
            <a:r>
              <a:rPr lang="en-US" sz="3500" i="1" dirty="0"/>
              <a:t>humbling the proud of heart.</a:t>
            </a:r>
          </a:p>
        </p:txBody>
      </p:sp>
      <p:pic>
        <p:nvPicPr>
          <p:cNvPr id="4" name="Picture 2" descr="C:\Users\James Flaten\Desktop\Astronomy photos\hs-2001-24-a-full_jpg_mars.jpg"/>
          <p:cNvPicPr>
            <a:picLocks noChangeAspect="1" noChangeArrowheads="1"/>
          </p:cNvPicPr>
          <p:nvPr/>
        </p:nvPicPr>
        <p:blipFill>
          <a:blip r:embed="rId3" cstate="print"/>
          <a:srcRect/>
          <a:stretch>
            <a:fillRect/>
          </a:stretch>
        </p:blipFill>
        <p:spPr bwMode="auto">
          <a:xfrm>
            <a:off x="5943600" y="609600"/>
            <a:ext cx="3200400" cy="3200400"/>
          </a:xfrm>
          <a:prstGeom prst="rect">
            <a:avLst/>
          </a:prstGeom>
          <a:noFill/>
          <a:ln w="9525">
            <a:noFill/>
            <a:miter lim="800000"/>
            <a:headEnd/>
            <a:tailEnd/>
          </a:ln>
        </p:spPr>
      </p:pic>
      <p:pic>
        <p:nvPicPr>
          <p:cNvPr id="6" name="Picture 5">
            <a:extLst>
              <a:ext uri="{FF2B5EF4-FFF2-40B4-BE49-F238E27FC236}">
                <a16:creationId xmlns:a16="http://schemas.microsoft.com/office/drawing/2014/main" id="{4D881809-8CB7-4A82-BAD7-2260BFC599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762000"/>
            <a:ext cx="3048000" cy="2286000"/>
          </a:xfrm>
          <a:prstGeom prst="rect">
            <a:avLst/>
          </a:prstGeom>
        </p:spPr>
      </p:pic>
      <p:sp>
        <p:nvSpPr>
          <p:cNvPr id="8" name="TextBox 7">
            <a:extLst>
              <a:ext uri="{FF2B5EF4-FFF2-40B4-BE49-F238E27FC236}">
                <a16:creationId xmlns:a16="http://schemas.microsoft.com/office/drawing/2014/main" id="{E41DA408-8282-4082-85DC-1BF785939CA2}"/>
              </a:ext>
            </a:extLst>
          </p:cNvPr>
          <p:cNvSpPr txBox="1"/>
          <p:nvPr/>
        </p:nvSpPr>
        <p:spPr>
          <a:xfrm>
            <a:off x="5181600" y="6611779"/>
            <a:ext cx="3962400" cy="246221"/>
          </a:xfrm>
          <a:prstGeom prst="rect">
            <a:avLst/>
          </a:prstGeom>
          <a:noFill/>
        </p:spPr>
        <p:txBody>
          <a:bodyPr wrap="square" rtlCol="0">
            <a:spAutoFit/>
          </a:bodyPr>
          <a:lstStyle/>
          <a:p>
            <a:r>
              <a:rPr lang="en-US" sz="1000" dirty="0">
                <a:solidFill>
                  <a:srgbClr val="00B0F0"/>
                </a:solidFill>
              </a:rPr>
              <a:t>Image: Hubble, NASA, ESA   </a:t>
            </a:r>
            <a:r>
              <a:rPr lang="en-US" sz="1000" dirty="0">
                <a:solidFill>
                  <a:srgbClr val="00B0F0"/>
                </a:solidFill>
                <a:hlinkClick r:id="rId5">
                  <a:extLst>
                    <a:ext uri="{A12FA001-AC4F-418D-AE19-62706E023703}">
                      <ahyp:hlinkClr xmlns:ahyp="http://schemas.microsoft.com/office/drawing/2018/hyperlinkcolor" val="tx"/>
                    </a:ext>
                  </a:extLst>
                </a:hlinkClick>
              </a:rPr>
              <a:t>www.spacetelescope.org/images/opo0124a/</a:t>
            </a:r>
            <a:endParaRPr lang="en-US" sz="1000" dirty="0">
              <a:solidFill>
                <a:srgbClr val="00B0F0"/>
              </a:solidFill>
            </a:endParaRPr>
          </a:p>
        </p:txBody>
      </p:sp>
      <p:sp>
        <p:nvSpPr>
          <p:cNvPr id="9" name="TextBox 8">
            <a:extLst>
              <a:ext uri="{FF2B5EF4-FFF2-40B4-BE49-F238E27FC236}">
                <a16:creationId xmlns:a16="http://schemas.microsoft.com/office/drawing/2014/main" id="{AB43F91B-A785-4019-820A-2A17C14300DF}"/>
              </a:ext>
            </a:extLst>
          </p:cNvPr>
          <p:cNvSpPr txBox="1"/>
          <p:nvPr/>
        </p:nvSpPr>
        <p:spPr>
          <a:xfrm>
            <a:off x="0" y="6611779"/>
            <a:ext cx="3581400" cy="246221"/>
          </a:xfrm>
          <a:prstGeom prst="rect">
            <a:avLst/>
          </a:prstGeom>
          <a:noFill/>
        </p:spPr>
        <p:txBody>
          <a:bodyPr wrap="square" rtlCol="0">
            <a:spAutoFit/>
          </a:bodyPr>
          <a:lstStyle/>
          <a:p>
            <a:r>
              <a:rPr lang="en-US" sz="1000" dirty="0">
                <a:solidFill>
                  <a:srgbClr val="00B0F0"/>
                </a:solidFill>
              </a:rPr>
              <a:t>Image: Venus Express, ESA   </a:t>
            </a:r>
            <a:r>
              <a:rPr lang="en-US" sz="1000" dirty="0">
                <a:solidFill>
                  <a:srgbClr val="00B0F0"/>
                </a:solidFill>
                <a:hlinkClick r:id="rId6">
                  <a:extLst>
                    <a:ext uri="{A12FA001-AC4F-418D-AE19-62706E023703}">
                      <ahyp:hlinkClr xmlns:ahyp="http://schemas.microsoft.com/office/drawing/2018/hyperlinkcolor" val="tx"/>
                    </a:ext>
                  </a:extLst>
                </a:hlinkClick>
              </a:rPr>
              <a:t>apod.nasa.gov/apod/ap080226.html</a:t>
            </a:r>
            <a:endParaRPr lang="en-US" sz="1000" dirty="0">
              <a:solidFill>
                <a:srgbClr val="00B0F0"/>
              </a:solidFill>
            </a:endParaRPr>
          </a:p>
        </p:txBody>
      </p:sp>
    </p:spTree>
    <p:extLst>
      <p:ext uri="{BB962C8B-B14F-4D97-AF65-F5344CB8AC3E}">
        <p14:creationId xmlns:p14="http://schemas.microsoft.com/office/powerpoint/2010/main" val="105297716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a:t>The </a:t>
            </a:r>
            <a:r>
              <a:rPr lang="en-US" dirty="0" err="1"/>
              <a:t>Magnificat</a:t>
            </a:r>
            <a:r>
              <a:rPr lang="en-US" dirty="0"/>
              <a:t>                              Holden Evening Prayer</a:t>
            </a:r>
          </a:p>
          <a:p>
            <a:pPr algn="ctr">
              <a:spcBef>
                <a:spcPct val="0"/>
              </a:spcBef>
              <a:buFont typeface="Arial" charset="0"/>
              <a:buNone/>
            </a:pPr>
            <a:endParaRPr lang="en-US" sz="1200" dirty="0"/>
          </a:p>
          <a:p>
            <a:pPr algn="ctr">
              <a:spcBef>
                <a:spcPct val="0"/>
              </a:spcBef>
              <a:buFont typeface="Arial" charset="0"/>
              <a:buNone/>
            </a:pPr>
            <a:endParaRPr lang="en-US" sz="1200" dirty="0"/>
          </a:p>
          <a:p>
            <a:pPr algn="ctr">
              <a:spcBef>
                <a:spcPct val="0"/>
              </a:spcBef>
              <a:buFont typeface="Arial" charset="0"/>
              <a:buNone/>
            </a:pPr>
            <a:endParaRPr lang="en-US" sz="1200" dirty="0"/>
          </a:p>
          <a:p>
            <a:pPr algn="ctr">
              <a:spcBef>
                <a:spcPct val="0"/>
              </a:spcBef>
              <a:buFont typeface="Arial" charset="0"/>
              <a:buNone/>
            </a:pPr>
            <a:endParaRPr lang="en-US" sz="1200" dirty="0"/>
          </a:p>
          <a:p>
            <a:pPr algn="ctr">
              <a:spcBef>
                <a:spcPct val="0"/>
              </a:spcBef>
              <a:buFont typeface="Arial" charset="0"/>
              <a:buNone/>
            </a:pPr>
            <a:endParaRPr lang="en-US" sz="1200" dirty="0"/>
          </a:p>
          <a:p>
            <a:pPr algn="ctr">
              <a:spcBef>
                <a:spcPct val="0"/>
              </a:spcBef>
              <a:buFont typeface="Arial" charset="0"/>
              <a:buNone/>
            </a:pPr>
            <a:endParaRPr lang="en-US" sz="1200" dirty="0"/>
          </a:p>
          <a:p>
            <a:pPr algn="ctr">
              <a:spcBef>
                <a:spcPct val="0"/>
              </a:spcBef>
              <a:buFont typeface="Arial" pitchFamily="34" charset="0"/>
              <a:buNone/>
            </a:pPr>
            <a:r>
              <a:rPr lang="en-US" dirty="0"/>
              <a:t>      </a:t>
            </a:r>
            <a:r>
              <a:rPr lang="en-US" u="sng" dirty="0"/>
              <a:t>VERSE  2</a:t>
            </a:r>
          </a:p>
          <a:p>
            <a:pPr>
              <a:spcBef>
                <a:spcPct val="0"/>
              </a:spcBef>
              <a:buFont typeface="Arial" charset="0"/>
              <a:buNone/>
            </a:pPr>
            <a:endParaRPr lang="en-US" sz="1200" dirty="0"/>
          </a:p>
          <a:p>
            <a:pPr>
              <a:spcBef>
                <a:spcPct val="0"/>
              </a:spcBef>
              <a:buFont typeface="Arial" charset="0"/>
              <a:buNone/>
            </a:pPr>
            <a:endParaRPr lang="en-US" sz="1200" dirty="0"/>
          </a:p>
          <a:p>
            <a:pPr>
              <a:spcBef>
                <a:spcPct val="0"/>
              </a:spcBef>
              <a:buFont typeface="Arial" charset="0"/>
              <a:buNone/>
            </a:pPr>
            <a:endParaRPr lang="en-US" sz="1200" dirty="0"/>
          </a:p>
          <a:p>
            <a:pPr>
              <a:spcBef>
                <a:spcPct val="0"/>
              </a:spcBef>
              <a:buFont typeface="Arial" charset="0"/>
              <a:buNone/>
            </a:pPr>
            <a:endParaRPr lang="en-US" sz="1200" dirty="0"/>
          </a:p>
          <a:p>
            <a:pPr>
              <a:spcBef>
                <a:spcPct val="0"/>
              </a:spcBef>
              <a:buFont typeface="Arial" charset="0"/>
              <a:buNone/>
            </a:pPr>
            <a:endParaRPr lang="en-US" sz="1200" dirty="0"/>
          </a:p>
          <a:p>
            <a:pPr>
              <a:spcBef>
                <a:spcPct val="0"/>
              </a:spcBef>
              <a:buFont typeface="Arial" charset="0"/>
              <a:buNone/>
            </a:pPr>
            <a:endParaRPr lang="en-US" sz="1200" dirty="0"/>
          </a:p>
          <a:p>
            <a:pPr>
              <a:spcBef>
                <a:spcPct val="0"/>
              </a:spcBef>
              <a:buFont typeface="Arial" charset="0"/>
              <a:buNone/>
            </a:pPr>
            <a:endParaRPr lang="en-US" sz="1200" dirty="0"/>
          </a:p>
          <a:p>
            <a:pPr>
              <a:spcBef>
                <a:spcPct val="0"/>
              </a:spcBef>
              <a:buFont typeface="Arial" charset="0"/>
              <a:buNone/>
            </a:pPr>
            <a:endParaRPr lang="en-US" sz="1200" dirty="0"/>
          </a:p>
          <a:p>
            <a:pPr algn="ctr">
              <a:lnSpc>
                <a:spcPts val="6000"/>
              </a:lnSpc>
              <a:spcBef>
                <a:spcPct val="0"/>
              </a:spcBef>
              <a:buFont typeface="Arial" charset="0"/>
              <a:buNone/>
            </a:pPr>
            <a:r>
              <a:rPr lang="en-US" i="1" dirty="0"/>
              <a:t>You have cast the mighty down from their thrones,</a:t>
            </a:r>
          </a:p>
          <a:p>
            <a:pPr algn="ctr">
              <a:lnSpc>
                <a:spcPts val="6000"/>
              </a:lnSpc>
              <a:spcBef>
                <a:spcPct val="0"/>
              </a:spcBef>
              <a:buFont typeface="Arial" charset="0"/>
              <a:buNone/>
            </a:pPr>
            <a:r>
              <a:rPr lang="en-US" i="1" dirty="0"/>
              <a:t>and uplifted the humble of heart,</a:t>
            </a:r>
          </a:p>
          <a:p>
            <a:pPr algn="ctr">
              <a:lnSpc>
                <a:spcPts val="6000"/>
              </a:lnSpc>
              <a:spcBef>
                <a:spcPct val="0"/>
              </a:spcBef>
              <a:buFont typeface="Arial" charset="0"/>
              <a:buNone/>
            </a:pPr>
            <a:r>
              <a:rPr lang="en-US" i="1" dirty="0"/>
              <a:t>You have filled the hungry with wondrous things,</a:t>
            </a:r>
          </a:p>
          <a:p>
            <a:pPr algn="ctr">
              <a:lnSpc>
                <a:spcPts val="6000"/>
              </a:lnSpc>
              <a:spcBef>
                <a:spcPct val="0"/>
              </a:spcBef>
              <a:buFont typeface="Arial" charset="0"/>
              <a:buNone/>
            </a:pPr>
            <a:r>
              <a:rPr lang="en-US" i="1" dirty="0"/>
              <a:t>and left the wealthy no part.</a:t>
            </a:r>
          </a:p>
        </p:txBody>
      </p:sp>
      <p:pic>
        <p:nvPicPr>
          <p:cNvPr id="8" name="Picture 2" descr="C:\Users\James Flaten\Desktop\Astronomy photos\hs-2008-42-a-full_jpg_jupiter_ganymede.jpg"/>
          <p:cNvPicPr>
            <a:picLocks noChangeAspect="1" noChangeArrowheads="1"/>
          </p:cNvPicPr>
          <p:nvPr/>
        </p:nvPicPr>
        <p:blipFill rotWithShape="1">
          <a:blip r:embed="rId3" cstate="print"/>
          <a:srcRect r="4193"/>
          <a:stretch/>
        </p:blipFill>
        <p:spPr bwMode="auto">
          <a:xfrm>
            <a:off x="1" y="914400"/>
            <a:ext cx="3886199" cy="2785805"/>
          </a:xfrm>
          <a:prstGeom prst="rect">
            <a:avLst/>
          </a:prstGeom>
          <a:noFill/>
          <a:ln w="9525">
            <a:noFill/>
            <a:miter lim="800000"/>
            <a:headEnd/>
            <a:tailEnd/>
          </a:ln>
        </p:spPr>
      </p:pic>
      <p:sp>
        <p:nvSpPr>
          <p:cNvPr id="6" name="TextBox 5">
            <a:extLst>
              <a:ext uri="{FF2B5EF4-FFF2-40B4-BE49-F238E27FC236}">
                <a16:creationId xmlns:a16="http://schemas.microsoft.com/office/drawing/2014/main" id="{9A1BC982-5635-4E72-BAA4-84D1857A4FA1}"/>
              </a:ext>
            </a:extLst>
          </p:cNvPr>
          <p:cNvSpPr txBox="1"/>
          <p:nvPr/>
        </p:nvSpPr>
        <p:spPr>
          <a:xfrm>
            <a:off x="5715000" y="6611779"/>
            <a:ext cx="3429000" cy="246221"/>
          </a:xfrm>
          <a:prstGeom prst="rect">
            <a:avLst/>
          </a:prstGeom>
          <a:noFill/>
        </p:spPr>
        <p:txBody>
          <a:bodyPr wrap="square" rtlCol="0">
            <a:spAutoFit/>
          </a:bodyPr>
          <a:lstStyle/>
          <a:p>
            <a:r>
              <a:rPr lang="en-US" sz="1000" dirty="0">
                <a:solidFill>
                  <a:srgbClr val="00B0F0"/>
                </a:solidFill>
              </a:rPr>
              <a:t>Image: Voyager 2, NASA   </a:t>
            </a:r>
            <a:r>
              <a:rPr lang="en-US" sz="1000" dirty="0">
                <a:solidFill>
                  <a:srgbClr val="00B0F0"/>
                </a:solidFill>
                <a:hlinkClick r:id="rId4">
                  <a:extLst>
                    <a:ext uri="{A12FA001-AC4F-418D-AE19-62706E023703}">
                      <ahyp:hlinkClr xmlns:ahyp="http://schemas.microsoft.com/office/drawing/2018/hyperlinkcolor" val="tx"/>
                    </a:ext>
                  </a:extLst>
                </a:hlinkClick>
              </a:rPr>
              <a:t>apod.nasa.gov/apod/ap980221.html</a:t>
            </a:r>
            <a:endParaRPr lang="en-US" sz="1000" dirty="0">
              <a:solidFill>
                <a:srgbClr val="00B0F0"/>
              </a:solidFill>
            </a:endParaRPr>
          </a:p>
        </p:txBody>
      </p:sp>
      <p:sp>
        <p:nvSpPr>
          <p:cNvPr id="10" name="TextBox 9">
            <a:extLst>
              <a:ext uri="{FF2B5EF4-FFF2-40B4-BE49-F238E27FC236}">
                <a16:creationId xmlns:a16="http://schemas.microsoft.com/office/drawing/2014/main" id="{1FE26F99-DD71-41F1-85FC-345D39A62460}"/>
              </a:ext>
            </a:extLst>
          </p:cNvPr>
          <p:cNvSpPr txBox="1"/>
          <p:nvPr/>
        </p:nvSpPr>
        <p:spPr>
          <a:xfrm>
            <a:off x="0" y="6611779"/>
            <a:ext cx="3581400" cy="246221"/>
          </a:xfrm>
          <a:prstGeom prst="rect">
            <a:avLst/>
          </a:prstGeom>
          <a:noFill/>
        </p:spPr>
        <p:txBody>
          <a:bodyPr wrap="square" rtlCol="0">
            <a:spAutoFit/>
          </a:bodyPr>
          <a:lstStyle/>
          <a:p>
            <a:r>
              <a:rPr lang="en-US" sz="1000" dirty="0">
                <a:solidFill>
                  <a:srgbClr val="00B0F0"/>
                </a:solidFill>
              </a:rPr>
              <a:t>Image: Hubble, NASA, ESA   </a:t>
            </a:r>
            <a:r>
              <a:rPr lang="en-US" sz="1000" dirty="0">
                <a:solidFill>
                  <a:srgbClr val="00B0F0"/>
                </a:solidFill>
                <a:hlinkClick r:id="rId5">
                  <a:extLst>
                    <a:ext uri="{A12FA001-AC4F-418D-AE19-62706E023703}">
                      <ahyp:hlinkClr xmlns:ahyp="http://schemas.microsoft.com/office/drawing/2018/hyperlinkcolor" val="tx"/>
                    </a:ext>
                  </a:extLst>
                </a:hlinkClick>
              </a:rPr>
              <a:t>apod.nasa.gov/apod/ap090106.html</a:t>
            </a:r>
            <a:endParaRPr lang="en-US" sz="1000" dirty="0">
              <a:solidFill>
                <a:srgbClr val="00B0F0"/>
              </a:solidFill>
            </a:endParaRPr>
          </a:p>
        </p:txBody>
      </p:sp>
      <p:pic>
        <p:nvPicPr>
          <p:cNvPr id="3" name="Picture 2">
            <a:extLst>
              <a:ext uri="{FF2B5EF4-FFF2-40B4-BE49-F238E27FC236}">
                <a16:creationId xmlns:a16="http://schemas.microsoft.com/office/drawing/2014/main" id="{C40EF5DE-DFA5-45FD-B479-1ECE8BDF3B8D}"/>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086475" y="762000"/>
            <a:ext cx="2981325" cy="2981325"/>
          </a:xfrm>
          <a:prstGeom prst="rect">
            <a:avLst/>
          </a:prstGeom>
        </p:spPr>
      </p:pic>
    </p:spTree>
    <p:extLst>
      <p:ext uri="{BB962C8B-B14F-4D97-AF65-F5344CB8AC3E}">
        <p14:creationId xmlns:p14="http://schemas.microsoft.com/office/powerpoint/2010/main" val="133986821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0" y="0"/>
            <a:ext cx="9144000" cy="6858000"/>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sz="3500" dirty="0"/>
              <a:t>The </a:t>
            </a:r>
            <a:r>
              <a:rPr lang="en-US" sz="3500" dirty="0" err="1"/>
              <a:t>Magnificat</a:t>
            </a:r>
            <a:r>
              <a:rPr lang="en-US" sz="3500" dirty="0"/>
              <a:t>                              Holden Evening Prayer</a:t>
            </a:r>
          </a:p>
          <a:p>
            <a:pPr algn="ctr">
              <a:spcBef>
                <a:spcPct val="0"/>
              </a:spcBef>
              <a:buFont typeface="Arial" charset="0"/>
              <a:buNone/>
            </a:pPr>
            <a:endParaRPr lang="en-US" sz="1300" dirty="0"/>
          </a:p>
          <a:p>
            <a:pPr algn="ctr">
              <a:spcBef>
                <a:spcPct val="0"/>
              </a:spcBef>
              <a:buFont typeface="Arial" charset="0"/>
              <a:buNone/>
            </a:pPr>
            <a:endParaRPr lang="en-US" sz="1300" dirty="0"/>
          </a:p>
          <a:p>
            <a:pPr algn="ctr">
              <a:spcBef>
                <a:spcPct val="0"/>
              </a:spcBef>
              <a:buFont typeface="Arial" charset="0"/>
              <a:buNone/>
            </a:pPr>
            <a:endParaRPr lang="en-US" sz="1300" dirty="0"/>
          </a:p>
          <a:p>
            <a:pPr algn="ctr">
              <a:spcBef>
                <a:spcPct val="0"/>
              </a:spcBef>
              <a:buFont typeface="Arial" charset="0"/>
              <a:buNone/>
            </a:pPr>
            <a:endParaRPr lang="en-US" sz="1300" dirty="0"/>
          </a:p>
          <a:p>
            <a:pPr algn="ctr">
              <a:spcBef>
                <a:spcPct val="0"/>
              </a:spcBef>
              <a:buFont typeface="Arial" charset="0"/>
              <a:buNone/>
            </a:pPr>
            <a:endParaRPr lang="en-US" sz="1300" dirty="0"/>
          </a:p>
          <a:p>
            <a:pPr algn="ctr">
              <a:spcBef>
                <a:spcPct val="0"/>
              </a:spcBef>
              <a:buFont typeface="Arial" charset="0"/>
              <a:buNone/>
            </a:pPr>
            <a:endParaRPr lang="en-US" sz="1300" dirty="0"/>
          </a:p>
          <a:p>
            <a:pPr algn="ctr">
              <a:spcBef>
                <a:spcPct val="0"/>
              </a:spcBef>
              <a:buFont typeface="Arial" pitchFamily="34" charset="0"/>
              <a:buNone/>
            </a:pPr>
            <a:r>
              <a:rPr lang="en-US" sz="3500" dirty="0"/>
              <a:t>      </a:t>
            </a:r>
            <a:r>
              <a:rPr lang="en-US" sz="3500" u="sng" dirty="0"/>
              <a:t>V2 </a:t>
            </a:r>
            <a:r>
              <a:rPr lang="en-US" sz="3500" u="sng" dirty="0" err="1"/>
              <a:t>contd</a:t>
            </a:r>
            <a:endParaRPr lang="en-US" sz="3500" u="sng" dirty="0"/>
          </a:p>
          <a:p>
            <a:pPr>
              <a:spcBef>
                <a:spcPct val="0"/>
              </a:spcBef>
              <a:buFont typeface="Arial" charset="0"/>
              <a:buNone/>
            </a:pPr>
            <a:endParaRPr lang="en-US" sz="1300" dirty="0"/>
          </a:p>
          <a:p>
            <a:pPr>
              <a:spcBef>
                <a:spcPct val="0"/>
              </a:spcBef>
              <a:buFont typeface="Arial" charset="0"/>
              <a:buNone/>
            </a:pPr>
            <a:endParaRPr lang="en-US" sz="1300" dirty="0"/>
          </a:p>
          <a:p>
            <a:pPr>
              <a:spcBef>
                <a:spcPct val="0"/>
              </a:spcBef>
              <a:buFont typeface="Arial" charset="0"/>
              <a:buNone/>
            </a:pPr>
            <a:endParaRPr lang="en-US" sz="1300" dirty="0"/>
          </a:p>
          <a:p>
            <a:pPr>
              <a:spcBef>
                <a:spcPct val="0"/>
              </a:spcBef>
              <a:buFont typeface="Arial" charset="0"/>
              <a:buNone/>
            </a:pPr>
            <a:endParaRPr lang="en-US" sz="1300" dirty="0"/>
          </a:p>
          <a:p>
            <a:pPr>
              <a:spcBef>
                <a:spcPct val="0"/>
              </a:spcBef>
              <a:buFont typeface="Arial" charset="0"/>
              <a:buNone/>
            </a:pPr>
            <a:endParaRPr lang="en-US" sz="1300" dirty="0"/>
          </a:p>
          <a:p>
            <a:pPr>
              <a:spcBef>
                <a:spcPct val="0"/>
              </a:spcBef>
              <a:buFont typeface="Arial" charset="0"/>
              <a:buNone/>
            </a:pPr>
            <a:endParaRPr lang="en-US" sz="1300" dirty="0"/>
          </a:p>
          <a:p>
            <a:pPr>
              <a:spcBef>
                <a:spcPct val="0"/>
              </a:spcBef>
              <a:buFont typeface="Arial" charset="0"/>
              <a:buNone/>
            </a:pPr>
            <a:endParaRPr lang="en-US" sz="1300" dirty="0"/>
          </a:p>
          <a:p>
            <a:pPr>
              <a:spcBef>
                <a:spcPct val="0"/>
              </a:spcBef>
              <a:buFont typeface="Arial" charset="0"/>
              <a:buNone/>
            </a:pPr>
            <a:endParaRPr lang="en-US" sz="1300" dirty="0"/>
          </a:p>
          <a:p>
            <a:pPr algn="ctr">
              <a:lnSpc>
                <a:spcPts val="6000"/>
              </a:lnSpc>
              <a:spcBef>
                <a:spcPct val="0"/>
              </a:spcBef>
              <a:buFont typeface="Arial" charset="0"/>
              <a:buNone/>
            </a:pPr>
            <a:r>
              <a:rPr lang="en-US" sz="3500" i="1" dirty="0"/>
              <a:t>Great and mighty are you, O Faithful One,</a:t>
            </a:r>
          </a:p>
          <a:p>
            <a:pPr algn="ctr">
              <a:lnSpc>
                <a:spcPts val="6000"/>
              </a:lnSpc>
              <a:spcBef>
                <a:spcPct val="0"/>
              </a:spcBef>
              <a:buFont typeface="Arial" charset="0"/>
              <a:buNone/>
            </a:pPr>
            <a:r>
              <a:rPr lang="en-US" sz="3500" i="1" dirty="0"/>
              <a:t>strong is your justice, strong your love.</a:t>
            </a:r>
          </a:p>
          <a:p>
            <a:pPr algn="ctr">
              <a:lnSpc>
                <a:spcPts val="6000"/>
              </a:lnSpc>
              <a:spcBef>
                <a:spcPct val="0"/>
              </a:spcBef>
              <a:buFont typeface="Arial" charset="0"/>
              <a:buNone/>
            </a:pPr>
            <a:r>
              <a:rPr lang="en-US" sz="3500" i="1" dirty="0"/>
              <a:t>As you promised to Sarah and Abraham,</a:t>
            </a:r>
          </a:p>
          <a:p>
            <a:pPr algn="ctr">
              <a:lnSpc>
                <a:spcPts val="6000"/>
              </a:lnSpc>
              <a:spcBef>
                <a:spcPct val="0"/>
              </a:spcBef>
              <a:buFont typeface="Arial" charset="0"/>
              <a:buNone/>
            </a:pPr>
            <a:r>
              <a:rPr lang="en-US" sz="3500" i="1" dirty="0"/>
              <a:t>kindness forevermore.</a:t>
            </a:r>
          </a:p>
        </p:txBody>
      </p:sp>
      <p:pic>
        <p:nvPicPr>
          <p:cNvPr id="6" name="Picture 2" descr="C:\Users\James Flaten\Desktop\Astronomy photos\hs-2008-42-a-full_jpg_jupiter_ganymede.jpg"/>
          <p:cNvPicPr>
            <a:picLocks noChangeAspect="1" noChangeArrowheads="1"/>
          </p:cNvPicPr>
          <p:nvPr/>
        </p:nvPicPr>
        <p:blipFill rotWithShape="1">
          <a:blip r:embed="rId3" cstate="print"/>
          <a:srcRect r="4193"/>
          <a:stretch/>
        </p:blipFill>
        <p:spPr bwMode="auto">
          <a:xfrm>
            <a:off x="1" y="914400"/>
            <a:ext cx="3886199" cy="2785805"/>
          </a:xfrm>
          <a:prstGeom prst="rect">
            <a:avLst/>
          </a:prstGeom>
          <a:noFill/>
          <a:ln w="9525">
            <a:noFill/>
            <a:miter lim="800000"/>
            <a:headEnd/>
            <a:tailEnd/>
          </a:ln>
        </p:spPr>
      </p:pic>
      <p:pic>
        <p:nvPicPr>
          <p:cNvPr id="8" name="Picture 1" descr="F:\Astronomy photos\Neptune_Full_br.jpg"/>
          <p:cNvPicPr>
            <a:picLocks noChangeAspect="1" noChangeArrowheads="1"/>
          </p:cNvPicPr>
          <p:nvPr/>
        </p:nvPicPr>
        <p:blipFill rotWithShape="1">
          <a:blip r:embed="rId4" cstate="print"/>
          <a:srcRect l="14272" r="11724"/>
          <a:stretch/>
        </p:blipFill>
        <p:spPr bwMode="auto">
          <a:xfrm>
            <a:off x="6029373" y="755901"/>
            <a:ext cx="3114627" cy="2989964"/>
          </a:xfrm>
          <a:prstGeom prst="rect">
            <a:avLst/>
          </a:prstGeom>
          <a:noFill/>
          <a:ln w="9525">
            <a:noFill/>
            <a:miter lim="800000"/>
            <a:headEnd/>
            <a:tailEnd/>
          </a:ln>
        </p:spPr>
      </p:pic>
      <p:sp>
        <p:nvSpPr>
          <p:cNvPr id="7" name="TextBox 6">
            <a:extLst>
              <a:ext uri="{FF2B5EF4-FFF2-40B4-BE49-F238E27FC236}">
                <a16:creationId xmlns:a16="http://schemas.microsoft.com/office/drawing/2014/main" id="{DAA35A55-E1C3-484A-9378-AB9E2E0668E3}"/>
              </a:ext>
            </a:extLst>
          </p:cNvPr>
          <p:cNvSpPr txBox="1"/>
          <p:nvPr/>
        </p:nvSpPr>
        <p:spPr>
          <a:xfrm>
            <a:off x="5715000" y="6611779"/>
            <a:ext cx="3429000" cy="246221"/>
          </a:xfrm>
          <a:prstGeom prst="rect">
            <a:avLst/>
          </a:prstGeom>
          <a:noFill/>
        </p:spPr>
        <p:txBody>
          <a:bodyPr wrap="square" rtlCol="0">
            <a:spAutoFit/>
          </a:bodyPr>
          <a:lstStyle/>
          <a:p>
            <a:r>
              <a:rPr lang="en-US" sz="1000" dirty="0">
                <a:solidFill>
                  <a:srgbClr val="00B0F0"/>
                </a:solidFill>
              </a:rPr>
              <a:t>Image: Voyager 2, NASA   </a:t>
            </a:r>
            <a:r>
              <a:rPr lang="en-US" sz="1000" dirty="0">
                <a:solidFill>
                  <a:srgbClr val="00B0F0"/>
                </a:solidFill>
                <a:hlinkClick r:id="rId5">
                  <a:extLst>
                    <a:ext uri="{A12FA001-AC4F-418D-AE19-62706E023703}">
                      <ahyp:hlinkClr xmlns:ahyp="http://schemas.microsoft.com/office/drawing/2018/hyperlinkcolor" val="tx"/>
                    </a:ext>
                  </a:extLst>
                </a:hlinkClick>
              </a:rPr>
              <a:t>apod.nasa.gov/apod/ap980221.html</a:t>
            </a:r>
            <a:endParaRPr lang="en-US" sz="1000" dirty="0">
              <a:solidFill>
                <a:srgbClr val="00B0F0"/>
              </a:solidFill>
            </a:endParaRPr>
          </a:p>
        </p:txBody>
      </p:sp>
      <p:sp>
        <p:nvSpPr>
          <p:cNvPr id="9" name="TextBox 8">
            <a:extLst>
              <a:ext uri="{FF2B5EF4-FFF2-40B4-BE49-F238E27FC236}">
                <a16:creationId xmlns:a16="http://schemas.microsoft.com/office/drawing/2014/main" id="{9AA23312-171F-46BB-A5D0-54AA2D58F9B5}"/>
              </a:ext>
            </a:extLst>
          </p:cNvPr>
          <p:cNvSpPr txBox="1"/>
          <p:nvPr/>
        </p:nvSpPr>
        <p:spPr>
          <a:xfrm>
            <a:off x="0" y="6611779"/>
            <a:ext cx="3581400" cy="246221"/>
          </a:xfrm>
          <a:prstGeom prst="rect">
            <a:avLst/>
          </a:prstGeom>
          <a:noFill/>
        </p:spPr>
        <p:txBody>
          <a:bodyPr wrap="square" rtlCol="0">
            <a:spAutoFit/>
          </a:bodyPr>
          <a:lstStyle/>
          <a:p>
            <a:r>
              <a:rPr lang="en-US" sz="1000" dirty="0">
                <a:solidFill>
                  <a:srgbClr val="00B0F0"/>
                </a:solidFill>
              </a:rPr>
              <a:t>Image: Hubble, NASA, ESA   </a:t>
            </a:r>
            <a:r>
              <a:rPr lang="en-US" sz="1000" dirty="0">
                <a:solidFill>
                  <a:srgbClr val="00B0F0"/>
                </a:solidFill>
                <a:hlinkClick r:id="rId6">
                  <a:extLst>
                    <a:ext uri="{A12FA001-AC4F-418D-AE19-62706E023703}">
                      <ahyp:hlinkClr xmlns:ahyp="http://schemas.microsoft.com/office/drawing/2018/hyperlinkcolor" val="tx"/>
                    </a:ext>
                  </a:extLst>
                </a:hlinkClick>
              </a:rPr>
              <a:t>apod.nasa.gov/apod/ap090106.html</a:t>
            </a:r>
            <a:endParaRPr lang="en-US" sz="1000" dirty="0">
              <a:solidFill>
                <a:srgbClr val="00B0F0"/>
              </a:solidFill>
            </a:endParaRPr>
          </a:p>
        </p:txBody>
      </p:sp>
    </p:spTree>
    <p:extLst>
      <p:ext uri="{BB962C8B-B14F-4D97-AF65-F5344CB8AC3E}">
        <p14:creationId xmlns:p14="http://schemas.microsoft.com/office/powerpoint/2010/main" val="121413175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DF4FDA-82E2-4CFC-9E63-7FD9310F9F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25" y="533400"/>
            <a:ext cx="6663776" cy="2895600"/>
          </a:xfrm>
          <a:prstGeom prst="rect">
            <a:avLst/>
          </a:prstGeom>
        </p:spPr>
      </p:pic>
      <p:sp>
        <p:nvSpPr>
          <p:cNvPr id="5" name="Content Placeholder 2">
            <a:extLst>
              <a:ext uri="{FF2B5EF4-FFF2-40B4-BE49-F238E27FC236}">
                <a16:creationId xmlns:a16="http://schemas.microsoft.com/office/drawing/2014/main" id="{9B1EAFF3-263D-4403-A43B-F78A025A10B3}"/>
              </a:ext>
            </a:extLst>
          </p:cNvPr>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a:t>The </a:t>
            </a:r>
            <a:r>
              <a:rPr lang="en-US" dirty="0" err="1"/>
              <a:t>Magnificat</a:t>
            </a:r>
            <a:r>
              <a:rPr lang="en-US" dirty="0"/>
              <a:t>                              Holden Evening Prayer</a:t>
            </a:r>
          </a:p>
          <a:p>
            <a:pPr algn="ctr">
              <a:spcBef>
                <a:spcPct val="0"/>
              </a:spcBef>
              <a:buFont typeface="Arial" charset="0"/>
              <a:buNone/>
            </a:pPr>
            <a:endParaRPr lang="en-US" sz="1200" dirty="0"/>
          </a:p>
          <a:p>
            <a:pPr algn="ctr">
              <a:spcBef>
                <a:spcPct val="0"/>
              </a:spcBef>
              <a:buFont typeface="Arial" charset="0"/>
              <a:buNone/>
            </a:pPr>
            <a:endParaRPr lang="en-US" sz="1200" dirty="0"/>
          </a:p>
          <a:p>
            <a:pPr algn="ctr">
              <a:spcBef>
                <a:spcPct val="0"/>
              </a:spcBef>
              <a:buFont typeface="Arial" charset="0"/>
              <a:buNone/>
            </a:pPr>
            <a:endParaRPr lang="en-US" sz="1200" dirty="0"/>
          </a:p>
          <a:p>
            <a:pPr algn="ctr">
              <a:spcBef>
                <a:spcPct val="0"/>
              </a:spcBef>
              <a:buFont typeface="Arial" charset="0"/>
              <a:buNone/>
            </a:pPr>
            <a:endParaRPr lang="en-US" sz="1200" dirty="0"/>
          </a:p>
          <a:p>
            <a:pPr algn="ctr">
              <a:spcBef>
                <a:spcPct val="0"/>
              </a:spcBef>
              <a:buFont typeface="Arial" charset="0"/>
              <a:buNone/>
            </a:pPr>
            <a:endParaRPr lang="en-US" sz="1200" dirty="0"/>
          </a:p>
          <a:p>
            <a:pPr algn="ctr">
              <a:spcBef>
                <a:spcPct val="0"/>
              </a:spcBef>
              <a:buFont typeface="Arial" charset="0"/>
              <a:buNone/>
            </a:pPr>
            <a:endParaRPr lang="en-US" sz="1200" dirty="0"/>
          </a:p>
          <a:p>
            <a:pPr algn="ctr">
              <a:spcBef>
                <a:spcPct val="0"/>
              </a:spcBef>
              <a:buFont typeface="Arial" pitchFamily="34" charset="0"/>
              <a:buNone/>
            </a:pPr>
            <a:r>
              <a:rPr lang="en-US"/>
              <a:t>                                                         </a:t>
            </a:r>
            <a:r>
              <a:rPr lang="en-US" u="sng"/>
              <a:t>VERSE  </a:t>
            </a:r>
            <a:r>
              <a:rPr lang="en-US" u="sng" dirty="0"/>
              <a:t>3</a:t>
            </a:r>
          </a:p>
          <a:p>
            <a:pPr>
              <a:spcBef>
                <a:spcPct val="0"/>
              </a:spcBef>
              <a:buFont typeface="Arial" charset="0"/>
              <a:buNone/>
            </a:pPr>
            <a:endParaRPr lang="en-US" sz="1200" dirty="0"/>
          </a:p>
          <a:p>
            <a:pPr>
              <a:spcBef>
                <a:spcPct val="0"/>
              </a:spcBef>
              <a:buFont typeface="Arial" charset="0"/>
              <a:buNone/>
            </a:pPr>
            <a:endParaRPr lang="en-US" sz="1200" dirty="0"/>
          </a:p>
          <a:p>
            <a:pPr>
              <a:spcBef>
                <a:spcPct val="0"/>
              </a:spcBef>
              <a:buFont typeface="Arial" charset="0"/>
              <a:buNone/>
            </a:pPr>
            <a:endParaRPr lang="en-US" sz="1200" dirty="0"/>
          </a:p>
          <a:p>
            <a:pPr>
              <a:spcBef>
                <a:spcPct val="0"/>
              </a:spcBef>
              <a:buFont typeface="Arial" charset="0"/>
              <a:buNone/>
            </a:pPr>
            <a:endParaRPr lang="en-US" sz="1200" dirty="0"/>
          </a:p>
          <a:p>
            <a:pPr>
              <a:spcBef>
                <a:spcPct val="0"/>
              </a:spcBef>
              <a:buFont typeface="Arial" charset="0"/>
              <a:buNone/>
            </a:pPr>
            <a:endParaRPr lang="en-US" sz="1200" dirty="0"/>
          </a:p>
          <a:p>
            <a:pPr>
              <a:spcBef>
                <a:spcPct val="0"/>
              </a:spcBef>
              <a:buFont typeface="Arial" charset="0"/>
              <a:buNone/>
            </a:pPr>
            <a:endParaRPr lang="en-US" sz="1200" dirty="0"/>
          </a:p>
          <a:p>
            <a:pPr>
              <a:spcBef>
                <a:spcPct val="0"/>
              </a:spcBef>
              <a:buFont typeface="Arial" charset="0"/>
              <a:buNone/>
            </a:pPr>
            <a:endParaRPr lang="en-US" sz="1200" dirty="0"/>
          </a:p>
          <a:p>
            <a:pPr>
              <a:spcBef>
                <a:spcPct val="0"/>
              </a:spcBef>
              <a:buFont typeface="Arial" charset="0"/>
              <a:buNone/>
            </a:pPr>
            <a:endParaRPr lang="en-US" sz="1200" dirty="0"/>
          </a:p>
          <a:p>
            <a:pPr algn="ctr">
              <a:lnSpc>
                <a:spcPts val="6000"/>
              </a:lnSpc>
              <a:spcBef>
                <a:spcPct val="0"/>
              </a:spcBef>
              <a:buFont typeface="Arial" charset="0"/>
              <a:buNone/>
            </a:pPr>
            <a:r>
              <a:rPr lang="en-US" i="1" dirty="0"/>
              <a:t>My soul proclaims your greatness, O God,</a:t>
            </a:r>
          </a:p>
          <a:p>
            <a:pPr algn="ctr">
              <a:lnSpc>
                <a:spcPts val="6000"/>
              </a:lnSpc>
              <a:spcBef>
                <a:spcPct val="0"/>
              </a:spcBef>
              <a:buFont typeface="Arial" charset="0"/>
              <a:buNone/>
            </a:pPr>
            <a:r>
              <a:rPr lang="en-US" i="1" dirty="0"/>
              <a:t>and my spirit rejoices in you.</a:t>
            </a:r>
          </a:p>
          <a:p>
            <a:pPr algn="ctr">
              <a:lnSpc>
                <a:spcPts val="6000"/>
              </a:lnSpc>
              <a:spcBef>
                <a:spcPct val="0"/>
              </a:spcBef>
              <a:buFont typeface="Arial" charset="0"/>
              <a:buNone/>
            </a:pPr>
            <a:r>
              <a:rPr lang="en-US" i="1" dirty="0"/>
              <a:t>You have looked with love on your servant here,</a:t>
            </a:r>
          </a:p>
          <a:p>
            <a:pPr algn="ctr">
              <a:lnSpc>
                <a:spcPts val="6000"/>
              </a:lnSpc>
              <a:spcBef>
                <a:spcPct val="0"/>
              </a:spcBef>
              <a:buFont typeface="Arial" charset="0"/>
              <a:buNone/>
            </a:pPr>
            <a:r>
              <a:rPr lang="en-US" i="1" dirty="0"/>
              <a:t>and blessed me all my life through.</a:t>
            </a:r>
          </a:p>
        </p:txBody>
      </p:sp>
      <p:sp>
        <p:nvSpPr>
          <p:cNvPr id="7" name="TextBox 6">
            <a:extLst>
              <a:ext uri="{FF2B5EF4-FFF2-40B4-BE49-F238E27FC236}">
                <a16:creationId xmlns:a16="http://schemas.microsoft.com/office/drawing/2014/main" id="{3B6E5E7D-4117-40F7-BB97-44FE7A1C074E}"/>
              </a:ext>
            </a:extLst>
          </p:cNvPr>
          <p:cNvSpPr txBox="1"/>
          <p:nvPr/>
        </p:nvSpPr>
        <p:spPr>
          <a:xfrm>
            <a:off x="5257800" y="6611779"/>
            <a:ext cx="3886200" cy="246221"/>
          </a:xfrm>
          <a:prstGeom prst="rect">
            <a:avLst/>
          </a:prstGeom>
          <a:noFill/>
        </p:spPr>
        <p:txBody>
          <a:bodyPr wrap="square" rtlCol="0">
            <a:spAutoFit/>
          </a:bodyPr>
          <a:lstStyle/>
          <a:p>
            <a:r>
              <a:rPr lang="en-US" sz="1000" dirty="0">
                <a:solidFill>
                  <a:srgbClr val="00B0F0"/>
                </a:solidFill>
              </a:rPr>
              <a:t>Image: Cassini, NASA, ESA   </a:t>
            </a:r>
            <a:r>
              <a:rPr lang="en-US" sz="1000" dirty="0">
                <a:solidFill>
                  <a:srgbClr val="00B0F0"/>
                </a:solidFill>
                <a:hlinkClick r:id="rId4">
                  <a:extLst>
                    <a:ext uri="{A12FA001-AC4F-418D-AE19-62706E023703}">
                      <ahyp:hlinkClr xmlns:ahyp="http://schemas.microsoft.com/office/drawing/2018/hyperlinkcolor" val="tx"/>
                    </a:ext>
                  </a:extLst>
                </a:hlinkClick>
              </a:rPr>
              <a:t>photojournal.jpl.nasa.gov/catalog/PIA12567</a:t>
            </a:r>
            <a:endParaRPr lang="en-US" sz="1000" dirty="0">
              <a:solidFill>
                <a:srgbClr val="00B0F0"/>
              </a:solidFill>
            </a:endParaRPr>
          </a:p>
        </p:txBody>
      </p:sp>
    </p:spTree>
    <p:extLst>
      <p:ext uri="{BB962C8B-B14F-4D97-AF65-F5344CB8AC3E}">
        <p14:creationId xmlns:p14="http://schemas.microsoft.com/office/powerpoint/2010/main" val="191555967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2E2A781-2A41-40F9-BCD2-2E75756596B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10692"/>
          <a:stretch/>
        </p:blipFill>
        <p:spPr>
          <a:xfrm>
            <a:off x="0" y="800100"/>
            <a:ext cx="9144000" cy="5410200"/>
          </a:xfrm>
          <a:prstGeom prst="rect">
            <a:avLst/>
          </a:prstGeom>
        </p:spPr>
      </p:pic>
      <p:pic>
        <p:nvPicPr>
          <p:cNvPr id="11" name="Picture 3" descr="E:\NS Peace Lutheran Advent 2013\HoldenEveningPrayerTransparent copy.gif">
            <a:extLst>
              <a:ext uri="{FF2B5EF4-FFF2-40B4-BE49-F238E27FC236}">
                <a16:creationId xmlns:a16="http://schemas.microsoft.com/office/drawing/2014/main" id="{A31D5D4D-285F-44F4-B84D-7575E90657C7}"/>
              </a:ext>
            </a:extLst>
          </p:cNvPr>
          <p:cNvPicPr>
            <a:picLocks noChangeAspect="1" noChangeArrowheads="1"/>
          </p:cNvPicPr>
          <p:nvPr/>
        </p:nvPicPr>
        <p:blipFill>
          <a:blip r:embed="rId5"/>
          <a:srcRect l="5364" t="4167" r="14170" b="70833"/>
          <a:stretch>
            <a:fillRect/>
          </a:stretch>
        </p:blipFill>
        <p:spPr bwMode="auto">
          <a:xfrm>
            <a:off x="800100" y="3307080"/>
            <a:ext cx="7543800" cy="3017520"/>
          </a:xfrm>
          <a:prstGeom prst="rect">
            <a:avLst/>
          </a:prstGeom>
          <a:noFill/>
        </p:spPr>
      </p:pic>
      <p:sp>
        <p:nvSpPr>
          <p:cNvPr id="14" name="Content Placeholder 2">
            <a:extLst>
              <a:ext uri="{FF2B5EF4-FFF2-40B4-BE49-F238E27FC236}">
                <a16:creationId xmlns:a16="http://schemas.microsoft.com/office/drawing/2014/main" id="{9E302EAB-47F9-45A0-9935-913342CB8540}"/>
              </a:ext>
            </a:extLst>
          </p:cNvPr>
          <p:cNvSpPr txBox="1">
            <a:spLocks/>
          </p:cNvSpPr>
          <p:nvPr/>
        </p:nvSpPr>
        <p:spPr>
          <a:xfrm>
            <a:off x="0" y="54864"/>
            <a:ext cx="9144000" cy="68580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a:t>Litany and Prayers                        Holden Evening Prayer</a:t>
            </a:r>
          </a:p>
          <a:p>
            <a:pPr algn="ctr">
              <a:spcBef>
                <a:spcPct val="0"/>
              </a:spcBef>
              <a:buFont typeface="Arial" charset="0"/>
              <a:buNone/>
            </a:pPr>
            <a:endParaRPr lang="en-US" sz="1200" u="sng" dirty="0"/>
          </a:p>
          <a:p>
            <a:pPr>
              <a:spcBef>
                <a:spcPct val="0"/>
              </a:spcBef>
              <a:buNone/>
            </a:pPr>
            <a:r>
              <a:rPr lang="en-US" u="sng" dirty="0"/>
              <a:t>Tune – then hum – then sing refrain</a:t>
            </a:r>
          </a:p>
          <a:p>
            <a:pPr>
              <a:spcBef>
                <a:spcPct val="0"/>
              </a:spcBef>
              <a:buFont typeface="Arial" charset="0"/>
              <a:buNone/>
            </a:pPr>
            <a:r>
              <a:rPr lang="en-US" u="sng" dirty="0"/>
              <a:t>Hum during verses – then sing refrain</a:t>
            </a:r>
          </a:p>
          <a:p>
            <a:pPr>
              <a:spcBef>
                <a:spcPct val="0"/>
              </a:spcBef>
              <a:buFont typeface="Arial" charset="0"/>
              <a:buNone/>
            </a:pPr>
            <a:endParaRPr lang="en-US" sz="1000" dirty="0"/>
          </a:p>
          <a:p>
            <a:pPr>
              <a:spcBef>
                <a:spcPct val="0"/>
              </a:spcBef>
              <a:buFont typeface="Arial" charset="0"/>
              <a:buNone/>
            </a:pPr>
            <a:endParaRPr lang="en-US" sz="1000" dirty="0"/>
          </a:p>
          <a:p>
            <a:pPr>
              <a:spcBef>
                <a:spcPct val="0"/>
              </a:spcBef>
              <a:buFont typeface="Arial" charset="0"/>
              <a:buNone/>
            </a:pPr>
            <a:endParaRPr lang="en-US" sz="1000" dirty="0"/>
          </a:p>
          <a:p>
            <a:pPr>
              <a:spcBef>
                <a:spcPct val="0"/>
              </a:spcBef>
              <a:buFont typeface="Arial" charset="0"/>
              <a:buNone/>
            </a:pPr>
            <a:endParaRPr lang="en-US" sz="1000" dirty="0"/>
          </a:p>
          <a:p>
            <a:pPr>
              <a:spcBef>
                <a:spcPct val="0"/>
              </a:spcBef>
              <a:buFont typeface="Arial" charset="0"/>
              <a:buNone/>
            </a:pPr>
            <a:endParaRPr lang="en-US" sz="4000" dirty="0"/>
          </a:p>
          <a:p>
            <a:pPr>
              <a:spcBef>
                <a:spcPct val="0"/>
              </a:spcBef>
              <a:buNone/>
            </a:pPr>
            <a:endParaRPr lang="en-US" sz="4000" dirty="0">
              <a:solidFill>
                <a:srgbClr val="00B0F0"/>
              </a:solidFill>
            </a:endParaRPr>
          </a:p>
          <a:p>
            <a:pPr>
              <a:spcBef>
                <a:spcPct val="0"/>
              </a:spcBef>
              <a:buNone/>
            </a:pPr>
            <a:endParaRPr lang="en-US" sz="4000" dirty="0">
              <a:solidFill>
                <a:srgbClr val="00B0F0"/>
              </a:solidFill>
            </a:endParaRPr>
          </a:p>
          <a:p>
            <a:pPr>
              <a:spcBef>
                <a:spcPct val="0"/>
              </a:spcBef>
              <a:buNone/>
            </a:pPr>
            <a:endParaRPr lang="en-US" sz="4000" dirty="0">
              <a:solidFill>
                <a:srgbClr val="00B0F0"/>
              </a:solidFill>
            </a:endParaRPr>
          </a:p>
          <a:p>
            <a:pPr>
              <a:spcBef>
                <a:spcPct val="0"/>
              </a:spcBef>
              <a:buNone/>
            </a:pPr>
            <a:endParaRPr lang="en-US" sz="4000" dirty="0">
              <a:solidFill>
                <a:srgbClr val="00B0F0"/>
              </a:solidFill>
            </a:endParaRPr>
          </a:p>
          <a:p>
            <a:pPr>
              <a:spcBef>
                <a:spcPct val="0"/>
              </a:spcBef>
              <a:buNone/>
            </a:pPr>
            <a:endParaRPr lang="en-US" sz="4000" dirty="0">
              <a:solidFill>
                <a:srgbClr val="00B0F0"/>
              </a:solidFill>
            </a:endParaRPr>
          </a:p>
          <a:p>
            <a:pPr>
              <a:spcBef>
                <a:spcPct val="0"/>
              </a:spcBef>
              <a:buNone/>
            </a:pPr>
            <a:endParaRPr lang="en-US" dirty="0">
              <a:solidFill>
                <a:srgbClr val="00B0F0"/>
              </a:solidFill>
            </a:endParaRPr>
          </a:p>
          <a:p>
            <a:pPr algn="ctr">
              <a:spcBef>
                <a:spcPct val="0"/>
              </a:spcBef>
              <a:buNone/>
            </a:pPr>
            <a:r>
              <a:rPr lang="en-US" i="1" dirty="0">
                <a:solidFill>
                  <a:srgbClr val="00B0F0"/>
                </a:solidFill>
              </a:rPr>
              <a:t> In peace, in peace, we pray to you:   …</a:t>
            </a:r>
          </a:p>
        </p:txBody>
      </p:sp>
      <p:sp>
        <p:nvSpPr>
          <p:cNvPr id="15" name="TextBox 14">
            <a:extLst>
              <a:ext uri="{FF2B5EF4-FFF2-40B4-BE49-F238E27FC236}">
                <a16:creationId xmlns:a16="http://schemas.microsoft.com/office/drawing/2014/main" id="{151A213E-B844-43B2-9C43-341D8EDC8D72}"/>
              </a:ext>
            </a:extLst>
          </p:cNvPr>
          <p:cNvSpPr txBox="1"/>
          <p:nvPr/>
        </p:nvSpPr>
        <p:spPr>
          <a:xfrm>
            <a:off x="5486400" y="6611779"/>
            <a:ext cx="3657600" cy="246221"/>
          </a:xfrm>
          <a:prstGeom prst="rect">
            <a:avLst/>
          </a:prstGeom>
          <a:noFill/>
        </p:spPr>
        <p:txBody>
          <a:bodyPr wrap="square" rtlCol="0">
            <a:spAutoFit/>
          </a:bodyPr>
          <a:lstStyle/>
          <a:p>
            <a:r>
              <a:rPr lang="en-US" sz="1000" dirty="0">
                <a:solidFill>
                  <a:srgbClr val="00B0F0"/>
                </a:solidFill>
              </a:rPr>
              <a:t>Image: Jacob Bers, </a:t>
            </a:r>
            <a:r>
              <a:rPr lang="en-US" sz="1000" dirty="0" err="1">
                <a:solidFill>
                  <a:srgbClr val="00B0F0"/>
                </a:solidFill>
              </a:rPr>
              <a:t>Bersonic</a:t>
            </a:r>
            <a:r>
              <a:rPr lang="en-US" sz="1000" dirty="0">
                <a:solidFill>
                  <a:srgbClr val="00B0F0"/>
                </a:solidFill>
              </a:rPr>
              <a:t>   </a:t>
            </a:r>
            <a:r>
              <a:rPr lang="en-US" sz="1000" dirty="0">
                <a:solidFill>
                  <a:srgbClr val="00B0F0"/>
                </a:solidFill>
                <a:hlinkClick r:id="rId6">
                  <a:extLst>
                    <a:ext uri="{A12FA001-AC4F-418D-AE19-62706E023703}">
                      <ahyp:hlinkClr xmlns:ahyp="http://schemas.microsoft.com/office/drawing/2018/hyperlinkcolor" val="tx"/>
                    </a:ext>
                  </a:extLst>
                </a:hlinkClick>
              </a:rPr>
              <a:t>apod.nasa.gov/apod/ap140730.html</a:t>
            </a:r>
            <a:endParaRPr lang="en-US" sz="1000" dirty="0">
              <a:solidFill>
                <a:srgbClr val="00B0F0"/>
              </a:solidFill>
            </a:endParaRPr>
          </a:p>
        </p:txBody>
      </p:sp>
    </p:spTree>
    <p:extLst>
      <p:ext uri="{BB962C8B-B14F-4D97-AF65-F5344CB8AC3E}">
        <p14:creationId xmlns:p14="http://schemas.microsoft.com/office/powerpoint/2010/main" val="124040097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F0058F-A7A7-46C4-B28A-974903A6443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10692"/>
          <a:stretch/>
        </p:blipFill>
        <p:spPr>
          <a:xfrm>
            <a:off x="0" y="800100"/>
            <a:ext cx="9144000" cy="5410200"/>
          </a:xfrm>
          <a:prstGeom prst="rect">
            <a:avLst/>
          </a:prstGeom>
        </p:spPr>
      </p:pic>
      <p:sp>
        <p:nvSpPr>
          <p:cNvPr id="6" name="Content Placeholder 2">
            <a:extLst>
              <a:ext uri="{FF2B5EF4-FFF2-40B4-BE49-F238E27FC236}">
                <a16:creationId xmlns:a16="http://schemas.microsoft.com/office/drawing/2014/main" id="{63CC4357-7132-4099-9C91-8AE9498C2053}"/>
              </a:ext>
            </a:extLst>
          </p:cNvPr>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a:t>Litany and Prayers                        Holden Evening Prayer</a:t>
            </a:r>
          </a:p>
          <a:p>
            <a:pPr algn="ctr">
              <a:spcBef>
                <a:spcPct val="0"/>
              </a:spcBef>
              <a:buFont typeface="Arial" charset="0"/>
              <a:buNone/>
            </a:pPr>
            <a:endParaRPr lang="en-US" sz="1200" dirty="0"/>
          </a:p>
          <a:p>
            <a:pPr>
              <a:spcBef>
                <a:spcPct val="0"/>
              </a:spcBef>
              <a:buFont typeface="Arial" charset="0"/>
              <a:buNone/>
            </a:pPr>
            <a:r>
              <a:rPr lang="en-US" u="sng" dirty="0"/>
              <a:t>Final verse and final refrain</a:t>
            </a:r>
          </a:p>
          <a:p>
            <a:pPr>
              <a:spcBef>
                <a:spcPct val="0"/>
              </a:spcBef>
              <a:buFont typeface="Arial" charset="0"/>
              <a:buNone/>
            </a:pPr>
            <a:endParaRPr lang="en-US" sz="500" dirty="0"/>
          </a:p>
          <a:p>
            <a:pPr algn="ctr">
              <a:spcBef>
                <a:spcPct val="0"/>
              </a:spcBef>
              <a:buNone/>
            </a:pPr>
            <a:r>
              <a:rPr lang="en-US" i="1" dirty="0">
                <a:solidFill>
                  <a:srgbClr val="00B0F0"/>
                </a:solidFill>
              </a:rPr>
              <a:t> Help us, comfort us, all of our days:</a:t>
            </a:r>
          </a:p>
        </p:txBody>
      </p:sp>
      <p:pic>
        <p:nvPicPr>
          <p:cNvPr id="10" name="Picture 2" descr="E:\NS Peace Lutheran Advent 2013\HoldenEveningPrayerTransparentPart2.gif">
            <a:extLst>
              <a:ext uri="{FF2B5EF4-FFF2-40B4-BE49-F238E27FC236}">
                <a16:creationId xmlns:a16="http://schemas.microsoft.com/office/drawing/2014/main" id="{6B0C5166-5F3A-4C08-9D3E-D37F767EF7EB}"/>
              </a:ext>
            </a:extLst>
          </p:cNvPr>
          <p:cNvPicPr>
            <a:picLocks noChangeAspect="1" noChangeArrowheads="1"/>
          </p:cNvPicPr>
          <p:nvPr/>
        </p:nvPicPr>
        <p:blipFill>
          <a:blip r:embed="rId5"/>
          <a:srcRect/>
          <a:stretch>
            <a:fillRect/>
          </a:stretch>
        </p:blipFill>
        <p:spPr bwMode="auto">
          <a:xfrm>
            <a:off x="753363" y="3374136"/>
            <a:ext cx="7637273" cy="3314700"/>
          </a:xfrm>
          <a:prstGeom prst="rect">
            <a:avLst/>
          </a:prstGeom>
          <a:noFill/>
        </p:spPr>
      </p:pic>
      <p:sp>
        <p:nvSpPr>
          <p:cNvPr id="11" name="TextBox 10">
            <a:extLst>
              <a:ext uri="{FF2B5EF4-FFF2-40B4-BE49-F238E27FC236}">
                <a16:creationId xmlns:a16="http://schemas.microsoft.com/office/drawing/2014/main" id="{B409A08D-A774-403D-93A2-A76C80237819}"/>
              </a:ext>
            </a:extLst>
          </p:cNvPr>
          <p:cNvSpPr txBox="1"/>
          <p:nvPr/>
        </p:nvSpPr>
        <p:spPr>
          <a:xfrm>
            <a:off x="5486400" y="6611779"/>
            <a:ext cx="3657600" cy="246221"/>
          </a:xfrm>
          <a:prstGeom prst="rect">
            <a:avLst/>
          </a:prstGeom>
          <a:noFill/>
        </p:spPr>
        <p:txBody>
          <a:bodyPr wrap="square" rtlCol="0">
            <a:spAutoFit/>
          </a:bodyPr>
          <a:lstStyle/>
          <a:p>
            <a:r>
              <a:rPr lang="en-US" sz="1000" dirty="0">
                <a:solidFill>
                  <a:srgbClr val="00B0F0"/>
                </a:solidFill>
              </a:rPr>
              <a:t>Image: Jacob Bers, </a:t>
            </a:r>
            <a:r>
              <a:rPr lang="en-US" sz="1000" dirty="0" err="1">
                <a:solidFill>
                  <a:srgbClr val="00B0F0"/>
                </a:solidFill>
              </a:rPr>
              <a:t>Bersonic</a:t>
            </a:r>
            <a:r>
              <a:rPr lang="en-US" sz="1000" dirty="0">
                <a:solidFill>
                  <a:srgbClr val="00B0F0"/>
                </a:solidFill>
              </a:rPr>
              <a:t>   </a:t>
            </a:r>
            <a:r>
              <a:rPr lang="en-US" sz="1000" dirty="0">
                <a:solidFill>
                  <a:srgbClr val="00B0F0"/>
                </a:solidFill>
                <a:hlinkClick r:id="rId6">
                  <a:extLst>
                    <a:ext uri="{A12FA001-AC4F-418D-AE19-62706E023703}">
                      <ahyp:hlinkClr xmlns:ahyp="http://schemas.microsoft.com/office/drawing/2018/hyperlinkcolor" val="tx"/>
                    </a:ext>
                  </a:extLst>
                </a:hlinkClick>
              </a:rPr>
              <a:t>apod.nasa.gov/apod/ap140730.html</a:t>
            </a:r>
            <a:endParaRPr lang="en-US" sz="1000" dirty="0">
              <a:solidFill>
                <a:srgbClr val="00B0F0"/>
              </a:solidFill>
            </a:endParaRPr>
          </a:p>
        </p:txBody>
      </p:sp>
    </p:spTree>
    <p:extLst>
      <p:ext uri="{BB962C8B-B14F-4D97-AF65-F5344CB8AC3E}">
        <p14:creationId xmlns:p14="http://schemas.microsoft.com/office/powerpoint/2010/main" val="95868454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Astronomy photos\hs-2003-28-a-full_jpg_sombrero_galaxy.jpg"/>
          <p:cNvPicPr>
            <a:picLocks noChangeAspect="1" noChangeArrowheads="1"/>
          </p:cNvPicPr>
          <p:nvPr/>
        </p:nvPicPr>
        <p:blipFill>
          <a:blip r:embed="rId3" cstate="print">
            <a:lum bright="-10000" contrast="20000"/>
          </a:blip>
          <a:srcRect l="5833" t="9303" r="5833" b="11894"/>
          <a:stretch>
            <a:fillRect/>
          </a:stretch>
        </p:blipFill>
        <p:spPr bwMode="auto">
          <a:xfrm>
            <a:off x="0" y="2286000"/>
            <a:ext cx="9144000" cy="4572000"/>
          </a:xfrm>
          <a:prstGeom prst="rect">
            <a:avLst/>
          </a:prstGeom>
          <a:noFill/>
          <a:ln w="9525">
            <a:noFill/>
            <a:miter lim="800000"/>
            <a:headEnd/>
            <a:tailEnd/>
          </a:ln>
        </p:spPr>
      </p:pic>
      <p:sp>
        <p:nvSpPr>
          <p:cNvPr id="6" name="Content Placeholder 2"/>
          <p:cNvSpPr txBox="1">
            <a:spLocks/>
          </p:cNvSpPr>
          <p:nvPr/>
        </p:nvSpPr>
        <p:spPr>
          <a:xfrm>
            <a:off x="0" y="0"/>
            <a:ext cx="91440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a:t>Closing Prayer                               Holden Evening Prayer</a:t>
            </a:r>
          </a:p>
        </p:txBody>
      </p:sp>
      <p:sp>
        <p:nvSpPr>
          <p:cNvPr id="4" name="TextBox 3">
            <a:extLst>
              <a:ext uri="{FF2B5EF4-FFF2-40B4-BE49-F238E27FC236}">
                <a16:creationId xmlns:a16="http://schemas.microsoft.com/office/drawing/2014/main" id="{17F5C478-A5B6-4835-ADDD-70F866D8A650}"/>
              </a:ext>
            </a:extLst>
          </p:cNvPr>
          <p:cNvSpPr txBox="1"/>
          <p:nvPr/>
        </p:nvSpPr>
        <p:spPr>
          <a:xfrm>
            <a:off x="5562600" y="6611779"/>
            <a:ext cx="3581400" cy="246221"/>
          </a:xfrm>
          <a:prstGeom prst="rect">
            <a:avLst/>
          </a:prstGeom>
          <a:noFill/>
        </p:spPr>
        <p:txBody>
          <a:bodyPr wrap="square" rtlCol="0">
            <a:spAutoFit/>
          </a:bodyPr>
          <a:lstStyle/>
          <a:p>
            <a:r>
              <a:rPr lang="en-US" sz="1000" dirty="0">
                <a:solidFill>
                  <a:srgbClr val="00B0F0"/>
                </a:solidFill>
              </a:rPr>
              <a:t>Image: Hubble, NASA, ESA   </a:t>
            </a:r>
            <a:r>
              <a:rPr lang="en-US" sz="1000" dirty="0">
                <a:solidFill>
                  <a:srgbClr val="00B0F0"/>
                </a:solidFill>
                <a:hlinkClick r:id="rId4">
                  <a:extLst>
                    <a:ext uri="{A12FA001-AC4F-418D-AE19-62706E023703}">
                      <ahyp:hlinkClr xmlns:ahyp="http://schemas.microsoft.com/office/drawing/2018/hyperlinkcolor" val="tx"/>
                    </a:ext>
                  </a:extLst>
                </a:hlinkClick>
              </a:rPr>
              <a:t>apod.nasa.gov/apod/ap150726.html</a:t>
            </a:r>
            <a:endParaRPr lang="en-US" sz="1000" dirty="0">
              <a:solidFill>
                <a:srgbClr val="00B0F0"/>
              </a:solidFill>
            </a:endParaRPr>
          </a:p>
        </p:txBody>
      </p:sp>
    </p:spTree>
    <p:extLst>
      <p:ext uri="{BB962C8B-B14F-4D97-AF65-F5344CB8AC3E}">
        <p14:creationId xmlns:p14="http://schemas.microsoft.com/office/powerpoint/2010/main" val="214363335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Astronomy photos\hs-2003-28-a-full_jpg_sombrero_galaxy.jpg"/>
          <p:cNvPicPr>
            <a:picLocks noChangeAspect="1" noChangeArrowheads="1"/>
          </p:cNvPicPr>
          <p:nvPr/>
        </p:nvPicPr>
        <p:blipFill>
          <a:blip r:embed="rId3" cstate="print">
            <a:lum bright="-10000" contrast="20000"/>
          </a:blip>
          <a:srcRect l="5833" t="9303" r="5833" b="11894"/>
          <a:stretch>
            <a:fillRect/>
          </a:stretch>
        </p:blipFill>
        <p:spPr bwMode="auto">
          <a:xfrm>
            <a:off x="0" y="2286000"/>
            <a:ext cx="9144000" cy="4572000"/>
          </a:xfrm>
          <a:prstGeom prst="rect">
            <a:avLst/>
          </a:prstGeom>
          <a:noFill/>
          <a:ln w="9525">
            <a:noFill/>
            <a:miter lim="800000"/>
            <a:headEnd/>
            <a:tailEnd/>
          </a:ln>
        </p:spPr>
      </p:pic>
      <p:sp>
        <p:nvSpPr>
          <p:cNvPr id="6"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a:t>Closing Prayer                               Holden Evening Prayer</a:t>
            </a:r>
          </a:p>
          <a:p>
            <a:pPr algn="ctr">
              <a:spcBef>
                <a:spcPct val="0"/>
              </a:spcBef>
              <a:buFont typeface="Arial" charset="0"/>
              <a:buNone/>
            </a:pPr>
            <a:endParaRPr lang="en-US" sz="1200" dirty="0"/>
          </a:p>
          <a:p>
            <a:pPr algn="ctr">
              <a:spcBef>
                <a:spcPct val="0"/>
              </a:spcBef>
              <a:buFont typeface="Arial" charset="0"/>
              <a:buNone/>
            </a:pPr>
            <a:endParaRPr lang="en-US" sz="1200" dirty="0"/>
          </a:p>
          <a:p>
            <a:pPr>
              <a:spcBef>
                <a:spcPct val="0"/>
              </a:spcBef>
              <a:buFont typeface="Arial" charset="0"/>
              <a:buNone/>
            </a:pPr>
            <a:r>
              <a:rPr lang="en-US" dirty="0">
                <a:solidFill>
                  <a:srgbClr val="00B0F0"/>
                </a:solidFill>
              </a:rPr>
              <a:t> Great and merciful God, Source and Ground of all goodness and life…</a:t>
            </a:r>
          </a:p>
          <a:p>
            <a:pPr>
              <a:spcBef>
                <a:spcPct val="0"/>
              </a:spcBef>
              <a:buFont typeface="Arial" charset="0"/>
              <a:buNone/>
            </a:pPr>
            <a:r>
              <a:rPr lang="en-US" dirty="0">
                <a:solidFill>
                  <a:srgbClr val="00B0F0"/>
                </a:solidFill>
              </a:rPr>
              <a:t> …through Jesus Christ our Lord.</a:t>
            </a:r>
          </a:p>
          <a:p>
            <a:pPr>
              <a:spcBef>
                <a:spcPct val="0"/>
              </a:spcBef>
              <a:buFont typeface="Arial" charset="0"/>
              <a:buNone/>
            </a:pPr>
            <a:endParaRPr lang="en-US" sz="1000" dirty="0"/>
          </a:p>
          <a:p>
            <a:pPr>
              <a:spcBef>
                <a:spcPct val="0"/>
              </a:spcBef>
              <a:buFont typeface="Arial" charset="0"/>
              <a:buNone/>
            </a:pPr>
            <a:r>
              <a:rPr lang="en-US" dirty="0"/>
              <a:t>     Amen.</a:t>
            </a:r>
          </a:p>
        </p:txBody>
      </p:sp>
      <p:sp>
        <p:nvSpPr>
          <p:cNvPr id="4" name="TextBox 3">
            <a:extLst>
              <a:ext uri="{FF2B5EF4-FFF2-40B4-BE49-F238E27FC236}">
                <a16:creationId xmlns:a16="http://schemas.microsoft.com/office/drawing/2014/main" id="{6357A6DB-0B57-472E-86E5-364FB2F8E79D}"/>
              </a:ext>
            </a:extLst>
          </p:cNvPr>
          <p:cNvSpPr txBox="1"/>
          <p:nvPr/>
        </p:nvSpPr>
        <p:spPr>
          <a:xfrm>
            <a:off x="5562600" y="6611779"/>
            <a:ext cx="3581400" cy="246221"/>
          </a:xfrm>
          <a:prstGeom prst="rect">
            <a:avLst/>
          </a:prstGeom>
          <a:noFill/>
        </p:spPr>
        <p:txBody>
          <a:bodyPr wrap="square" rtlCol="0">
            <a:spAutoFit/>
          </a:bodyPr>
          <a:lstStyle/>
          <a:p>
            <a:r>
              <a:rPr lang="en-US" sz="1000" dirty="0">
                <a:solidFill>
                  <a:srgbClr val="00B0F0"/>
                </a:solidFill>
              </a:rPr>
              <a:t>Image: Hubble, NASA, ESA   </a:t>
            </a:r>
            <a:r>
              <a:rPr lang="en-US" sz="1000" dirty="0">
                <a:solidFill>
                  <a:srgbClr val="00B0F0"/>
                </a:solidFill>
                <a:hlinkClick r:id="rId4">
                  <a:extLst>
                    <a:ext uri="{A12FA001-AC4F-418D-AE19-62706E023703}">
                      <ahyp:hlinkClr xmlns:ahyp="http://schemas.microsoft.com/office/drawing/2018/hyperlinkcolor" val="tx"/>
                    </a:ext>
                  </a:extLst>
                </a:hlinkClick>
              </a:rPr>
              <a:t>apod.nasa.gov/apod/ap150726.html</a:t>
            </a:r>
            <a:endParaRPr lang="en-US" sz="1000" dirty="0">
              <a:solidFill>
                <a:srgbClr val="00B0F0"/>
              </a:solidFill>
            </a:endParaRPr>
          </a:p>
        </p:txBody>
      </p:sp>
    </p:spTree>
    <p:extLst>
      <p:ext uri="{BB962C8B-B14F-4D97-AF65-F5344CB8AC3E}">
        <p14:creationId xmlns:p14="http://schemas.microsoft.com/office/powerpoint/2010/main" val="241311229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2E15CA-1AFC-4982-B199-22ABFEB58FE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4443" b="7054"/>
          <a:stretch/>
        </p:blipFill>
        <p:spPr>
          <a:xfrm>
            <a:off x="0" y="763211"/>
            <a:ext cx="9144000" cy="6094790"/>
          </a:xfrm>
          <a:prstGeom prst="rect">
            <a:avLst/>
          </a:prstGeom>
        </p:spPr>
      </p:pic>
      <p:sp>
        <p:nvSpPr>
          <p:cNvPr id="7" name="Content Placeholder 2">
            <a:extLst>
              <a:ext uri="{FF2B5EF4-FFF2-40B4-BE49-F238E27FC236}">
                <a16:creationId xmlns:a16="http://schemas.microsoft.com/office/drawing/2014/main" id="{23A1961A-EE2C-4218-A61A-95C38D7933E4}"/>
              </a:ext>
            </a:extLst>
          </p:cNvPr>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a:t>The Lord’s Prayer                          Holden Evening Prayer</a:t>
            </a:r>
          </a:p>
          <a:p>
            <a:pPr algn="ctr">
              <a:spcBef>
                <a:spcPct val="0"/>
              </a:spcBef>
              <a:buFont typeface="Arial" charset="0"/>
              <a:buNone/>
            </a:pPr>
            <a:endParaRPr lang="en-US" sz="1200" dirty="0"/>
          </a:p>
          <a:p>
            <a:pPr algn="ctr">
              <a:spcBef>
                <a:spcPct val="0"/>
              </a:spcBef>
              <a:buFont typeface="Arial" charset="0"/>
              <a:buNone/>
            </a:pPr>
            <a:endParaRPr lang="en-US" sz="1200" dirty="0"/>
          </a:p>
          <a:p>
            <a:pPr>
              <a:spcBef>
                <a:spcPct val="0"/>
              </a:spcBef>
              <a:buFont typeface="Arial" charset="0"/>
              <a:buNone/>
            </a:pPr>
            <a:r>
              <a:rPr lang="en-US" dirty="0">
                <a:solidFill>
                  <a:srgbClr val="00B0F0"/>
                </a:solidFill>
              </a:rPr>
              <a:t> God, remember us in your love, and teach us to pray:</a:t>
            </a:r>
          </a:p>
          <a:p>
            <a:pPr>
              <a:spcBef>
                <a:spcPct val="0"/>
              </a:spcBef>
              <a:buFont typeface="Arial" charset="0"/>
              <a:buNone/>
            </a:pPr>
            <a:endParaRPr lang="en-US" sz="1000" dirty="0">
              <a:solidFill>
                <a:srgbClr val="00B0F0"/>
              </a:solidFill>
            </a:endParaRPr>
          </a:p>
          <a:p>
            <a:pPr marL="465138" indent="0">
              <a:spcBef>
                <a:spcPct val="0"/>
              </a:spcBef>
              <a:buFont typeface="Arial" charset="0"/>
              <a:buNone/>
              <a:tabLst>
                <a:tab pos="577850" algn="l"/>
              </a:tabLst>
            </a:pPr>
            <a:r>
              <a:rPr lang="en-US" dirty="0"/>
              <a:t>Our Father in heaven, hallowed be your name.</a:t>
            </a:r>
          </a:p>
          <a:p>
            <a:pPr marL="465138" indent="0">
              <a:spcBef>
                <a:spcPct val="0"/>
              </a:spcBef>
              <a:buFont typeface="Arial" charset="0"/>
              <a:buNone/>
            </a:pPr>
            <a:r>
              <a:rPr lang="en-US" dirty="0"/>
              <a:t>Your Kingdom come: your will be done on earth as in heaven.  Give us today our daily bread.  Forgive us our sins as we forgive those who sin against us.  Save us from the time of trial, and deliver us from evil.  For the Kingdom, the power, and the glory are yours, now and forever.  Amen.</a:t>
            </a:r>
          </a:p>
        </p:txBody>
      </p:sp>
      <p:sp>
        <p:nvSpPr>
          <p:cNvPr id="8" name="TextBox 7">
            <a:extLst>
              <a:ext uri="{FF2B5EF4-FFF2-40B4-BE49-F238E27FC236}">
                <a16:creationId xmlns:a16="http://schemas.microsoft.com/office/drawing/2014/main" id="{CE357B84-E276-43BC-9B4F-DE691940416B}"/>
              </a:ext>
            </a:extLst>
          </p:cNvPr>
          <p:cNvSpPr txBox="1"/>
          <p:nvPr/>
        </p:nvSpPr>
        <p:spPr>
          <a:xfrm>
            <a:off x="5791200" y="6611779"/>
            <a:ext cx="3352800" cy="246221"/>
          </a:xfrm>
          <a:prstGeom prst="rect">
            <a:avLst/>
          </a:prstGeom>
          <a:noFill/>
        </p:spPr>
        <p:txBody>
          <a:bodyPr wrap="square" rtlCol="0">
            <a:spAutoFit/>
          </a:bodyPr>
          <a:lstStyle/>
          <a:p>
            <a:r>
              <a:rPr lang="en-US" sz="1000" dirty="0">
                <a:solidFill>
                  <a:srgbClr val="00B0F0"/>
                </a:solidFill>
              </a:rPr>
              <a:t>Image: Robert </a:t>
            </a:r>
            <a:r>
              <a:rPr lang="en-US" sz="1000" dirty="0" err="1">
                <a:solidFill>
                  <a:srgbClr val="00B0F0"/>
                </a:solidFill>
              </a:rPr>
              <a:t>Gendler</a:t>
            </a:r>
            <a:r>
              <a:rPr lang="en-US" sz="1000" dirty="0">
                <a:solidFill>
                  <a:srgbClr val="00B0F0"/>
                </a:solidFill>
              </a:rPr>
              <a:t>   </a:t>
            </a:r>
            <a:r>
              <a:rPr lang="en-US" sz="1000" dirty="0">
                <a:solidFill>
                  <a:srgbClr val="00B0F0"/>
                </a:solidFill>
                <a:hlinkClick r:id="rId5">
                  <a:extLst>
                    <a:ext uri="{A12FA001-AC4F-418D-AE19-62706E023703}">
                      <ahyp:hlinkClr xmlns:ahyp="http://schemas.microsoft.com/office/drawing/2018/hyperlinkcolor" val="tx"/>
                    </a:ext>
                  </a:extLst>
                </a:hlinkClick>
              </a:rPr>
              <a:t>apod.nasa.gov/apod/ap120903.html</a:t>
            </a:r>
            <a:endParaRPr lang="en-US" sz="1000" dirty="0">
              <a:solidFill>
                <a:srgbClr val="00B0F0"/>
              </a:solidFill>
            </a:endParaRPr>
          </a:p>
        </p:txBody>
      </p:sp>
    </p:spTree>
    <p:extLst>
      <p:ext uri="{BB962C8B-B14F-4D97-AF65-F5344CB8AC3E}">
        <p14:creationId xmlns:p14="http://schemas.microsoft.com/office/powerpoint/2010/main" val="54439127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6AB4E8-53D6-4701-A1AA-B50891EBB2E6}"/>
              </a:ext>
            </a:extLst>
          </p:cNvPr>
          <p:cNvPicPr>
            <a:picLocks noChangeAspect="1"/>
          </p:cNvPicPr>
          <p:nvPr/>
        </p:nvPicPr>
        <p:blipFill rotWithShape="1">
          <a:blip r:embed="rId3"/>
          <a:srcRect l="10833" t="15537" r="12500" b="7879"/>
          <a:stretch/>
        </p:blipFill>
        <p:spPr>
          <a:xfrm>
            <a:off x="1" y="-1"/>
            <a:ext cx="9142330" cy="5962390"/>
          </a:xfrm>
          <a:prstGeom prst="rect">
            <a:avLst/>
          </a:prstGeom>
        </p:spPr>
      </p:pic>
      <p:sp>
        <p:nvSpPr>
          <p:cNvPr id="5" name="TextBox 4">
            <a:extLst>
              <a:ext uri="{FF2B5EF4-FFF2-40B4-BE49-F238E27FC236}">
                <a16:creationId xmlns:a16="http://schemas.microsoft.com/office/drawing/2014/main" id="{83E5CC8A-71A4-4AFD-A825-FB02BA2894AE}"/>
              </a:ext>
            </a:extLst>
          </p:cNvPr>
          <p:cNvSpPr txBox="1"/>
          <p:nvPr/>
        </p:nvSpPr>
        <p:spPr>
          <a:xfrm>
            <a:off x="5582666" y="6611779"/>
            <a:ext cx="3561334" cy="246221"/>
          </a:xfrm>
          <a:prstGeom prst="rect">
            <a:avLst/>
          </a:prstGeom>
          <a:noFill/>
        </p:spPr>
        <p:txBody>
          <a:bodyPr wrap="square" rtlCol="0">
            <a:spAutoFit/>
          </a:bodyPr>
          <a:lstStyle/>
          <a:p>
            <a:r>
              <a:rPr lang="en-US" sz="1000" dirty="0">
                <a:solidFill>
                  <a:srgbClr val="00B0F0"/>
                </a:solidFill>
              </a:rPr>
              <a:t>Image: Cassini, NASA, ESA   </a:t>
            </a:r>
            <a:r>
              <a:rPr lang="en-US" sz="1000" dirty="0">
                <a:solidFill>
                  <a:srgbClr val="00B0F0"/>
                </a:solidFill>
                <a:hlinkClick r:id="rId4">
                  <a:extLst>
                    <a:ext uri="{A12FA001-AC4F-418D-AE19-62706E023703}">
                      <ahyp:hlinkClr xmlns:ahyp="http://schemas.microsoft.com/office/drawing/2018/hyperlinkcolor" val="tx"/>
                    </a:ext>
                  </a:extLst>
                </a:hlinkClick>
              </a:rPr>
              <a:t>apod.nasa.gov/apod/ap131113.html</a:t>
            </a:r>
            <a:endParaRPr lang="en-US" sz="1000" dirty="0">
              <a:solidFill>
                <a:srgbClr val="00B0F0"/>
              </a:solidFill>
            </a:endParaRPr>
          </a:p>
        </p:txBody>
      </p:sp>
    </p:spTree>
    <p:extLst>
      <p:ext uri="{BB962C8B-B14F-4D97-AF65-F5344CB8AC3E}">
        <p14:creationId xmlns:p14="http://schemas.microsoft.com/office/powerpoint/2010/main" val="2357861912"/>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DA1BA4-00A8-45A0-B430-F0E9974CF39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609600"/>
            <a:ext cx="9144000" cy="6096000"/>
          </a:xfrm>
          <a:prstGeom prst="rect">
            <a:avLst/>
          </a:prstGeom>
        </p:spPr>
      </p:pic>
      <p:sp>
        <p:nvSpPr>
          <p:cNvPr id="8" name="Content Placeholder 2">
            <a:extLst>
              <a:ext uri="{FF2B5EF4-FFF2-40B4-BE49-F238E27FC236}">
                <a16:creationId xmlns:a16="http://schemas.microsoft.com/office/drawing/2014/main" id="{19374E10-FA2F-497A-865D-16F40A70DAE8}"/>
              </a:ext>
            </a:extLst>
          </p:cNvPr>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a:t>Final Blessing                                Holden Evening Prayer</a:t>
            </a:r>
          </a:p>
          <a:p>
            <a:pPr algn="ctr">
              <a:spcBef>
                <a:spcPct val="0"/>
              </a:spcBef>
              <a:buFont typeface="Arial" charset="0"/>
              <a:buNone/>
            </a:pPr>
            <a:endParaRPr lang="en-US" sz="1200" dirty="0"/>
          </a:p>
          <a:p>
            <a:pPr algn="ctr">
              <a:spcBef>
                <a:spcPct val="0"/>
              </a:spcBef>
              <a:buFont typeface="Arial" charset="0"/>
              <a:buNone/>
            </a:pPr>
            <a:endParaRPr lang="en-US" sz="1200" dirty="0"/>
          </a:p>
          <a:p>
            <a:pPr>
              <a:spcBef>
                <a:spcPct val="0"/>
              </a:spcBef>
              <a:buFont typeface="Arial" pitchFamily="34" charset="0"/>
              <a:buNone/>
            </a:pPr>
            <a:r>
              <a:rPr lang="en-US" i="1" dirty="0">
                <a:solidFill>
                  <a:srgbClr val="00B0F0"/>
                </a:solidFill>
              </a:rPr>
              <a:t> Let us bless our God:</a:t>
            </a:r>
          </a:p>
          <a:p>
            <a:pPr>
              <a:spcBef>
                <a:spcPct val="0"/>
              </a:spcBef>
              <a:buFont typeface="Arial" charset="0"/>
              <a:buNone/>
            </a:pPr>
            <a:endParaRPr lang="en-US" sz="1000" i="1" dirty="0"/>
          </a:p>
          <a:p>
            <a:pPr>
              <a:spcBef>
                <a:spcPct val="0"/>
              </a:spcBef>
              <a:buFont typeface="Arial" charset="0"/>
              <a:buNone/>
            </a:pPr>
            <a:r>
              <a:rPr lang="en-US" i="1" dirty="0"/>
              <a:t>     Praise and thanks to you.</a:t>
            </a:r>
          </a:p>
        </p:txBody>
      </p:sp>
      <p:sp>
        <p:nvSpPr>
          <p:cNvPr id="9" name="TextBox 8">
            <a:extLst>
              <a:ext uri="{FF2B5EF4-FFF2-40B4-BE49-F238E27FC236}">
                <a16:creationId xmlns:a16="http://schemas.microsoft.com/office/drawing/2014/main" id="{C2D09FB1-42FE-4A75-A571-9128E3A1164C}"/>
              </a:ext>
            </a:extLst>
          </p:cNvPr>
          <p:cNvSpPr txBox="1"/>
          <p:nvPr/>
        </p:nvSpPr>
        <p:spPr>
          <a:xfrm>
            <a:off x="5486399" y="6611779"/>
            <a:ext cx="3657601" cy="246221"/>
          </a:xfrm>
          <a:prstGeom prst="rect">
            <a:avLst/>
          </a:prstGeom>
          <a:noFill/>
        </p:spPr>
        <p:txBody>
          <a:bodyPr wrap="square" rtlCol="0">
            <a:spAutoFit/>
          </a:bodyPr>
          <a:lstStyle/>
          <a:p>
            <a:r>
              <a:rPr lang="en-US" sz="1000" dirty="0">
                <a:solidFill>
                  <a:srgbClr val="00B0F0"/>
                </a:solidFill>
              </a:rPr>
              <a:t>Image: Robert H. McNaught   </a:t>
            </a:r>
            <a:r>
              <a:rPr lang="en-US" sz="1000" dirty="0">
                <a:solidFill>
                  <a:srgbClr val="00B0F0"/>
                </a:solidFill>
                <a:hlinkClick r:id="rId5">
                  <a:extLst>
                    <a:ext uri="{A12FA001-AC4F-418D-AE19-62706E023703}">
                      <ahyp:hlinkClr xmlns:ahyp="http://schemas.microsoft.com/office/drawing/2018/hyperlinkcolor" val="tx"/>
                    </a:ext>
                  </a:extLst>
                </a:hlinkClick>
              </a:rPr>
              <a:t>apod.nasa.gov/apod/ap131117.html</a:t>
            </a:r>
            <a:endParaRPr lang="en-US" sz="1000" dirty="0">
              <a:solidFill>
                <a:srgbClr val="00B0F0"/>
              </a:solidFill>
            </a:endParaRPr>
          </a:p>
        </p:txBody>
      </p:sp>
    </p:spTree>
    <p:extLst>
      <p:ext uri="{BB962C8B-B14F-4D97-AF65-F5344CB8AC3E}">
        <p14:creationId xmlns:p14="http://schemas.microsoft.com/office/powerpoint/2010/main" val="244178889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762903-5D4F-4A72-9B69-2BED53AC8D3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609600"/>
            <a:ext cx="9144000" cy="6096000"/>
          </a:xfrm>
          <a:prstGeom prst="rect">
            <a:avLst/>
          </a:prstGeom>
        </p:spPr>
      </p:pic>
      <p:sp>
        <p:nvSpPr>
          <p:cNvPr id="6" name="Content Placeholder 2">
            <a:extLst>
              <a:ext uri="{FF2B5EF4-FFF2-40B4-BE49-F238E27FC236}">
                <a16:creationId xmlns:a16="http://schemas.microsoft.com/office/drawing/2014/main" id="{7A1ACFF3-7431-41FE-BC07-520873BC27C5}"/>
              </a:ext>
            </a:extLst>
          </p:cNvPr>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a:t>Final Blessing                                Holden Evening Prayer</a:t>
            </a:r>
          </a:p>
          <a:p>
            <a:pPr marL="0" indent="0" algn="ctr">
              <a:spcBef>
                <a:spcPct val="0"/>
              </a:spcBef>
              <a:buFont typeface="Arial" charset="0"/>
              <a:buNone/>
            </a:pPr>
            <a:endParaRPr lang="en-US" sz="1200" i="1" dirty="0"/>
          </a:p>
          <a:p>
            <a:pPr marL="0" indent="0" algn="ctr">
              <a:spcBef>
                <a:spcPct val="0"/>
              </a:spcBef>
              <a:buFont typeface="Arial" charset="0"/>
              <a:buNone/>
            </a:pPr>
            <a:endParaRPr lang="en-US" sz="1200" i="1" dirty="0"/>
          </a:p>
          <a:p>
            <a:pPr marL="0" indent="0">
              <a:spcBef>
                <a:spcPct val="0"/>
              </a:spcBef>
              <a:buFont typeface="Arial" charset="0"/>
              <a:buNone/>
            </a:pPr>
            <a:r>
              <a:rPr lang="en-US" i="1" dirty="0"/>
              <a:t> (ALL SING)</a:t>
            </a:r>
          </a:p>
          <a:p>
            <a:pPr marL="0" indent="0">
              <a:lnSpc>
                <a:spcPts val="6000"/>
              </a:lnSpc>
              <a:spcBef>
                <a:spcPct val="0"/>
              </a:spcBef>
              <a:buFont typeface="Arial" charset="0"/>
              <a:buNone/>
            </a:pPr>
            <a:r>
              <a:rPr lang="en-US" i="1" dirty="0"/>
              <a:t>     May God, Creator bless us and keep us,</a:t>
            </a:r>
          </a:p>
          <a:p>
            <a:pPr>
              <a:lnSpc>
                <a:spcPts val="6000"/>
              </a:lnSpc>
              <a:spcBef>
                <a:spcPct val="0"/>
              </a:spcBef>
              <a:buFont typeface="Arial" charset="0"/>
              <a:buNone/>
            </a:pPr>
            <a:r>
              <a:rPr lang="en-US" i="1" dirty="0"/>
              <a:t>     may Christ be ever light for our lives,</a:t>
            </a:r>
          </a:p>
          <a:p>
            <a:pPr>
              <a:lnSpc>
                <a:spcPts val="6000"/>
              </a:lnSpc>
              <a:spcBef>
                <a:spcPct val="0"/>
              </a:spcBef>
              <a:buFont typeface="Arial" charset="0"/>
              <a:buNone/>
            </a:pPr>
            <a:r>
              <a:rPr lang="en-US" i="1" dirty="0"/>
              <a:t>     may the Spirit of Love be our guide and path,</a:t>
            </a:r>
          </a:p>
          <a:p>
            <a:pPr>
              <a:lnSpc>
                <a:spcPts val="6000"/>
              </a:lnSpc>
              <a:spcBef>
                <a:spcPct val="0"/>
              </a:spcBef>
              <a:buFont typeface="Arial" charset="0"/>
              <a:buNone/>
            </a:pPr>
            <a:r>
              <a:rPr lang="en-US" i="1" dirty="0"/>
              <a:t>     for all of our days.</a:t>
            </a:r>
          </a:p>
          <a:p>
            <a:pPr>
              <a:spcBef>
                <a:spcPct val="0"/>
              </a:spcBef>
              <a:buFont typeface="Arial" charset="0"/>
              <a:buNone/>
            </a:pPr>
            <a:endParaRPr lang="en-US" sz="1000" i="1" dirty="0"/>
          </a:p>
          <a:p>
            <a:pPr>
              <a:spcBef>
                <a:spcPct val="0"/>
              </a:spcBef>
              <a:buFont typeface="Arial" charset="0"/>
              <a:buNone/>
            </a:pPr>
            <a:endParaRPr lang="en-US" sz="1000" i="1" dirty="0"/>
          </a:p>
          <a:p>
            <a:pPr>
              <a:spcBef>
                <a:spcPct val="0"/>
              </a:spcBef>
              <a:buFont typeface="Arial" charset="0"/>
              <a:buNone/>
            </a:pPr>
            <a:r>
              <a:rPr lang="en-US" i="1" dirty="0"/>
              <a:t>     Amen.</a:t>
            </a:r>
          </a:p>
        </p:txBody>
      </p:sp>
      <p:sp>
        <p:nvSpPr>
          <p:cNvPr id="7" name="TextBox 6">
            <a:extLst>
              <a:ext uri="{FF2B5EF4-FFF2-40B4-BE49-F238E27FC236}">
                <a16:creationId xmlns:a16="http://schemas.microsoft.com/office/drawing/2014/main" id="{09ACF539-3A01-4C57-A374-EA6B75BFA862}"/>
              </a:ext>
            </a:extLst>
          </p:cNvPr>
          <p:cNvSpPr txBox="1"/>
          <p:nvPr/>
        </p:nvSpPr>
        <p:spPr>
          <a:xfrm>
            <a:off x="5486399" y="6611779"/>
            <a:ext cx="3657601" cy="246221"/>
          </a:xfrm>
          <a:prstGeom prst="rect">
            <a:avLst/>
          </a:prstGeom>
          <a:noFill/>
        </p:spPr>
        <p:txBody>
          <a:bodyPr wrap="square" rtlCol="0">
            <a:spAutoFit/>
          </a:bodyPr>
          <a:lstStyle/>
          <a:p>
            <a:r>
              <a:rPr lang="en-US" sz="1000" dirty="0">
                <a:solidFill>
                  <a:srgbClr val="00B0F0"/>
                </a:solidFill>
              </a:rPr>
              <a:t>Image: Robert H. McNaught   </a:t>
            </a:r>
            <a:r>
              <a:rPr lang="en-US" sz="1000" dirty="0">
                <a:solidFill>
                  <a:srgbClr val="00B0F0"/>
                </a:solidFill>
                <a:hlinkClick r:id="rId5">
                  <a:extLst>
                    <a:ext uri="{A12FA001-AC4F-418D-AE19-62706E023703}">
                      <ahyp:hlinkClr xmlns:ahyp="http://schemas.microsoft.com/office/drawing/2018/hyperlinkcolor" val="tx"/>
                    </a:ext>
                  </a:extLst>
                </a:hlinkClick>
              </a:rPr>
              <a:t>apod.nasa.gov/apod/ap131117.html</a:t>
            </a:r>
            <a:endParaRPr lang="en-US" sz="1000" dirty="0">
              <a:solidFill>
                <a:srgbClr val="00B0F0"/>
              </a:solidFill>
            </a:endParaRPr>
          </a:p>
        </p:txBody>
      </p:sp>
    </p:spTree>
    <p:extLst>
      <p:ext uri="{BB962C8B-B14F-4D97-AF65-F5344CB8AC3E}">
        <p14:creationId xmlns:p14="http://schemas.microsoft.com/office/powerpoint/2010/main" val="35205826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6AB4E8-53D6-4701-A1AA-B50891EBB2E6}"/>
              </a:ext>
            </a:extLst>
          </p:cNvPr>
          <p:cNvPicPr>
            <a:picLocks noChangeAspect="1"/>
          </p:cNvPicPr>
          <p:nvPr/>
        </p:nvPicPr>
        <p:blipFill rotWithShape="1">
          <a:blip r:embed="rId3"/>
          <a:srcRect l="10833" t="15537" r="12500" b="7879"/>
          <a:stretch/>
        </p:blipFill>
        <p:spPr>
          <a:xfrm>
            <a:off x="1" y="-1"/>
            <a:ext cx="9142330" cy="5962390"/>
          </a:xfrm>
          <a:prstGeom prst="rect">
            <a:avLst/>
          </a:prstGeom>
        </p:spPr>
      </p:pic>
      <p:sp>
        <p:nvSpPr>
          <p:cNvPr id="6" name="Title 1">
            <a:extLst>
              <a:ext uri="{FF2B5EF4-FFF2-40B4-BE49-F238E27FC236}">
                <a16:creationId xmlns:a16="http://schemas.microsoft.com/office/drawing/2014/main" id="{A98155D8-B656-4C71-9FE9-9751CE780683}"/>
              </a:ext>
            </a:extLst>
          </p:cNvPr>
          <p:cNvSpPr txBox="1">
            <a:spLocks/>
          </p:cNvSpPr>
          <p:nvPr/>
        </p:nvSpPr>
        <p:spPr>
          <a:xfrm>
            <a:off x="685800" y="5159375"/>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latin typeface="Lucida Calligraphy" pitchFamily="66" charset="0"/>
              </a:rPr>
              <a:t>Holden Evening Prayer</a:t>
            </a:r>
            <a:br>
              <a:rPr lang="en-US" sz="4000" dirty="0">
                <a:latin typeface="Lucida Calligraphy" pitchFamily="66" charset="0"/>
              </a:rPr>
            </a:br>
            <a:r>
              <a:rPr lang="en-US" sz="2800" dirty="0">
                <a:latin typeface="Lucida Calligraphy" pitchFamily="66" charset="0"/>
              </a:rPr>
              <a:t>(Plus Astronomical Images)</a:t>
            </a:r>
          </a:p>
        </p:txBody>
      </p:sp>
      <p:sp>
        <p:nvSpPr>
          <p:cNvPr id="7" name="TextBox 6">
            <a:extLst>
              <a:ext uri="{FF2B5EF4-FFF2-40B4-BE49-F238E27FC236}">
                <a16:creationId xmlns:a16="http://schemas.microsoft.com/office/drawing/2014/main" id="{60DD2694-AC71-42FB-8CDE-D236EDA379F2}"/>
              </a:ext>
            </a:extLst>
          </p:cNvPr>
          <p:cNvSpPr txBox="1"/>
          <p:nvPr/>
        </p:nvSpPr>
        <p:spPr>
          <a:xfrm>
            <a:off x="5582666" y="6611779"/>
            <a:ext cx="3561334" cy="246221"/>
          </a:xfrm>
          <a:prstGeom prst="rect">
            <a:avLst/>
          </a:prstGeom>
          <a:noFill/>
        </p:spPr>
        <p:txBody>
          <a:bodyPr wrap="square" rtlCol="0">
            <a:spAutoFit/>
          </a:bodyPr>
          <a:lstStyle/>
          <a:p>
            <a:r>
              <a:rPr lang="en-US" sz="1000" dirty="0">
                <a:solidFill>
                  <a:srgbClr val="00B0F0"/>
                </a:solidFill>
              </a:rPr>
              <a:t>Image: Cassini, NASA, ESA   </a:t>
            </a:r>
            <a:r>
              <a:rPr lang="en-US" sz="1000" dirty="0">
                <a:solidFill>
                  <a:srgbClr val="00B0F0"/>
                </a:solidFill>
                <a:hlinkClick r:id="rId4">
                  <a:extLst>
                    <a:ext uri="{A12FA001-AC4F-418D-AE19-62706E023703}">
                      <ahyp:hlinkClr xmlns:ahyp="http://schemas.microsoft.com/office/drawing/2018/hyperlinkcolor" val="tx"/>
                    </a:ext>
                  </a:extLst>
                </a:hlinkClick>
              </a:rPr>
              <a:t>apod.nasa.gov/apod/ap131113.html</a:t>
            </a:r>
            <a:endParaRPr lang="en-US" sz="1000" dirty="0">
              <a:solidFill>
                <a:srgbClr val="00B0F0"/>
              </a:solidFill>
            </a:endParaRPr>
          </a:p>
        </p:txBody>
      </p:sp>
    </p:spTree>
    <p:extLst>
      <p:ext uri="{BB962C8B-B14F-4D97-AF65-F5344CB8AC3E}">
        <p14:creationId xmlns:p14="http://schemas.microsoft.com/office/powerpoint/2010/main" val="292778183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23562A-E972-4B9B-957B-095DD9E763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3464"/>
            <a:ext cx="9144000" cy="6291072"/>
          </a:xfrm>
          <a:prstGeom prst="rect">
            <a:avLst/>
          </a:prstGeom>
        </p:spPr>
      </p:pic>
      <p:sp>
        <p:nvSpPr>
          <p:cNvPr id="6" name="Rectangle 5">
            <a:extLst>
              <a:ext uri="{FF2B5EF4-FFF2-40B4-BE49-F238E27FC236}">
                <a16:creationId xmlns:a16="http://schemas.microsoft.com/office/drawing/2014/main" id="{7A096642-8560-4CF2-9254-72E83751C4EF}"/>
              </a:ext>
            </a:extLst>
          </p:cNvPr>
          <p:cNvSpPr/>
          <p:nvPr/>
        </p:nvSpPr>
        <p:spPr>
          <a:xfrm>
            <a:off x="1216403" y="4583430"/>
            <a:ext cx="6711196" cy="196977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eaLnBrk="1" hangingPunct="1">
              <a:buFont typeface="Arial" charset="0"/>
              <a:buNone/>
            </a:pPr>
            <a:r>
              <a:rPr lang="en-US" sz="2800" b="1" spc="150" dirty="0">
                <a:ln w="11430"/>
                <a:solidFill>
                  <a:srgbClr val="CCFFFF"/>
                </a:solidFill>
                <a:effectLst>
                  <a:outerShdw blurRad="25400" algn="tl" rotWithShape="0">
                    <a:srgbClr val="000000">
                      <a:alpha val="43000"/>
                    </a:srgbClr>
                  </a:outerShdw>
                </a:effectLst>
              </a:rPr>
              <a:t>Vespers ‘86 (Holden Evening Prayer)</a:t>
            </a:r>
          </a:p>
          <a:p>
            <a:pPr algn="ctr" eaLnBrk="1" hangingPunct="1">
              <a:buFont typeface="Arial" charset="0"/>
              <a:buNone/>
            </a:pPr>
            <a:r>
              <a:rPr lang="en-US" sz="2800" b="1" spc="150" dirty="0">
                <a:ln w="11430"/>
                <a:solidFill>
                  <a:srgbClr val="CCFFFF"/>
                </a:solidFill>
                <a:effectLst>
                  <a:outerShdw blurRad="25400" algn="tl" rotWithShape="0">
                    <a:srgbClr val="000000">
                      <a:alpha val="43000"/>
                    </a:srgbClr>
                  </a:outerShdw>
                </a:effectLst>
              </a:rPr>
              <a:t>by Marty Haugen</a:t>
            </a:r>
          </a:p>
          <a:p>
            <a:pPr algn="ctr" eaLnBrk="1" hangingPunct="1">
              <a:buFont typeface="Arial" charset="0"/>
              <a:buNone/>
            </a:pPr>
            <a:endParaRPr lang="en-US" sz="1000" b="1" spc="150" dirty="0">
              <a:ln w="11430"/>
              <a:solidFill>
                <a:srgbClr val="CCFFFF"/>
              </a:solidFill>
              <a:effectLst>
                <a:outerShdw blurRad="25400" algn="tl" rotWithShape="0">
                  <a:srgbClr val="000000">
                    <a:alpha val="43000"/>
                  </a:srgbClr>
                </a:outerShdw>
              </a:effectLst>
            </a:endParaRPr>
          </a:p>
          <a:p>
            <a:pPr algn="ctr" eaLnBrk="1" hangingPunct="1">
              <a:buFont typeface="Arial" charset="0"/>
              <a:buNone/>
            </a:pPr>
            <a:r>
              <a:rPr lang="en-US" sz="2800" b="1" spc="150" dirty="0">
                <a:ln w="11430"/>
                <a:solidFill>
                  <a:srgbClr val="CCFFFF"/>
                </a:solidFill>
                <a:effectLst>
                  <a:outerShdw blurRad="25400" algn="tl" rotWithShape="0">
                    <a:srgbClr val="000000">
                      <a:alpha val="43000"/>
                    </a:srgbClr>
                  </a:outerShdw>
                </a:effectLst>
              </a:rPr>
              <a:t>Image selection by James Flaten</a:t>
            </a:r>
          </a:p>
          <a:p>
            <a:pPr algn="ctr" eaLnBrk="1" hangingPunct="1">
              <a:buFont typeface="Arial" charset="0"/>
              <a:buNone/>
            </a:pPr>
            <a:r>
              <a:rPr lang="en-US" sz="2800" b="1" spc="150" dirty="0">
                <a:ln w="11430"/>
                <a:solidFill>
                  <a:srgbClr val="CCFFFF"/>
                </a:solidFill>
                <a:effectLst>
                  <a:outerShdw blurRad="25400" algn="tl" rotWithShape="0">
                    <a:srgbClr val="000000">
                      <a:alpha val="43000"/>
                    </a:srgbClr>
                  </a:outerShdw>
                </a:effectLst>
              </a:rPr>
              <a:t>MN Space Grant, U of MN – Twin Cities</a:t>
            </a:r>
          </a:p>
        </p:txBody>
      </p:sp>
      <p:sp>
        <p:nvSpPr>
          <p:cNvPr id="9" name="TextBox 8">
            <a:extLst>
              <a:ext uri="{FF2B5EF4-FFF2-40B4-BE49-F238E27FC236}">
                <a16:creationId xmlns:a16="http://schemas.microsoft.com/office/drawing/2014/main" id="{6089DDD0-031A-4819-98AB-037921E6D7A0}"/>
              </a:ext>
            </a:extLst>
          </p:cNvPr>
          <p:cNvSpPr txBox="1"/>
          <p:nvPr/>
        </p:nvSpPr>
        <p:spPr>
          <a:xfrm>
            <a:off x="5562600" y="6611779"/>
            <a:ext cx="3581400" cy="246221"/>
          </a:xfrm>
          <a:prstGeom prst="rect">
            <a:avLst/>
          </a:prstGeom>
          <a:noFill/>
        </p:spPr>
        <p:txBody>
          <a:bodyPr wrap="square" rtlCol="0">
            <a:spAutoFit/>
          </a:bodyPr>
          <a:lstStyle/>
          <a:p>
            <a:r>
              <a:rPr lang="en-US" sz="1000" dirty="0">
                <a:solidFill>
                  <a:srgbClr val="00B0F0"/>
                </a:solidFill>
              </a:rPr>
              <a:t>Image: Hubble, NASA, ESA   </a:t>
            </a:r>
            <a:r>
              <a:rPr lang="en-US" sz="1000" dirty="0">
                <a:solidFill>
                  <a:srgbClr val="00B0F0"/>
                </a:solidFill>
                <a:hlinkClick r:id="rId4">
                  <a:extLst>
                    <a:ext uri="{A12FA001-AC4F-418D-AE19-62706E023703}">
                      <ahyp:hlinkClr xmlns:ahyp="http://schemas.microsoft.com/office/drawing/2018/hyperlinkcolor" val="tx"/>
                    </a:ext>
                  </a:extLst>
                </a:hlinkClick>
              </a:rPr>
              <a:t>apod.nasa.gov/apod/ap140605.html</a:t>
            </a:r>
            <a:endParaRPr lang="en-US" sz="1000" dirty="0">
              <a:solidFill>
                <a:srgbClr val="00B0F0"/>
              </a:solidFill>
            </a:endParaRPr>
          </a:p>
        </p:txBody>
      </p:sp>
    </p:spTree>
    <p:extLst>
      <p:ext uri="{BB962C8B-B14F-4D97-AF65-F5344CB8AC3E}">
        <p14:creationId xmlns:p14="http://schemas.microsoft.com/office/powerpoint/2010/main" val="54206115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ontent Placeholder 2"/>
          <p:cNvSpPr>
            <a:spLocks noGrp="1"/>
          </p:cNvSpPr>
          <p:nvPr>
            <p:ph idx="1"/>
          </p:nvPr>
        </p:nvSpPr>
        <p:spPr>
          <a:xfrm>
            <a:off x="0" y="914400"/>
            <a:ext cx="9144000" cy="5410200"/>
          </a:xfrm>
        </p:spPr>
        <p:txBody>
          <a:bodyPr>
            <a:normAutofit/>
          </a:bodyPr>
          <a:lstStyle/>
          <a:p>
            <a:pPr algn="ctr" eaLnBrk="1" hangingPunct="1">
              <a:lnSpc>
                <a:spcPct val="170000"/>
              </a:lnSpc>
              <a:spcBef>
                <a:spcPts val="0"/>
              </a:spcBef>
              <a:spcAft>
                <a:spcPts val="1000"/>
              </a:spcAft>
              <a:buFont typeface="Arial" charset="0"/>
              <a:buNone/>
            </a:pPr>
            <a:r>
              <a:rPr lang="en-US" dirty="0">
                <a:latin typeface="Lucida Calligraphy" pitchFamily="66" charset="0"/>
              </a:rPr>
              <a:t>The heavens declare</a:t>
            </a:r>
          </a:p>
          <a:p>
            <a:pPr algn="ctr" eaLnBrk="1" hangingPunct="1">
              <a:lnSpc>
                <a:spcPct val="170000"/>
              </a:lnSpc>
              <a:spcBef>
                <a:spcPts val="0"/>
              </a:spcBef>
              <a:spcAft>
                <a:spcPts val="1000"/>
              </a:spcAft>
              <a:buFont typeface="Arial" charset="0"/>
              <a:buNone/>
            </a:pPr>
            <a:r>
              <a:rPr lang="en-US" dirty="0">
                <a:latin typeface="Lucida Calligraphy" pitchFamily="66" charset="0"/>
              </a:rPr>
              <a:t>the glory of God,</a:t>
            </a:r>
          </a:p>
          <a:p>
            <a:pPr algn="ctr" eaLnBrk="1" hangingPunct="1">
              <a:lnSpc>
                <a:spcPct val="170000"/>
              </a:lnSpc>
              <a:spcBef>
                <a:spcPts val="0"/>
              </a:spcBef>
              <a:spcAft>
                <a:spcPts val="1000"/>
              </a:spcAft>
              <a:buFont typeface="Arial" charset="0"/>
              <a:buNone/>
            </a:pPr>
            <a:r>
              <a:rPr lang="en-US" dirty="0">
                <a:latin typeface="Lucida Calligraphy" pitchFamily="66" charset="0"/>
              </a:rPr>
              <a:t>and the sky proclaims</a:t>
            </a:r>
          </a:p>
          <a:p>
            <a:pPr algn="ctr" eaLnBrk="1" hangingPunct="1">
              <a:lnSpc>
                <a:spcPct val="170000"/>
              </a:lnSpc>
              <a:spcBef>
                <a:spcPts val="0"/>
              </a:spcBef>
              <a:spcAft>
                <a:spcPts val="1000"/>
              </a:spcAft>
              <a:buFont typeface="Arial" charset="0"/>
              <a:buNone/>
            </a:pPr>
            <a:r>
              <a:rPr lang="en-US" dirty="0">
                <a:latin typeface="Lucida Calligraphy" pitchFamily="66" charset="0"/>
              </a:rPr>
              <a:t>its maker’s handiwork.</a:t>
            </a:r>
          </a:p>
          <a:p>
            <a:pPr eaLnBrk="1" hangingPunct="1">
              <a:lnSpc>
                <a:spcPct val="170000"/>
              </a:lnSpc>
              <a:buFont typeface="Arial" charset="0"/>
              <a:buNone/>
            </a:pPr>
            <a:r>
              <a:rPr lang="en-US" dirty="0"/>
              <a:t>								– Psalm 19:1</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9143" t="48447" r="27313" b="16599"/>
          <a:stretch/>
        </p:blipFill>
        <p:spPr>
          <a:xfrm>
            <a:off x="304800" y="963878"/>
            <a:ext cx="8493384" cy="4903522"/>
          </a:xfrm>
          <a:prstGeom prst="rect">
            <a:avLst/>
          </a:prstGeom>
        </p:spPr>
      </p:pic>
      <p:sp>
        <p:nvSpPr>
          <p:cNvPr id="3" name="TextBox 2">
            <a:extLst>
              <a:ext uri="{FF2B5EF4-FFF2-40B4-BE49-F238E27FC236}">
                <a16:creationId xmlns:a16="http://schemas.microsoft.com/office/drawing/2014/main" id="{182F0DAC-D3F1-4DDC-BD4F-F8CD6D6406E7}"/>
              </a:ext>
            </a:extLst>
          </p:cNvPr>
          <p:cNvSpPr txBox="1"/>
          <p:nvPr/>
        </p:nvSpPr>
        <p:spPr>
          <a:xfrm>
            <a:off x="5011137" y="6611779"/>
            <a:ext cx="4132863" cy="246221"/>
          </a:xfrm>
          <a:prstGeom prst="rect">
            <a:avLst/>
          </a:prstGeom>
          <a:noFill/>
        </p:spPr>
        <p:txBody>
          <a:bodyPr wrap="none" rtlCol="0">
            <a:spAutoFit/>
          </a:bodyPr>
          <a:lstStyle/>
          <a:p>
            <a:r>
              <a:rPr lang="en-US" sz="1000" dirty="0">
                <a:solidFill>
                  <a:srgbClr val="00B0F0"/>
                </a:solidFill>
              </a:rPr>
              <a:t>Image: Cassini, NASA, ESA   zoom in on </a:t>
            </a:r>
            <a:r>
              <a:rPr lang="en-US" sz="1000" dirty="0">
                <a:solidFill>
                  <a:srgbClr val="00B0F0"/>
                </a:solidFill>
                <a:hlinkClick r:id="rId4">
                  <a:extLst>
                    <a:ext uri="{A12FA001-AC4F-418D-AE19-62706E023703}">
                      <ahyp:hlinkClr xmlns:ahyp="http://schemas.microsoft.com/office/drawing/2018/hyperlinkcolor" val="tx"/>
                    </a:ext>
                  </a:extLst>
                </a:hlinkClick>
              </a:rPr>
              <a:t>apod.nasa.gov/apod/ap131113.html</a:t>
            </a:r>
            <a:endParaRPr lang="en-US" sz="1000" dirty="0">
              <a:solidFill>
                <a:srgbClr val="00B0F0"/>
              </a:solidFill>
            </a:endParaRPr>
          </a:p>
        </p:txBody>
      </p:sp>
    </p:spTree>
    <p:extLst>
      <p:ext uri="{BB962C8B-B14F-4D97-AF65-F5344CB8AC3E}">
        <p14:creationId xmlns:p14="http://schemas.microsoft.com/office/powerpoint/2010/main" val="331735181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E0A7917-5B7C-4B35-9767-EE06AD75372F}"/>
              </a:ext>
            </a:extLst>
          </p:cNvPr>
          <p:cNvGrpSpPr/>
          <p:nvPr/>
        </p:nvGrpSpPr>
        <p:grpSpPr>
          <a:xfrm>
            <a:off x="304800" y="963878"/>
            <a:ext cx="8493384" cy="4903522"/>
            <a:chOff x="304800" y="354278"/>
            <a:chExt cx="8493384" cy="4903522"/>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9143" t="48447" r="27313" b="16599"/>
            <a:stretch/>
          </p:blipFill>
          <p:spPr>
            <a:xfrm>
              <a:off x="304800" y="354278"/>
              <a:ext cx="8493384" cy="4903522"/>
            </a:xfrm>
            <a:prstGeom prst="rect">
              <a:avLst/>
            </a:prstGeom>
          </p:spPr>
        </p:pic>
        <p:cxnSp>
          <p:nvCxnSpPr>
            <p:cNvPr id="5" name="Straight Arrow Connector 4"/>
            <p:cNvCxnSpPr/>
            <p:nvPr/>
          </p:nvCxnSpPr>
          <p:spPr>
            <a:xfrm flipH="1" flipV="1">
              <a:off x="4953001" y="3840480"/>
              <a:ext cx="1066799" cy="685800"/>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096000" y="4191000"/>
              <a:ext cx="1363450" cy="923330"/>
            </a:xfrm>
            <a:prstGeom prst="rect">
              <a:avLst/>
            </a:prstGeom>
            <a:noFill/>
          </p:spPr>
          <p:txBody>
            <a:bodyPr wrap="none" rtlCol="0">
              <a:spAutoFit/>
            </a:bodyPr>
            <a:lstStyle/>
            <a:p>
              <a:r>
                <a:rPr lang="en-US" dirty="0">
                  <a:solidFill>
                    <a:srgbClr val="FFFF00"/>
                  </a:solidFill>
                </a:rPr>
                <a:t>The Earth,</a:t>
              </a:r>
            </a:p>
            <a:p>
              <a:r>
                <a:rPr lang="en-US" dirty="0">
                  <a:solidFill>
                    <a:srgbClr val="FFFF00"/>
                  </a:solidFill>
                </a:rPr>
                <a:t>as viewed</a:t>
              </a:r>
            </a:p>
            <a:p>
              <a:r>
                <a:rPr lang="en-US" dirty="0">
                  <a:solidFill>
                    <a:srgbClr val="FFFF00"/>
                  </a:solidFill>
                </a:rPr>
                <a:t>from Saturn.</a:t>
              </a:r>
            </a:p>
          </p:txBody>
        </p:sp>
      </p:grpSp>
      <p:sp>
        <p:nvSpPr>
          <p:cNvPr id="7" name="TextBox 6">
            <a:extLst>
              <a:ext uri="{FF2B5EF4-FFF2-40B4-BE49-F238E27FC236}">
                <a16:creationId xmlns:a16="http://schemas.microsoft.com/office/drawing/2014/main" id="{A4D2C66A-A895-48E7-8540-920D9D0AB243}"/>
              </a:ext>
            </a:extLst>
          </p:cNvPr>
          <p:cNvSpPr txBox="1"/>
          <p:nvPr/>
        </p:nvSpPr>
        <p:spPr>
          <a:xfrm>
            <a:off x="5011137" y="6611779"/>
            <a:ext cx="4132863" cy="246221"/>
          </a:xfrm>
          <a:prstGeom prst="rect">
            <a:avLst/>
          </a:prstGeom>
          <a:noFill/>
        </p:spPr>
        <p:txBody>
          <a:bodyPr wrap="none" rtlCol="0">
            <a:spAutoFit/>
          </a:bodyPr>
          <a:lstStyle/>
          <a:p>
            <a:r>
              <a:rPr lang="en-US" sz="1000" dirty="0">
                <a:solidFill>
                  <a:srgbClr val="00B0F0"/>
                </a:solidFill>
              </a:rPr>
              <a:t>Image: Cassini, NASA, ESA   zoom in on </a:t>
            </a:r>
            <a:r>
              <a:rPr lang="en-US" sz="1000" dirty="0">
                <a:solidFill>
                  <a:srgbClr val="00B0F0"/>
                </a:solidFill>
                <a:hlinkClick r:id="rId4">
                  <a:extLst>
                    <a:ext uri="{A12FA001-AC4F-418D-AE19-62706E023703}">
                      <ahyp:hlinkClr xmlns:ahyp="http://schemas.microsoft.com/office/drawing/2018/hyperlinkcolor" val="tx"/>
                    </a:ext>
                  </a:extLst>
                </a:hlinkClick>
              </a:rPr>
              <a:t>apod.nasa.gov/apod/ap131113.html</a:t>
            </a:r>
            <a:endParaRPr lang="en-US" sz="1000" dirty="0">
              <a:solidFill>
                <a:srgbClr val="00B0F0"/>
              </a:solidFill>
            </a:endParaRPr>
          </a:p>
        </p:txBody>
      </p:sp>
    </p:spTree>
    <p:extLst>
      <p:ext uri="{BB962C8B-B14F-4D97-AF65-F5344CB8AC3E}">
        <p14:creationId xmlns:p14="http://schemas.microsoft.com/office/powerpoint/2010/main" val="42253469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1"/>
          </p:nvPr>
        </p:nvSpPr>
        <p:spPr>
          <a:xfrm>
            <a:off x="0" y="1828800"/>
            <a:ext cx="9144000" cy="3429000"/>
          </a:xfrm>
        </p:spPr>
        <p:txBody>
          <a:bodyPr>
            <a:noAutofit/>
          </a:bodyPr>
          <a:lstStyle/>
          <a:p>
            <a:pPr algn="ctr" eaLnBrk="1" hangingPunct="1">
              <a:lnSpc>
                <a:spcPct val="170000"/>
              </a:lnSpc>
              <a:buFont typeface="Arial" charset="0"/>
              <a:buNone/>
            </a:pPr>
            <a:r>
              <a:rPr lang="en-US" dirty="0"/>
              <a:t>The beauty of the firmament</a:t>
            </a:r>
          </a:p>
          <a:p>
            <a:pPr algn="ctr" eaLnBrk="1" hangingPunct="1">
              <a:lnSpc>
                <a:spcPct val="170000"/>
              </a:lnSpc>
              <a:buFont typeface="Arial" charset="0"/>
              <a:buNone/>
            </a:pPr>
            <a:r>
              <a:rPr lang="en-US" dirty="0"/>
              <a:t>exceeds even that</a:t>
            </a:r>
          </a:p>
          <a:p>
            <a:pPr algn="ctr" eaLnBrk="1" hangingPunct="1">
              <a:lnSpc>
                <a:spcPct val="170000"/>
              </a:lnSpc>
              <a:buFont typeface="Arial" charset="0"/>
              <a:buNone/>
            </a:pPr>
            <a:r>
              <a:rPr lang="en-US" dirty="0"/>
              <a:t>envisioned by the psalmist…</a:t>
            </a:r>
          </a:p>
        </p:txBody>
      </p:sp>
    </p:spTree>
    <p:extLst>
      <p:ext uri="{BB962C8B-B14F-4D97-AF65-F5344CB8AC3E}">
        <p14:creationId xmlns:p14="http://schemas.microsoft.com/office/powerpoint/2010/main" val="1527167105"/>
      </p:ext>
    </p:extLst>
  </p:cSld>
  <p:clrMapOvr>
    <a:masterClrMapping/>
  </p:clrMapOvr>
  <p:transition/>
</p:sld>
</file>

<file path=ppt/theme/theme1.xml><?xml version="1.0" encoding="utf-8"?>
<a:theme xmlns:a="http://schemas.openxmlformats.org/drawingml/2006/main" name="Office Theme">
  <a:themeElements>
    <a:clrScheme name="Custom 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B0F0"/>
      </a:hlink>
      <a:folHlink>
        <a:srgbClr val="00B0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4872</TotalTime>
  <Words>5667</Words>
  <Application>Microsoft Office PowerPoint</Application>
  <PresentationFormat>On-screen Show (4:3)</PresentationFormat>
  <Paragraphs>711</Paragraphs>
  <Slides>53</Slides>
  <Notes>52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53</vt:i4>
      </vt:variant>
    </vt:vector>
  </HeadingPairs>
  <TitlesOfParts>
    <vt:vector size="57" baseType="lpstr">
      <vt:lpstr>Arial</vt:lpstr>
      <vt:lpstr>Calibri</vt:lpstr>
      <vt:lpstr>Lucida Calligraphy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Flaten</dc:creator>
  <cp:lastModifiedBy>James Flaten</cp:lastModifiedBy>
  <cp:revision>260</cp:revision>
  <dcterms:created xsi:type="dcterms:W3CDTF">2012-10-17T00:51:25Z</dcterms:created>
  <dcterms:modified xsi:type="dcterms:W3CDTF">2018-12-21T01:35:17Z</dcterms:modified>
</cp:coreProperties>
</file>