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6576000" cy="29260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 d="100"/>
          <a:sy n="12" d="100"/>
        </p:scale>
        <p:origin x="-1752" y="-42"/>
      </p:cViewPr>
      <p:guideLst>
        <p:guide orient="horz" pos="9216"/>
        <p:guide pos="1152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86182" y="685800"/>
            <a:ext cx="42861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38751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85875" y="685800"/>
            <a:ext cx="42862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246833" y="4235804"/>
            <a:ext cx="34082400" cy="11677199"/>
          </a:xfrm>
          <a:prstGeom prst="rect">
            <a:avLst/>
          </a:prstGeom>
        </p:spPr>
        <p:txBody>
          <a:bodyPr lIns="418525" tIns="418525" rIns="418525" bIns="418525" anchor="b" anchorCtr="0"/>
          <a:lstStyle>
            <a:lvl1pPr lvl="0" algn="ctr">
              <a:spcBef>
                <a:spcPts val="0"/>
              </a:spcBef>
              <a:buSzPct val="100000"/>
              <a:defRPr sz="23800"/>
            </a:lvl1pPr>
            <a:lvl2pPr lvl="1" algn="ctr">
              <a:spcBef>
                <a:spcPts val="0"/>
              </a:spcBef>
              <a:buSzPct val="100000"/>
              <a:defRPr sz="23800"/>
            </a:lvl2pPr>
            <a:lvl3pPr lvl="2" algn="ctr">
              <a:spcBef>
                <a:spcPts val="0"/>
              </a:spcBef>
              <a:buSzPct val="100000"/>
              <a:defRPr sz="23800"/>
            </a:lvl3pPr>
            <a:lvl4pPr lvl="3" algn="ctr">
              <a:spcBef>
                <a:spcPts val="0"/>
              </a:spcBef>
              <a:buSzPct val="100000"/>
              <a:defRPr sz="23800"/>
            </a:lvl4pPr>
            <a:lvl5pPr lvl="4" algn="ctr">
              <a:spcBef>
                <a:spcPts val="0"/>
              </a:spcBef>
              <a:buSzPct val="100000"/>
              <a:defRPr sz="23800"/>
            </a:lvl5pPr>
            <a:lvl6pPr lvl="5" algn="ctr">
              <a:spcBef>
                <a:spcPts val="0"/>
              </a:spcBef>
              <a:buSzPct val="100000"/>
              <a:defRPr sz="23800"/>
            </a:lvl6pPr>
            <a:lvl7pPr lvl="6" algn="ctr">
              <a:spcBef>
                <a:spcPts val="0"/>
              </a:spcBef>
              <a:buSzPct val="100000"/>
              <a:defRPr sz="23800"/>
            </a:lvl7pPr>
            <a:lvl8pPr lvl="7" algn="ctr">
              <a:spcBef>
                <a:spcPts val="0"/>
              </a:spcBef>
              <a:buSzPct val="100000"/>
              <a:defRPr sz="23800"/>
            </a:lvl8pPr>
            <a:lvl9pPr lvl="8" algn="ctr">
              <a:spcBef>
                <a:spcPts val="0"/>
              </a:spcBef>
              <a:buSzPct val="100000"/>
              <a:defRPr sz="23800"/>
            </a:lvl9pPr>
          </a:lstStyle>
          <a:p>
            <a:endParaRPr/>
          </a:p>
        </p:txBody>
      </p:sp>
      <p:sp>
        <p:nvSpPr>
          <p:cNvPr id="11" name="Shape 11"/>
          <p:cNvSpPr txBox="1">
            <a:spLocks noGrp="1"/>
          </p:cNvSpPr>
          <p:nvPr>
            <p:ph type="subTitle" idx="1"/>
          </p:nvPr>
        </p:nvSpPr>
        <p:spPr>
          <a:xfrm>
            <a:off x="1246800" y="16123022"/>
            <a:ext cx="34082400" cy="4509000"/>
          </a:xfrm>
          <a:prstGeom prst="rect">
            <a:avLst/>
          </a:prstGeom>
        </p:spPr>
        <p:txBody>
          <a:bodyPr lIns="418525" tIns="418525" rIns="418525" bIns="418525" anchor="t" anchorCtr="0"/>
          <a:lstStyle>
            <a:lvl1pPr lvl="0" algn="ctr">
              <a:lnSpc>
                <a:spcPct val="100000"/>
              </a:lnSpc>
              <a:spcBef>
                <a:spcPts val="0"/>
              </a:spcBef>
              <a:spcAft>
                <a:spcPts val="0"/>
              </a:spcAft>
              <a:buSzPct val="100000"/>
              <a:buNone/>
              <a:defRPr sz="12800"/>
            </a:lvl1pPr>
            <a:lvl2pPr lvl="1" algn="ctr">
              <a:lnSpc>
                <a:spcPct val="100000"/>
              </a:lnSpc>
              <a:spcBef>
                <a:spcPts val="0"/>
              </a:spcBef>
              <a:spcAft>
                <a:spcPts val="0"/>
              </a:spcAft>
              <a:buSzPct val="100000"/>
              <a:buNone/>
              <a:defRPr sz="12800"/>
            </a:lvl2pPr>
            <a:lvl3pPr lvl="2" algn="ctr">
              <a:lnSpc>
                <a:spcPct val="100000"/>
              </a:lnSpc>
              <a:spcBef>
                <a:spcPts val="0"/>
              </a:spcBef>
              <a:spcAft>
                <a:spcPts val="0"/>
              </a:spcAft>
              <a:buSzPct val="100000"/>
              <a:buNone/>
              <a:defRPr sz="12800"/>
            </a:lvl3pPr>
            <a:lvl4pPr lvl="3" algn="ctr">
              <a:lnSpc>
                <a:spcPct val="100000"/>
              </a:lnSpc>
              <a:spcBef>
                <a:spcPts val="0"/>
              </a:spcBef>
              <a:spcAft>
                <a:spcPts val="0"/>
              </a:spcAft>
              <a:buSzPct val="100000"/>
              <a:buNone/>
              <a:defRPr sz="12800"/>
            </a:lvl4pPr>
            <a:lvl5pPr lvl="4" algn="ctr">
              <a:lnSpc>
                <a:spcPct val="100000"/>
              </a:lnSpc>
              <a:spcBef>
                <a:spcPts val="0"/>
              </a:spcBef>
              <a:spcAft>
                <a:spcPts val="0"/>
              </a:spcAft>
              <a:buSzPct val="100000"/>
              <a:buNone/>
              <a:defRPr sz="12800"/>
            </a:lvl5pPr>
            <a:lvl6pPr lvl="5" algn="ctr">
              <a:lnSpc>
                <a:spcPct val="100000"/>
              </a:lnSpc>
              <a:spcBef>
                <a:spcPts val="0"/>
              </a:spcBef>
              <a:spcAft>
                <a:spcPts val="0"/>
              </a:spcAft>
              <a:buSzPct val="100000"/>
              <a:buNone/>
              <a:defRPr sz="12800"/>
            </a:lvl6pPr>
            <a:lvl7pPr lvl="6" algn="ctr">
              <a:lnSpc>
                <a:spcPct val="100000"/>
              </a:lnSpc>
              <a:spcBef>
                <a:spcPts val="0"/>
              </a:spcBef>
              <a:spcAft>
                <a:spcPts val="0"/>
              </a:spcAft>
              <a:buSzPct val="100000"/>
              <a:buNone/>
              <a:defRPr sz="12800"/>
            </a:lvl7pPr>
            <a:lvl8pPr lvl="7" algn="ctr">
              <a:lnSpc>
                <a:spcPct val="100000"/>
              </a:lnSpc>
              <a:spcBef>
                <a:spcPts val="0"/>
              </a:spcBef>
              <a:spcAft>
                <a:spcPts val="0"/>
              </a:spcAft>
              <a:buSzPct val="100000"/>
              <a:buNone/>
              <a:defRPr sz="12800"/>
            </a:lvl8pPr>
            <a:lvl9pPr lvl="8" algn="ctr">
              <a:lnSpc>
                <a:spcPct val="100000"/>
              </a:lnSpc>
              <a:spcBef>
                <a:spcPts val="0"/>
              </a:spcBef>
              <a:spcAft>
                <a:spcPts val="0"/>
              </a:spcAft>
              <a:buSzPct val="100000"/>
              <a:buNone/>
              <a:defRPr sz="12800"/>
            </a:lvl9pPr>
          </a:lstStyle>
          <a:p>
            <a:endParaRPr/>
          </a:p>
        </p:txBody>
      </p:sp>
      <p:sp>
        <p:nvSpPr>
          <p:cNvPr id="12" name="Shape 12"/>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246800" y="6292622"/>
            <a:ext cx="34082400" cy="11170200"/>
          </a:xfrm>
          <a:prstGeom prst="rect">
            <a:avLst/>
          </a:prstGeom>
        </p:spPr>
        <p:txBody>
          <a:bodyPr lIns="418525" tIns="418525" rIns="418525" bIns="418525" anchor="b" anchorCtr="0"/>
          <a:lstStyle>
            <a:lvl1pPr lvl="0" algn="ctr">
              <a:spcBef>
                <a:spcPts val="0"/>
              </a:spcBef>
              <a:buSzPct val="100000"/>
              <a:defRPr sz="54900"/>
            </a:lvl1pPr>
            <a:lvl2pPr lvl="1" algn="ctr">
              <a:spcBef>
                <a:spcPts val="0"/>
              </a:spcBef>
              <a:buSzPct val="100000"/>
              <a:defRPr sz="54900"/>
            </a:lvl2pPr>
            <a:lvl3pPr lvl="2" algn="ctr">
              <a:spcBef>
                <a:spcPts val="0"/>
              </a:spcBef>
              <a:buSzPct val="100000"/>
              <a:defRPr sz="54900"/>
            </a:lvl3pPr>
            <a:lvl4pPr lvl="3" algn="ctr">
              <a:spcBef>
                <a:spcPts val="0"/>
              </a:spcBef>
              <a:buSzPct val="100000"/>
              <a:defRPr sz="54900"/>
            </a:lvl4pPr>
            <a:lvl5pPr lvl="4" algn="ctr">
              <a:spcBef>
                <a:spcPts val="0"/>
              </a:spcBef>
              <a:buSzPct val="100000"/>
              <a:defRPr sz="54900"/>
            </a:lvl5pPr>
            <a:lvl6pPr lvl="5" algn="ctr">
              <a:spcBef>
                <a:spcPts val="0"/>
              </a:spcBef>
              <a:buSzPct val="100000"/>
              <a:defRPr sz="54900"/>
            </a:lvl6pPr>
            <a:lvl7pPr lvl="6" algn="ctr">
              <a:spcBef>
                <a:spcPts val="0"/>
              </a:spcBef>
              <a:buSzPct val="100000"/>
              <a:defRPr sz="54900"/>
            </a:lvl7pPr>
            <a:lvl8pPr lvl="7" algn="ctr">
              <a:spcBef>
                <a:spcPts val="0"/>
              </a:spcBef>
              <a:buSzPct val="100000"/>
              <a:defRPr sz="54900"/>
            </a:lvl8pPr>
            <a:lvl9pPr lvl="8" algn="ctr">
              <a:spcBef>
                <a:spcPts val="0"/>
              </a:spcBef>
              <a:buSzPct val="100000"/>
              <a:defRPr sz="54900"/>
            </a:lvl9pPr>
          </a:lstStyle>
          <a:p>
            <a:endParaRPr/>
          </a:p>
        </p:txBody>
      </p:sp>
      <p:sp>
        <p:nvSpPr>
          <p:cNvPr id="46" name="Shape 46"/>
          <p:cNvSpPr txBox="1">
            <a:spLocks noGrp="1"/>
          </p:cNvSpPr>
          <p:nvPr>
            <p:ph type="body" idx="1"/>
          </p:nvPr>
        </p:nvSpPr>
        <p:spPr>
          <a:xfrm>
            <a:off x="1246800" y="17932657"/>
            <a:ext cx="34082400" cy="7400100"/>
          </a:xfrm>
          <a:prstGeom prst="rect">
            <a:avLst/>
          </a:prstGeom>
        </p:spPr>
        <p:txBody>
          <a:bodyPr lIns="418525" tIns="418525" rIns="418525" bIns="4185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246800" y="12235946"/>
            <a:ext cx="34082400" cy="4788900"/>
          </a:xfrm>
          <a:prstGeom prst="rect">
            <a:avLst/>
          </a:prstGeom>
        </p:spPr>
        <p:txBody>
          <a:bodyPr lIns="418525" tIns="418525" rIns="418525" bIns="418525" anchor="ctr" anchorCtr="0"/>
          <a:lstStyle>
            <a:lvl1pPr lvl="0" algn="ctr">
              <a:spcBef>
                <a:spcPts val="0"/>
              </a:spcBef>
              <a:buSzPct val="100000"/>
              <a:defRPr sz="16500"/>
            </a:lvl1pPr>
            <a:lvl2pPr lvl="1" algn="ctr">
              <a:spcBef>
                <a:spcPts val="0"/>
              </a:spcBef>
              <a:buSzPct val="100000"/>
              <a:defRPr sz="16500"/>
            </a:lvl2pPr>
            <a:lvl3pPr lvl="2" algn="ctr">
              <a:spcBef>
                <a:spcPts val="0"/>
              </a:spcBef>
              <a:buSzPct val="100000"/>
              <a:defRPr sz="16500"/>
            </a:lvl3pPr>
            <a:lvl4pPr lvl="3" algn="ctr">
              <a:spcBef>
                <a:spcPts val="0"/>
              </a:spcBef>
              <a:buSzPct val="100000"/>
              <a:defRPr sz="16500"/>
            </a:lvl4pPr>
            <a:lvl5pPr lvl="4" algn="ctr">
              <a:spcBef>
                <a:spcPts val="0"/>
              </a:spcBef>
              <a:buSzPct val="100000"/>
              <a:defRPr sz="16500"/>
            </a:lvl5pPr>
            <a:lvl6pPr lvl="5" algn="ctr">
              <a:spcBef>
                <a:spcPts val="0"/>
              </a:spcBef>
              <a:buSzPct val="100000"/>
              <a:defRPr sz="16500"/>
            </a:lvl6pPr>
            <a:lvl7pPr lvl="6" algn="ctr">
              <a:spcBef>
                <a:spcPts val="0"/>
              </a:spcBef>
              <a:buSzPct val="100000"/>
              <a:defRPr sz="16500"/>
            </a:lvl7pPr>
            <a:lvl8pPr lvl="7" algn="ctr">
              <a:spcBef>
                <a:spcPts val="0"/>
              </a:spcBef>
              <a:buSzPct val="100000"/>
              <a:defRPr sz="16500"/>
            </a:lvl8pPr>
            <a:lvl9pPr lvl="8" algn="ctr">
              <a:spcBef>
                <a:spcPts val="0"/>
              </a:spcBef>
              <a:buSzPct val="100000"/>
              <a:defRPr sz="16500"/>
            </a:lvl9pPr>
          </a:lstStyle>
          <a:p>
            <a:endParaRPr/>
          </a:p>
        </p:txBody>
      </p:sp>
      <p:sp>
        <p:nvSpPr>
          <p:cNvPr id="15" name="Shape 15"/>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246800" y="2531697"/>
            <a:ext cx="34082400" cy="3258000"/>
          </a:xfrm>
          <a:prstGeom prst="rect">
            <a:avLst/>
          </a:prstGeom>
        </p:spPr>
        <p:txBody>
          <a:bodyPr lIns="418525" tIns="418525" rIns="418525" bIns="4185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246800" y="6556302"/>
            <a:ext cx="34082400" cy="19435500"/>
          </a:xfrm>
          <a:prstGeom prst="rect">
            <a:avLst/>
          </a:prstGeom>
        </p:spPr>
        <p:txBody>
          <a:bodyPr lIns="418525" tIns="418525" rIns="418525" bIns="4185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246800" y="2531697"/>
            <a:ext cx="34082400" cy="3258000"/>
          </a:xfrm>
          <a:prstGeom prst="rect">
            <a:avLst/>
          </a:prstGeom>
        </p:spPr>
        <p:txBody>
          <a:bodyPr lIns="418525" tIns="418525" rIns="418525" bIns="4185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246800" y="6556302"/>
            <a:ext cx="15999600" cy="19435500"/>
          </a:xfrm>
          <a:prstGeom prst="rect">
            <a:avLst/>
          </a:prstGeom>
        </p:spPr>
        <p:txBody>
          <a:bodyPr lIns="418525" tIns="418525" rIns="418525" bIns="418525" anchor="t" anchorCtr="0"/>
          <a:lstStyle>
            <a:lvl1pPr lvl="0">
              <a:spcBef>
                <a:spcPts val="0"/>
              </a:spcBef>
              <a:buSzPct val="100000"/>
              <a:defRPr sz="6400"/>
            </a:lvl1pPr>
            <a:lvl2pPr lvl="1">
              <a:spcBef>
                <a:spcPts val="0"/>
              </a:spcBef>
              <a:buSzPct val="100000"/>
              <a:defRPr sz="5500"/>
            </a:lvl2pPr>
            <a:lvl3pPr lvl="2">
              <a:spcBef>
                <a:spcPts val="0"/>
              </a:spcBef>
              <a:buSzPct val="100000"/>
              <a:defRPr sz="5500"/>
            </a:lvl3pPr>
            <a:lvl4pPr lvl="3">
              <a:spcBef>
                <a:spcPts val="0"/>
              </a:spcBef>
              <a:buSzPct val="100000"/>
              <a:defRPr sz="5500"/>
            </a:lvl4pPr>
            <a:lvl5pPr lvl="4">
              <a:spcBef>
                <a:spcPts val="0"/>
              </a:spcBef>
              <a:buSzPct val="100000"/>
              <a:defRPr sz="5500"/>
            </a:lvl5pPr>
            <a:lvl6pPr lvl="5">
              <a:spcBef>
                <a:spcPts val="0"/>
              </a:spcBef>
              <a:buSzPct val="100000"/>
              <a:defRPr sz="5500"/>
            </a:lvl6pPr>
            <a:lvl7pPr lvl="6">
              <a:spcBef>
                <a:spcPts val="0"/>
              </a:spcBef>
              <a:buSzPct val="100000"/>
              <a:defRPr sz="5500"/>
            </a:lvl7pPr>
            <a:lvl8pPr lvl="7">
              <a:spcBef>
                <a:spcPts val="0"/>
              </a:spcBef>
              <a:buSzPct val="100000"/>
              <a:defRPr sz="5500"/>
            </a:lvl8pPr>
            <a:lvl9pPr lvl="8">
              <a:spcBef>
                <a:spcPts val="0"/>
              </a:spcBef>
              <a:buSzPct val="100000"/>
              <a:defRPr sz="5500"/>
            </a:lvl9pPr>
          </a:lstStyle>
          <a:p>
            <a:endParaRPr/>
          </a:p>
        </p:txBody>
      </p:sp>
      <p:sp>
        <p:nvSpPr>
          <p:cNvPr id="23" name="Shape 23"/>
          <p:cNvSpPr txBox="1">
            <a:spLocks noGrp="1"/>
          </p:cNvSpPr>
          <p:nvPr>
            <p:ph type="body" idx="2"/>
          </p:nvPr>
        </p:nvSpPr>
        <p:spPr>
          <a:xfrm>
            <a:off x="19329600" y="6556302"/>
            <a:ext cx="15999600" cy="19435500"/>
          </a:xfrm>
          <a:prstGeom prst="rect">
            <a:avLst/>
          </a:prstGeom>
        </p:spPr>
        <p:txBody>
          <a:bodyPr lIns="418525" tIns="418525" rIns="418525" bIns="418525" anchor="t" anchorCtr="0"/>
          <a:lstStyle>
            <a:lvl1pPr lvl="0">
              <a:spcBef>
                <a:spcPts val="0"/>
              </a:spcBef>
              <a:buSzPct val="100000"/>
              <a:defRPr sz="6400"/>
            </a:lvl1pPr>
            <a:lvl2pPr lvl="1">
              <a:spcBef>
                <a:spcPts val="0"/>
              </a:spcBef>
              <a:buSzPct val="100000"/>
              <a:defRPr sz="5500"/>
            </a:lvl2pPr>
            <a:lvl3pPr lvl="2">
              <a:spcBef>
                <a:spcPts val="0"/>
              </a:spcBef>
              <a:buSzPct val="100000"/>
              <a:defRPr sz="5500"/>
            </a:lvl3pPr>
            <a:lvl4pPr lvl="3">
              <a:spcBef>
                <a:spcPts val="0"/>
              </a:spcBef>
              <a:buSzPct val="100000"/>
              <a:defRPr sz="5500"/>
            </a:lvl4pPr>
            <a:lvl5pPr lvl="4">
              <a:spcBef>
                <a:spcPts val="0"/>
              </a:spcBef>
              <a:buSzPct val="100000"/>
              <a:defRPr sz="5500"/>
            </a:lvl5pPr>
            <a:lvl6pPr lvl="5">
              <a:spcBef>
                <a:spcPts val="0"/>
              </a:spcBef>
              <a:buSzPct val="100000"/>
              <a:defRPr sz="5500"/>
            </a:lvl6pPr>
            <a:lvl7pPr lvl="6">
              <a:spcBef>
                <a:spcPts val="0"/>
              </a:spcBef>
              <a:buSzPct val="100000"/>
              <a:defRPr sz="5500"/>
            </a:lvl7pPr>
            <a:lvl8pPr lvl="7">
              <a:spcBef>
                <a:spcPts val="0"/>
              </a:spcBef>
              <a:buSzPct val="100000"/>
              <a:defRPr sz="5500"/>
            </a:lvl8pPr>
            <a:lvl9pPr lvl="8">
              <a:spcBef>
                <a:spcPts val="0"/>
              </a:spcBef>
              <a:buSzPct val="100000"/>
              <a:defRPr sz="5500"/>
            </a:lvl9pPr>
          </a:lstStyle>
          <a:p>
            <a:endParaRPr/>
          </a:p>
        </p:txBody>
      </p:sp>
      <p:sp>
        <p:nvSpPr>
          <p:cNvPr id="24" name="Shape 24"/>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46800" y="2531697"/>
            <a:ext cx="34082400" cy="3258000"/>
          </a:xfrm>
          <a:prstGeom prst="rect">
            <a:avLst/>
          </a:prstGeom>
        </p:spPr>
        <p:txBody>
          <a:bodyPr lIns="418525" tIns="418525" rIns="418525" bIns="4185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46800" y="3160746"/>
            <a:ext cx="11232000" cy="4299300"/>
          </a:xfrm>
          <a:prstGeom prst="rect">
            <a:avLst/>
          </a:prstGeom>
        </p:spPr>
        <p:txBody>
          <a:bodyPr lIns="418525" tIns="418525" rIns="418525" bIns="418525" anchor="b" anchorCtr="0"/>
          <a:lstStyle>
            <a:lvl1pPr lvl="0">
              <a:spcBef>
                <a:spcPts val="0"/>
              </a:spcBef>
              <a:buSzPct val="100000"/>
              <a:defRPr sz="11000"/>
            </a:lvl1pPr>
            <a:lvl2pPr lvl="1">
              <a:spcBef>
                <a:spcPts val="0"/>
              </a:spcBef>
              <a:buSzPct val="100000"/>
              <a:defRPr sz="11000"/>
            </a:lvl2pPr>
            <a:lvl3pPr lvl="2">
              <a:spcBef>
                <a:spcPts val="0"/>
              </a:spcBef>
              <a:buSzPct val="100000"/>
              <a:defRPr sz="11000"/>
            </a:lvl3pPr>
            <a:lvl4pPr lvl="3">
              <a:spcBef>
                <a:spcPts val="0"/>
              </a:spcBef>
              <a:buSzPct val="100000"/>
              <a:defRPr sz="11000"/>
            </a:lvl4pPr>
            <a:lvl5pPr lvl="4">
              <a:spcBef>
                <a:spcPts val="0"/>
              </a:spcBef>
              <a:buSzPct val="100000"/>
              <a:defRPr sz="11000"/>
            </a:lvl5pPr>
            <a:lvl6pPr lvl="5">
              <a:spcBef>
                <a:spcPts val="0"/>
              </a:spcBef>
              <a:buSzPct val="100000"/>
              <a:defRPr sz="11000"/>
            </a:lvl6pPr>
            <a:lvl7pPr lvl="6">
              <a:spcBef>
                <a:spcPts val="0"/>
              </a:spcBef>
              <a:buSzPct val="100000"/>
              <a:defRPr sz="11000"/>
            </a:lvl7pPr>
            <a:lvl8pPr lvl="7">
              <a:spcBef>
                <a:spcPts val="0"/>
              </a:spcBef>
              <a:buSzPct val="100000"/>
              <a:defRPr sz="11000"/>
            </a:lvl8pPr>
            <a:lvl9pPr lvl="8">
              <a:spcBef>
                <a:spcPts val="0"/>
              </a:spcBef>
              <a:buSzPct val="100000"/>
              <a:defRPr sz="11000"/>
            </a:lvl9pPr>
          </a:lstStyle>
          <a:p>
            <a:endParaRPr/>
          </a:p>
        </p:txBody>
      </p:sp>
      <p:sp>
        <p:nvSpPr>
          <p:cNvPr id="30" name="Shape 30"/>
          <p:cNvSpPr txBox="1">
            <a:spLocks noGrp="1"/>
          </p:cNvSpPr>
          <p:nvPr>
            <p:ph type="body" idx="1"/>
          </p:nvPr>
        </p:nvSpPr>
        <p:spPr>
          <a:xfrm>
            <a:off x="1246800" y="7905279"/>
            <a:ext cx="11232000" cy="18087300"/>
          </a:xfrm>
          <a:prstGeom prst="rect">
            <a:avLst/>
          </a:prstGeom>
        </p:spPr>
        <p:txBody>
          <a:bodyPr lIns="418525" tIns="418525" rIns="418525" bIns="418525" anchor="t" anchorCtr="0"/>
          <a:lstStyle>
            <a:lvl1pPr lvl="0">
              <a:spcBef>
                <a:spcPts val="0"/>
              </a:spcBef>
              <a:buSzPct val="100000"/>
              <a:defRPr sz="5500"/>
            </a:lvl1pPr>
            <a:lvl2pPr lvl="1">
              <a:spcBef>
                <a:spcPts val="0"/>
              </a:spcBef>
              <a:buSzPct val="100000"/>
              <a:defRPr sz="5500"/>
            </a:lvl2pPr>
            <a:lvl3pPr lvl="2">
              <a:spcBef>
                <a:spcPts val="0"/>
              </a:spcBef>
              <a:buSzPct val="100000"/>
              <a:defRPr sz="5500"/>
            </a:lvl3pPr>
            <a:lvl4pPr lvl="3">
              <a:spcBef>
                <a:spcPts val="0"/>
              </a:spcBef>
              <a:buSzPct val="100000"/>
              <a:defRPr sz="5500"/>
            </a:lvl4pPr>
            <a:lvl5pPr lvl="4">
              <a:spcBef>
                <a:spcPts val="0"/>
              </a:spcBef>
              <a:buSzPct val="100000"/>
              <a:defRPr sz="5500"/>
            </a:lvl5pPr>
            <a:lvl6pPr lvl="5">
              <a:spcBef>
                <a:spcPts val="0"/>
              </a:spcBef>
              <a:buSzPct val="100000"/>
              <a:defRPr sz="5500"/>
            </a:lvl6pPr>
            <a:lvl7pPr lvl="6">
              <a:spcBef>
                <a:spcPts val="0"/>
              </a:spcBef>
              <a:buSzPct val="100000"/>
              <a:defRPr sz="5500"/>
            </a:lvl7pPr>
            <a:lvl8pPr lvl="7">
              <a:spcBef>
                <a:spcPts val="0"/>
              </a:spcBef>
              <a:buSzPct val="100000"/>
              <a:defRPr sz="5500"/>
            </a:lvl8pPr>
            <a:lvl9pPr lvl="8">
              <a:spcBef>
                <a:spcPts val="0"/>
              </a:spcBef>
              <a:buSzPct val="100000"/>
              <a:defRPr sz="5500"/>
            </a:lvl9pPr>
          </a:lstStyle>
          <a:p>
            <a:endParaRPr/>
          </a:p>
        </p:txBody>
      </p:sp>
      <p:sp>
        <p:nvSpPr>
          <p:cNvPr id="31" name="Shape 31"/>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961000" y="2560853"/>
            <a:ext cx="25471200" cy="23271900"/>
          </a:xfrm>
          <a:prstGeom prst="rect">
            <a:avLst/>
          </a:prstGeom>
        </p:spPr>
        <p:txBody>
          <a:bodyPr lIns="418525" tIns="418525" rIns="418525" bIns="418525" anchor="ctr" anchorCtr="0"/>
          <a:lstStyle>
            <a:lvl1pPr lvl="0">
              <a:spcBef>
                <a:spcPts val="0"/>
              </a:spcBef>
              <a:buSzPct val="100000"/>
              <a:defRPr sz="22000"/>
            </a:lvl1pPr>
            <a:lvl2pPr lvl="1">
              <a:spcBef>
                <a:spcPts val="0"/>
              </a:spcBef>
              <a:buSzPct val="100000"/>
              <a:defRPr sz="22000"/>
            </a:lvl2pPr>
            <a:lvl3pPr lvl="2">
              <a:spcBef>
                <a:spcPts val="0"/>
              </a:spcBef>
              <a:buSzPct val="100000"/>
              <a:defRPr sz="22000"/>
            </a:lvl3pPr>
            <a:lvl4pPr lvl="3">
              <a:spcBef>
                <a:spcPts val="0"/>
              </a:spcBef>
              <a:buSzPct val="100000"/>
              <a:defRPr sz="22000"/>
            </a:lvl4pPr>
            <a:lvl5pPr lvl="4">
              <a:spcBef>
                <a:spcPts val="0"/>
              </a:spcBef>
              <a:buSzPct val="100000"/>
              <a:defRPr sz="22000"/>
            </a:lvl5pPr>
            <a:lvl6pPr lvl="5">
              <a:spcBef>
                <a:spcPts val="0"/>
              </a:spcBef>
              <a:buSzPct val="100000"/>
              <a:defRPr sz="22000"/>
            </a:lvl6pPr>
            <a:lvl7pPr lvl="6">
              <a:spcBef>
                <a:spcPts val="0"/>
              </a:spcBef>
              <a:buSzPct val="100000"/>
              <a:defRPr sz="22000"/>
            </a:lvl7pPr>
            <a:lvl8pPr lvl="7">
              <a:spcBef>
                <a:spcPts val="0"/>
              </a:spcBef>
              <a:buSzPct val="100000"/>
              <a:defRPr sz="22000"/>
            </a:lvl8pPr>
            <a:lvl9pPr lvl="8">
              <a:spcBef>
                <a:spcPts val="0"/>
              </a:spcBef>
              <a:buSzPct val="100000"/>
              <a:defRPr sz="22000"/>
            </a:lvl9pPr>
          </a:lstStyle>
          <a:p>
            <a:endParaRPr/>
          </a:p>
        </p:txBody>
      </p:sp>
      <p:sp>
        <p:nvSpPr>
          <p:cNvPr id="34" name="Shape 34"/>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8288000" y="-711"/>
            <a:ext cx="18288000" cy="29260800"/>
          </a:xfrm>
          <a:prstGeom prst="rect">
            <a:avLst/>
          </a:prstGeom>
          <a:solidFill>
            <a:schemeClr val="lt2"/>
          </a:solidFill>
          <a:ln>
            <a:noFill/>
          </a:ln>
        </p:spPr>
        <p:txBody>
          <a:bodyPr lIns="418525" tIns="418525" rIns="418525" bIns="418525" anchor="ctr" anchorCtr="0">
            <a:noAutofit/>
          </a:bodyPr>
          <a:lstStyle/>
          <a:p>
            <a:pPr lvl="0">
              <a:spcBef>
                <a:spcPts val="0"/>
              </a:spcBef>
              <a:buNone/>
            </a:pPr>
            <a:endParaRPr/>
          </a:p>
        </p:txBody>
      </p:sp>
      <p:sp>
        <p:nvSpPr>
          <p:cNvPr id="37" name="Shape 37"/>
          <p:cNvSpPr txBox="1">
            <a:spLocks noGrp="1"/>
          </p:cNvSpPr>
          <p:nvPr>
            <p:ph type="title"/>
          </p:nvPr>
        </p:nvSpPr>
        <p:spPr>
          <a:xfrm>
            <a:off x="1062000" y="7015395"/>
            <a:ext cx="16180800" cy="8432700"/>
          </a:xfrm>
          <a:prstGeom prst="rect">
            <a:avLst/>
          </a:prstGeom>
        </p:spPr>
        <p:txBody>
          <a:bodyPr lIns="418525" tIns="418525" rIns="418525" bIns="418525" anchor="b"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38" name="Shape 38"/>
          <p:cNvSpPr txBox="1">
            <a:spLocks noGrp="1"/>
          </p:cNvSpPr>
          <p:nvPr>
            <p:ph type="subTitle" idx="1"/>
          </p:nvPr>
        </p:nvSpPr>
        <p:spPr>
          <a:xfrm>
            <a:off x="1062000" y="15946382"/>
            <a:ext cx="16180800" cy="7026300"/>
          </a:xfrm>
          <a:prstGeom prst="rect">
            <a:avLst/>
          </a:prstGeom>
        </p:spPr>
        <p:txBody>
          <a:bodyPr lIns="418525" tIns="418525" rIns="418525" bIns="418525" anchor="t" anchorCtr="0"/>
          <a:lstStyle>
            <a:lvl1pPr lvl="0" algn="ctr">
              <a:lnSpc>
                <a:spcPct val="100000"/>
              </a:lnSpc>
              <a:spcBef>
                <a:spcPts val="0"/>
              </a:spcBef>
              <a:spcAft>
                <a:spcPts val="0"/>
              </a:spcAft>
              <a:buSzPct val="100000"/>
              <a:buNone/>
              <a:defRPr sz="9600"/>
            </a:lvl1pPr>
            <a:lvl2pPr lvl="1" algn="ctr">
              <a:lnSpc>
                <a:spcPct val="100000"/>
              </a:lnSpc>
              <a:spcBef>
                <a:spcPts val="0"/>
              </a:spcBef>
              <a:spcAft>
                <a:spcPts val="0"/>
              </a:spcAft>
              <a:buSzPct val="100000"/>
              <a:buNone/>
              <a:defRPr sz="9600"/>
            </a:lvl2pPr>
            <a:lvl3pPr lvl="2" algn="ctr">
              <a:lnSpc>
                <a:spcPct val="100000"/>
              </a:lnSpc>
              <a:spcBef>
                <a:spcPts val="0"/>
              </a:spcBef>
              <a:spcAft>
                <a:spcPts val="0"/>
              </a:spcAft>
              <a:buSzPct val="100000"/>
              <a:buNone/>
              <a:defRPr sz="9600"/>
            </a:lvl3pPr>
            <a:lvl4pPr lvl="3" algn="ctr">
              <a:lnSpc>
                <a:spcPct val="100000"/>
              </a:lnSpc>
              <a:spcBef>
                <a:spcPts val="0"/>
              </a:spcBef>
              <a:spcAft>
                <a:spcPts val="0"/>
              </a:spcAft>
              <a:buSzPct val="100000"/>
              <a:buNone/>
              <a:defRPr sz="9600"/>
            </a:lvl4pPr>
            <a:lvl5pPr lvl="4" algn="ctr">
              <a:lnSpc>
                <a:spcPct val="100000"/>
              </a:lnSpc>
              <a:spcBef>
                <a:spcPts val="0"/>
              </a:spcBef>
              <a:spcAft>
                <a:spcPts val="0"/>
              </a:spcAft>
              <a:buSzPct val="100000"/>
              <a:buNone/>
              <a:defRPr sz="9600"/>
            </a:lvl5pPr>
            <a:lvl6pPr lvl="5" algn="ctr">
              <a:lnSpc>
                <a:spcPct val="100000"/>
              </a:lnSpc>
              <a:spcBef>
                <a:spcPts val="0"/>
              </a:spcBef>
              <a:spcAft>
                <a:spcPts val="0"/>
              </a:spcAft>
              <a:buSzPct val="100000"/>
              <a:buNone/>
              <a:defRPr sz="9600"/>
            </a:lvl6pPr>
            <a:lvl7pPr lvl="6" algn="ctr">
              <a:lnSpc>
                <a:spcPct val="100000"/>
              </a:lnSpc>
              <a:spcBef>
                <a:spcPts val="0"/>
              </a:spcBef>
              <a:spcAft>
                <a:spcPts val="0"/>
              </a:spcAft>
              <a:buSzPct val="100000"/>
              <a:buNone/>
              <a:defRPr sz="9600"/>
            </a:lvl7pPr>
            <a:lvl8pPr lvl="7" algn="ctr">
              <a:lnSpc>
                <a:spcPct val="100000"/>
              </a:lnSpc>
              <a:spcBef>
                <a:spcPts val="0"/>
              </a:spcBef>
              <a:spcAft>
                <a:spcPts val="0"/>
              </a:spcAft>
              <a:buSzPct val="100000"/>
              <a:buNone/>
              <a:defRPr sz="9600"/>
            </a:lvl8pPr>
            <a:lvl9pPr lvl="8" algn="ctr">
              <a:lnSpc>
                <a:spcPct val="100000"/>
              </a:lnSpc>
              <a:spcBef>
                <a:spcPts val="0"/>
              </a:spcBef>
              <a:spcAft>
                <a:spcPts val="0"/>
              </a:spcAft>
              <a:buSzPct val="100000"/>
              <a:buNone/>
              <a:defRPr sz="9600"/>
            </a:lvl9pPr>
          </a:lstStyle>
          <a:p>
            <a:endParaRPr/>
          </a:p>
        </p:txBody>
      </p:sp>
      <p:sp>
        <p:nvSpPr>
          <p:cNvPr id="39" name="Shape 39"/>
          <p:cNvSpPr txBox="1">
            <a:spLocks noGrp="1"/>
          </p:cNvSpPr>
          <p:nvPr>
            <p:ph type="body" idx="2"/>
          </p:nvPr>
        </p:nvSpPr>
        <p:spPr>
          <a:xfrm>
            <a:off x="19758000" y="4119182"/>
            <a:ext cx="15348000" cy="21021000"/>
          </a:xfrm>
          <a:prstGeom prst="rect">
            <a:avLst/>
          </a:prstGeom>
        </p:spPr>
        <p:txBody>
          <a:bodyPr lIns="418525" tIns="418525" rIns="418525" bIns="4185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246800" y="24067271"/>
            <a:ext cx="23995200" cy="3442200"/>
          </a:xfrm>
          <a:prstGeom prst="rect">
            <a:avLst/>
          </a:prstGeom>
        </p:spPr>
        <p:txBody>
          <a:bodyPr lIns="418525" tIns="418525" rIns="418525" bIns="4185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3889831" y="26528522"/>
            <a:ext cx="2194800" cy="2238900"/>
          </a:xfrm>
          <a:prstGeom prst="rect">
            <a:avLst/>
          </a:prstGeom>
        </p:spPr>
        <p:txBody>
          <a:bodyPr lIns="418525" tIns="418525" rIns="418525" bIns="4185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46800" y="2531697"/>
            <a:ext cx="34082400" cy="3258000"/>
          </a:xfrm>
          <a:prstGeom prst="rect">
            <a:avLst/>
          </a:prstGeom>
          <a:noFill/>
          <a:ln>
            <a:noFill/>
          </a:ln>
        </p:spPr>
        <p:txBody>
          <a:bodyPr lIns="418525" tIns="418525" rIns="418525" bIns="418525" anchor="t" anchorCtr="0"/>
          <a:lstStyle>
            <a:lvl1pPr lvl="0">
              <a:spcBef>
                <a:spcPts val="0"/>
              </a:spcBef>
              <a:buClr>
                <a:schemeClr val="dk1"/>
              </a:buClr>
              <a:buSzPct val="100000"/>
              <a:buNone/>
              <a:defRPr sz="12800">
                <a:solidFill>
                  <a:schemeClr val="dk1"/>
                </a:solidFill>
              </a:defRPr>
            </a:lvl1pPr>
            <a:lvl2pPr lvl="1">
              <a:spcBef>
                <a:spcPts val="0"/>
              </a:spcBef>
              <a:buClr>
                <a:schemeClr val="dk1"/>
              </a:buClr>
              <a:buSzPct val="100000"/>
              <a:buNone/>
              <a:defRPr sz="12800">
                <a:solidFill>
                  <a:schemeClr val="dk1"/>
                </a:solidFill>
              </a:defRPr>
            </a:lvl2pPr>
            <a:lvl3pPr lvl="2">
              <a:spcBef>
                <a:spcPts val="0"/>
              </a:spcBef>
              <a:buClr>
                <a:schemeClr val="dk1"/>
              </a:buClr>
              <a:buSzPct val="100000"/>
              <a:buNone/>
              <a:defRPr sz="12800">
                <a:solidFill>
                  <a:schemeClr val="dk1"/>
                </a:solidFill>
              </a:defRPr>
            </a:lvl3pPr>
            <a:lvl4pPr lvl="3">
              <a:spcBef>
                <a:spcPts val="0"/>
              </a:spcBef>
              <a:buClr>
                <a:schemeClr val="dk1"/>
              </a:buClr>
              <a:buSzPct val="100000"/>
              <a:buNone/>
              <a:defRPr sz="12800">
                <a:solidFill>
                  <a:schemeClr val="dk1"/>
                </a:solidFill>
              </a:defRPr>
            </a:lvl4pPr>
            <a:lvl5pPr lvl="4">
              <a:spcBef>
                <a:spcPts val="0"/>
              </a:spcBef>
              <a:buClr>
                <a:schemeClr val="dk1"/>
              </a:buClr>
              <a:buSzPct val="100000"/>
              <a:buNone/>
              <a:defRPr sz="12800">
                <a:solidFill>
                  <a:schemeClr val="dk1"/>
                </a:solidFill>
              </a:defRPr>
            </a:lvl5pPr>
            <a:lvl6pPr lvl="5">
              <a:spcBef>
                <a:spcPts val="0"/>
              </a:spcBef>
              <a:buClr>
                <a:schemeClr val="dk1"/>
              </a:buClr>
              <a:buSzPct val="100000"/>
              <a:buNone/>
              <a:defRPr sz="12800">
                <a:solidFill>
                  <a:schemeClr val="dk1"/>
                </a:solidFill>
              </a:defRPr>
            </a:lvl6pPr>
            <a:lvl7pPr lvl="6">
              <a:spcBef>
                <a:spcPts val="0"/>
              </a:spcBef>
              <a:buClr>
                <a:schemeClr val="dk1"/>
              </a:buClr>
              <a:buSzPct val="100000"/>
              <a:buNone/>
              <a:defRPr sz="12800">
                <a:solidFill>
                  <a:schemeClr val="dk1"/>
                </a:solidFill>
              </a:defRPr>
            </a:lvl7pPr>
            <a:lvl8pPr lvl="7">
              <a:spcBef>
                <a:spcPts val="0"/>
              </a:spcBef>
              <a:buClr>
                <a:schemeClr val="dk1"/>
              </a:buClr>
              <a:buSzPct val="100000"/>
              <a:buNone/>
              <a:defRPr sz="12800">
                <a:solidFill>
                  <a:schemeClr val="dk1"/>
                </a:solidFill>
              </a:defRPr>
            </a:lvl8pPr>
            <a:lvl9pPr lvl="8">
              <a:spcBef>
                <a:spcPts val="0"/>
              </a:spcBef>
              <a:buClr>
                <a:schemeClr val="dk1"/>
              </a:buClr>
              <a:buSzPct val="100000"/>
              <a:buNone/>
              <a:defRPr sz="12800">
                <a:solidFill>
                  <a:schemeClr val="dk1"/>
                </a:solidFill>
              </a:defRPr>
            </a:lvl9pPr>
          </a:lstStyle>
          <a:p>
            <a:endParaRPr/>
          </a:p>
        </p:txBody>
      </p:sp>
      <p:sp>
        <p:nvSpPr>
          <p:cNvPr id="7" name="Shape 7"/>
          <p:cNvSpPr txBox="1">
            <a:spLocks noGrp="1"/>
          </p:cNvSpPr>
          <p:nvPr>
            <p:ph type="body" idx="1"/>
          </p:nvPr>
        </p:nvSpPr>
        <p:spPr>
          <a:xfrm>
            <a:off x="1246800" y="6556302"/>
            <a:ext cx="34082400" cy="19435500"/>
          </a:xfrm>
          <a:prstGeom prst="rect">
            <a:avLst/>
          </a:prstGeom>
          <a:noFill/>
          <a:ln>
            <a:noFill/>
          </a:ln>
        </p:spPr>
        <p:txBody>
          <a:bodyPr lIns="418525" tIns="418525" rIns="418525" bIns="418525" anchor="t" anchorCtr="0"/>
          <a:lstStyle>
            <a:lvl1pPr lvl="0">
              <a:lnSpc>
                <a:spcPct val="115000"/>
              </a:lnSpc>
              <a:spcBef>
                <a:spcPts val="0"/>
              </a:spcBef>
              <a:spcAft>
                <a:spcPts val="7300"/>
              </a:spcAft>
              <a:buClr>
                <a:schemeClr val="dk2"/>
              </a:buClr>
              <a:buSzPct val="100000"/>
              <a:defRPr sz="8200">
                <a:solidFill>
                  <a:schemeClr val="dk2"/>
                </a:solidFill>
              </a:defRPr>
            </a:lvl1pPr>
            <a:lvl2pPr lvl="1">
              <a:lnSpc>
                <a:spcPct val="115000"/>
              </a:lnSpc>
              <a:spcBef>
                <a:spcPts val="0"/>
              </a:spcBef>
              <a:spcAft>
                <a:spcPts val="7300"/>
              </a:spcAft>
              <a:buClr>
                <a:schemeClr val="dk2"/>
              </a:buClr>
              <a:buSzPct val="100000"/>
              <a:defRPr sz="6400">
                <a:solidFill>
                  <a:schemeClr val="dk2"/>
                </a:solidFill>
              </a:defRPr>
            </a:lvl2pPr>
            <a:lvl3pPr lvl="2">
              <a:lnSpc>
                <a:spcPct val="115000"/>
              </a:lnSpc>
              <a:spcBef>
                <a:spcPts val="0"/>
              </a:spcBef>
              <a:spcAft>
                <a:spcPts val="7300"/>
              </a:spcAft>
              <a:buClr>
                <a:schemeClr val="dk2"/>
              </a:buClr>
              <a:buSzPct val="100000"/>
              <a:defRPr sz="6400">
                <a:solidFill>
                  <a:schemeClr val="dk2"/>
                </a:solidFill>
              </a:defRPr>
            </a:lvl3pPr>
            <a:lvl4pPr lvl="3">
              <a:lnSpc>
                <a:spcPct val="115000"/>
              </a:lnSpc>
              <a:spcBef>
                <a:spcPts val="0"/>
              </a:spcBef>
              <a:spcAft>
                <a:spcPts val="7300"/>
              </a:spcAft>
              <a:buClr>
                <a:schemeClr val="dk2"/>
              </a:buClr>
              <a:buSzPct val="100000"/>
              <a:defRPr sz="6400">
                <a:solidFill>
                  <a:schemeClr val="dk2"/>
                </a:solidFill>
              </a:defRPr>
            </a:lvl4pPr>
            <a:lvl5pPr lvl="4">
              <a:lnSpc>
                <a:spcPct val="115000"/>
              </a:lnSpc>
              <a:spcBef>
                <a:spcPts val="0"/>
              </a:spcBef>
              <a:spcAft>
                <a:spcPts val="7300"/>
              </a:spcAft>
              <a:buClr>
                <a:schemeClr val="dk2"/>
              </a:buClr>
              <a:buSzPct val="100000"/>
              <a:defRPr sz="6400">
                <a:solidFill>
                  <a:schemeClr val="dk2"/>
                </a:solidFill>
              </a:defRPr>
            </a:lvl5pPr>
            <a:lvl6pPr lvl="5">
              <a:lnSpc>
                <a:spcPct val="115000"/>
              </a:lnSpc>
              <a:spcBef>
                <a:spcPts val="0"/>
              </a:spcBef>
              <a:spcAft>
                <a:spcPts val="7300"/>
              </a:spcAft>
              <a:buClr>
                <a:schemeClr val="dk2"/>
              </a:buClr>
              <a:buSzPct val="100000"/>
              <a:defRPr sz="6400">
                <a:solidFill>
                  <a:schemeClr val="dk2"/>
                </a:solidFill>
              </a:defRPr>
            </a:lvl6pPr>
            <a:lvl7pPr lvl="6">
              <a:lnSpc>
                <a:spcPct val="115000"/>
              </a:lnSpc>
              <a:spcBef>
                <a:spcPts val="0"/>
              </a:spcBef>
              <a:spcAft>
                <a:spcPts val="7300"/>
              </a:spcAft>
              <a:buClr>
                <a:schemeClr val="dk2"/>
              </a:buClr>
              <a:buSzPct val="100000"/>
              <a:defRPr sz="6400">
                <a:solidFill>
                  <a:schemeClr val="dk2"/>
                </a:solidFill>
              </a:defRPr>
            </a:lvl7pPr>
            <a:lvl8pPr lvl="7">
              <a:lnSpc>
                <a:spcPct val="115000"/>
              </a:lnSpc>
              <a:spcBef>
                <a:spcPts val="0"/>
              </a:spcBef>
              <a:spcAft>
                <a:spcPts val="7300"/>
              </a:spcAft>
              <a:buClr>
                <a:schemeClr val="dk2"/>
              </a:buClr>
              <a:buSzPct val="100000"/>
              <a:defRPr sz="6400">
                <a:solidFill>
                  <a:schemeClr val="dk2"/>
                </a:solidFill>
              </a:defRPr>
            </a:lvl8pPr>
            <a:lvl9pPr lvl="8">
              <a:lnSpc>
                <a:spcPct val="115000"/>
              </a:lnSpc>
              <a:spcBef>
                <a:spcPts val="0"/>
              </a:spcBef>
              <a:spcAft>
                <a:spcPts val="7300"/>
              </a:spcAft>
              <a:buClr>
                <a:schemeClr val="dk2"/>
              </a:buClr>
              <a:buSzPct val="100000"/>
              <a:defRPr sz="6400">
                <a:solidFill>
                  <a:schemeClr val="dk2"/>
                </a:solidFill>
              </a:defRPr>
            </a:lvl9pPr>
          </a:lstStyle>
          <a:p>
            <a:endParaRPr/>
          </a:p>
        </p:txBody>
      </p:sp>
      <p:sp>
        <p:nvSpPr>
          <p:cNvPr id="8" name="Shape 8"/>
          <p:cNvSpPr txBox="1">
            <a:spLocks noGrp="1"/>
          </p:cNvSpPr>
          <p:nvPr>
            <p:ph type="sldNum" idx="12"/>
          </p:nvPr>
        </p:nvSpPr>
        <p:spPr>
          <a:xfrm>
            <a:off x="33889831" y="26528522"/>
            <a:ext cx="2194800" cy="2238900"/>
          </a:xfrm>
          <a:prstGeom prst="rect">
            <a:avLst/>
          </a:prstGeom>
          <a:noFill/>
          <a:ln>
            <a:noFill/>
          </a:ln>
        </p:spPr>
        <p:txBody>
          <a:bodyPr lIns="418525" tIns="418525" rIns="418525" bIns="418525" anchor="ctr" anchorCtr="0">
            <a:noAutofit/>
          </a:bodyPr>
          <a:lstStyle/>
          <a:p>
            <a:pPr lvl="0" algn="r">
              <a:spcBef>
                <a:spcPts val="0"/>
              </a:spcBef>
              <a:buNone/>
            </a:pPr>
            <a:fld id="{00000000-1234-1234-1234-123412341234}" type="slidenum">
              <a:rPr lang="en" sz="4600">
                <a:solidFill>
                  <a:schemeClr val="dk2"/>
                </a:solidFill>
              </a:rPr>
              <a:t>‹#›</a:t>
            </a:fld>
            <a:endParaRPr lang="en" sz="46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eclipse.montana.edu/" TargetMode="External"/><Relationship Id="rId11" Type="http://schemas.openxmlformats.org/officeDocument/2006/relationships/image" Target="../media/image7.png"/><Relationship Id="rId5" Type="http://schemas.openxmlformats.org/officeDocument/2006/relationships/hyperlink" Target="stre.am/eclipse" TargetMode="External"/><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53"/>
        <p:cNvGrpSpPr/>
        <p:nvPr/>
      </p:nvGrpSpPr>
      <p:grpSpPr>
        <a:xfrm>
          <a:off x="0" y="0"/>
          <a:ext cx="0" cy="0"/>
          <a:chOff x="0" y="0"/>
          <a:chExt cx="0" cy="0"/>
        </a:xfrm>
      </p:grpSpPr>
      <p:sp>
        <p:nvSpPr>
          <p:cNvPr id="54" name="Shape 54"/>
          <p:cNvSpPr txBox="1"/>
          <p:nvPr/>
        </p:nvSpPr>
        <p:spPr>
          <a:xfrm>
            <a:off x="5450400" y="0"/>
            <a:ext cx="26020500" cy="2917500"/>
          </a:xfrm>
          <a:prstGeom prst="rect">
            <a:avLst/>
          </a:prstGeom>
          <a:noFill/>
          <a:ln>
            <a:noFill/>
          </a:ln>
        </p:spPr>
        <p:txBody>
          <a:bodyPr lIns="91425" tIns="91425" rIns="91425" bIns="91425" anchor="t" anchorCtr="0">
            <a:noAutofit/>
          </a:bodyPr>
          <a:lstStyle/>
          <a:p>
            <a:pPr lvl="0" algn="ctr" rtl="0">
              <a:spcBef>
                <a:spcPts val="0"/>
              </a:spcBef>
              <a:buNone/>
            </a:pPr>
            <a:r>
              <a:rPr lang="en" sz="8000" dirty="0">
                <a:solidFill>
                  <a:srgbClr val="FFFF00"/>
                </a:solidFill>
              </a:rPr>
              <a:t>Preparing To Fly Stratospheric Balloons Into </a:t>
            </a:r>
            <a:r>
              <a:rPr lang="en" sz="8000" dirty="0" smtClean="0">
                <a:solidFill>
                  <a:srgbClr val="FFFF00"/>
                </a:solidFill>
              </a:rPr>
              <a:t>the</a:t>
            </a:r>
          </a:p>
          <a:p>
            <a:pPr lvl="0" algn="ctr" rtl="0">
              <a:spcBef>
                <a:spcPts val="0"/>
              </a:spcBef>
              <a:buNone/>
            </a:pPr>
            <a:r>
              <a:rPr lang="en" sz="8000" dirty="0" smtClean="0">
                <a:solidFill>
                  <a:srgbClr val="FFFF00"/>
                </a:solidFill>
              </a:rPr>
              <a:t>Total </a:t>
            </a:r>
            <a:r>
              <a:rPr lang="en" sz="8000" dirty="0">
                <a:solidFill>
                  <a:srgbClr val="FFFF00"/>
                </a:solidFill>
              </a:rPr>
              <a:t>Solar Eclipse of August 21, 2017</a:t>
            </a:r>
          </a:p>
          <a:p>
            <a:pPr lvl="0" rtl="0">
              <a:spcBef>
                <a:spcPts val="0"/>
              </a:spcBef>
              <a:buNone/>
            </a:pPr>
            <a:endParaRPr sz="3600" dirty="0"/>
          </a:p>
        </p:txBody>
      </p:sp>
      <p:pic>
        <p:nvPicPr>
          <p:cNvPr id="55" name="Shape 55" descr="EclipseLogo1"/>
          <p:cNvPicPr preferRelativeResize="0"/>
          <p:nvPr/>
        </p:nvPicPr>
        <p:blipFill rotWithShape="1">
          <a:blip r:embed="rId3">
            <a:alphaModFix/>
          </a:blip>
          <a:srcRect/>
          <a:stretch/>
        </p:blipFill>
        <p:spPr>
          <a:xfrm>
            <a:off x="4953000" y="1248075"/>
            <a:ext cx="4952700" cy="4330500"/>
          </a:xfrm>
          <a:prstGeom prst="rect">
            <a:avLst/>
          </a:prstGeom>
          <a:noFill/>
          <a:ln>
            <a:noFill/>
          </a:ln>
        </p:spPr>
      </p:pic>
      <p:pic>
        <p:nvPicPr>
          <p:cNvPr id="56" name="Shape 56" descr="Msol116u.eps"/>
          <p:cNvPicPr preferRelativeResize="0">
            <a:picLocks noChangeAspect="1"/>
          </p:cNvPicPr>
          <p:nvPr/>
        </p:nvPicPr>
        <p:blipFill rotWithShape="1">
          <a:blip r:embed="rId4">
            <a:alphaModFix/>
          </a:blip>
          <a:srcRect/>
          <a:stretch/>
        </p:blipFill>
        <p:spPr>
          <a:xfrm>
            <a:off x="493200" y="538425"/>
            <a:ext cx="4155320" cy="2585775"/>
          </a:xfrm>
          <a:prstGeom prst="rect">
            <a:avLst/>
          </a:prstGeom>
          <a:noFill/>
          <a:ln>
            <a:noFill/>
          </a:ln>
        </p:spPr>
      </p:pic>
      <p:sp>
        <p:nvSpPr>
          <p:cNvPr id="57" name="Shape 57"/>
          <p:cNvSpPr txBox="1"/>
          <p:nvPr/>
        </p:nvSpPr>
        <p:spPr>
          <a:xfrm>
            <a:off x="23766325" y="21966600"/>
            <a:ext cx="12198000" cy="5160600"/>
          </a:xfrm>
          <a:prstGeom prst="rect">
            <a:avLst/>
          </a:prstGeom>
          <a:noFill/>
          <a:ln>
            <a:noFill/>
          </a:ln>
        </p:spPr>
        <p:txBody>
          <a:bodyPr lIns="91425" tIns="91425" rIns="91425" bIns="91425" anchor="t" anchorCtr="0">
            <a:noAutofit/>
          </a:bodyPr>
          <a:lstStyle/>
          <a:p>
            <a:pPr marL="457200" lvl="0" indent="-381000" algn="just" rtl="0">
              <a:spcBef>
                <a:spcPts val="0"/>
              </a:spcBef>
              <a:buClr>
                <a:srgbClr val="FFFFFF"/>
              </a:buClr>
              <a:buSzPct val="100000"/>
              <a:buChar char="●"/>
            </a:pPr>
            <a:r>
              <a:rPr lang="en" sz="2400" dirty="0" smtClean="0">
                <a:solidFill>
                  <a:srgbClr val="FFFFFF"/>
                </a:solidFill>
              </a:rPr>
              <a:t>We have a f</a:t>
            </a:r>
            <a:r>
              <a:rPr lang="en" sz="2400" dirty="0" smtClean="0">
                <a:solidFill>
                  <a:srgbClr val="FFFFFF"/>
                </a:solidFill>
              </a:rPr>
              <a:t>unctional </a:t>
            </a:r>
            <a:r>
              <a:rPr lang="en" sz="2400" dirty="0">
                <a:solidFill>
                  <a:srgbClr val="FFFFFF"/>
                </a:solidFill>
              </a:rPr>
              <a:t>command system in place to both send and receive information from a balloon at </a:t>
            </a:r>
            <a:r>
              <a:rPr lang="en" sz="2400" dirty="0" smtClean="0">
                <a:solidFill>
                  <a:srgbClr val="FFFFFF"/>
                </a:solidFill>
              </a:rPr>
              <a:t>altitude using the RFD 900 radio channel.</a:t>
            </a:r>
            <a:endParaRPr lang="en" sz="2400" dirty="0">
              <a:solidFill>
                <a:srgbClr val="FFFFFF"/>
              </a:solidFill>
            </a:endParaRPr>
          </a:p>
          <a:p>
            <a:pPr marL="457200" lvl="0" indent="-381000" algn="just" rtl="0">
              <a:spcBef>
                <a:spcPts val="0"/>
              </a:spcBef>
              <a:buClr>
                <a:srgbClr val="FFFFFF"/>
              </a:buClr>
              <a:buSzPct val="100000"/>
              <a:buChar char="●"/>
            </a:pPr>
            <a:r>
              <a:rPr lang="en" sz="2400" dirty="0" smtClean="0">
                <a:solidFill>
                  <a:srgbClr val="FFFFFF"/>
                </a:solidFill>
              </a:rPr>
              <a:t>We enhanced the pointing capability of the ground station</a:t>
            </a:r>
            <a:r>
              <a:rPr lang="en" sz="2400" dirty="0" smtClean="0">
                <a:solidFill>
                  <a:srgbClr val="FFFFFF"/>
                </a:solidFill>
              </a:rPr>
              <a:t> to be able to use gps data </a:t>
            </a:r>
            <a:r>
              <a:rPr lang="en" sz="2400" dirty="0">
                <a:solidFill>
                  <a:srgbClr val="FFFFFF"/>
                </a:solidFill>
              </a:rPr>
              <a:t>from </a:t>
            </a:r>
            <a:r>
              <a:rPr lang="en" sz="2400" dirty="0" smtClean="0">
                <a:solidFill>
                  <a:srgbClr val="FFFFFF"/>
                </a:solidFill>
              </a:rPr>
              <a:t>satellites (Iridium), APRS (ham radio), </a:t>
            </a:r>
            <a:r>
              <a:rPr lang="en" sz="2400" dirty="0">
                <a:solidFill>
                  <a:srgbClr val="FFFFFF"/>
                </a:solidFill>
              </a:rPr>
              <a:t>and 900 MHz </a:t>
            </a:r>
            <a:r>
              <a:rPr lang="en" sz="2400" dirty="0" smtClean="0">
                <a:solidFill>
                  <a:srgbClr val="FFFFFF"/>
                </a:solidFill>
              </a:rPr>
              <a:t>direct transmission.</a:t>
            </a:r>
            <a:endParaRPr lang="en" sz="2400" dirty="0">
              <a:solidFill>
                <a:srgbClr val="FFFFFF"/>
              </a:solidFill>
            </a:endParaRPr>
          </a:p>
          <a:p>
            <a:pPr marL="457200" lvl="0" indent="-381000" algn="just" rtl="0">
              <a:spcBef>
                <a:spcPts val="0"/>
              </a:spcBef>
              <a:buClr>
                <a:srgbClr val="FFFFFF"/>
              </a:buClr>
              <a:buSzPct val="100000"/>
              <a:buChar char="●"/>
            </a:pPr>
            <a:r>
              <a:rPr lang="en" sz="2400" dirty="0" smtClean="0">
                <a:solidFill>
                  <a:srgbClr val="FFFFFF"/>
                </a:solidFill>
              </a:rPr>
              <a:t>We developed</a:t>
            </a:r>
            <a:r>
              <a:rPr lang="en" sz="2400" dirty="0" smtClean="0">
                <a:solidFill>
                  <a:srgbClr val="FFFFFF"/>
                </a:solidFill>
              </a:rPr>
              <a:t> </a:t>
            </a:r>
            <a:r>
              <a:rPr lang="en" sz="2400" dirty="0">
                <a:solidFill>
                  <a:srgbClr val="FFFFFF"/>
                </a:solidFill>
              </a:rPr>
              <a:t>a flight prediction tool to assist in the selection of </a:t>
            </a:r>
            <a:r>
              <a:rPr lang="en" sz="2400" dirty="0" smtClean="0">
                <a:solidFill>
                  <a:srgbClr val="FFFFFF"/>
                </a:solidFill>
              </a:rPr>
              <a:t>ground station</a:t>
            </a:r>
            <a:r>
              <a:rPr lang="en" sz="2400" dirty="0" smtClean="0">
                <a:solidFill>
                  <a:srgbClr val="FFFFFF"/>
                </a:solidFill>
              </a:rPr>
              <a:t> sites.</a:t>
            </a:r>
            <a:endParaRPr lang="en" sz="2400" dirty="0">
              <a:solidFill>
                <a:srgbClr val="FFFFFF"/>
              </a:solidFill>
            </a:endParaRPr>
          </a:p>
          <a:p>
            <a:pPr marL="457200" lvl="0" indent="-381000" algn="just" rtl="0">
              <a:spcBef>
                <a:spcPts val="0"/>
              </a:spcBef>
              <a:buClr>
                <a:srgbClr val="FFFFFF"/>
              </a:buClr>
              <a:buSzPct val="100000"/>
              <a:buChar char="●"/>
            </a:pPr>
            <a:r>
              <a:rPr lang="en" sz="2400" dirty="0" smtClean="0">
                <a:solidFill>
                  <a:srgbClr val="FFFFFF"/>
                </a:solidFill>
              </a:rPr>
              <a:t>We have had several partially-s</a:t>
            </a:r>
            <a:r>
              <a:rPr lang="en" sz="2400" dirty="0" smtClean="0">
                <a:solidFill>
                  <a:srgbClr val="FFFFFF"/>
                </a:solidFill>
              </a:rPr>
              <a:t>uccessful </a:t>
            </a:r>
            <a:r>
              <a:rPr lang="en" sz="2400" dirty="0">
                <a:solidFill>
                  <a:srgbClr val="FFFFFF"/>
                </a:solidFill>
              </a:rPr>
              <a:t>test flights of </a:t>
            </a:r>
            <a:r>
              <a:rPr lang="en" sz="2400" dirty="0" smtClean="0">
                <a:solidFill>
                  <a:srgbClr val="FFFFFF"/>
                </a:solidFill>
              </a:rPr>
              <a:t>the video telemetry payload </a:t>
            </a:r>
            <a:r>
              <a:rPr lang="en" sz="2400" dirty="0">
                <a:solidFill>
                  <a:srgbClr val="FFFFFF"/>
                </a:solidFill>
              </a:rPr>
              <a:t>and </a:t>
            </a:r>
            <a:r>
              <a:rPr lang="en" sz="2400" dirty="0" smtClean="0">
                <a:solidFill>
                  <a:srgbClr val="FFFFFF"/>
                </a:solidFill>
              </a:rPr>
              <a:t>the command relay (still image) payload.</a:t>
            </a:r>
            <a:endParaRPr lang="en" sz="2400" dirty="0">
              <a:solidFill>
                <a:srgbClr val="FFFFFF"/>
              </a:solidFill>
            </a:endParaRPr>
          </a:p>
          <a:p>
            <a:pPr marL="457200" lvl="0" indent="-381000" algn="just" rtl="0">
              <a:spcBef>
                <a:spcPts val="0"/>
              </a:spcBef>
              <a:buClr>
                <a:schemeClr val="lt1"/>
              </a:buClr>
              <a:buSzPct val="100000"/>
              <a:buChar char="●"/>
            </a:pPr>
            <a:r>
              <a:rPr lang="en" sz="2400" dirty="0" smtClean="0">
                <a:solidFill>
                  <a:schemeClr val="lt1"/>
                </a:solidFill>
              </a:rPr>
              <a:t>We will build </a:t>
            </a:r>
            <a:r>
              <a:rPr lang="en" sz="2400" dirty="0" smtClean="0">
                <a:solidFill>
                  <a:schemeClr val="lt1"/>
                </a:solidFill>
              </a:rPr>
              <a:t>a pointable/tiltable anti-rotation </a:t>
            </a:r>
            <a:r>
              <a:rPr lang="en" sz="2400" dirty="0">
                <a:solidFill>
                  <a:schemeClr val="lt1"/>
                </a:solidFill>
              </a:rPr>
              <a:t>mount for </a:t>
            </a:r>
            <a:r>
              <a:rPr lang="en" sz="2400" dirty="0" smtClean="0">
                <a:solidFill>
                  <a:schemeClr val="lt1"/>
                </a:solidFill>
              </a:rPr>
              <a:t>camera payloads, </a:t>
            </a:r>
            <a:r>
              <a:rPr lang="en" sz="2400" dirty="0">
                <a:solidFill>
                  <a:schemeClr val="lt1"/>
                </a:solidFill>
              </a:rPr>
              <a:t>to eliminate unwanted rotation from </a:t>
            </a:r>
            <a:r>
              <a:rPr lang="en" sz="2400" dirty="0" smtClean="0">
                <a:solidFill>
                  <a:schemeClr val="lt1"/>
                </a:solidFill>
              </a:rPr>
              <a:t>the </a:t>
            </a:r>
            <a:r>
              <a:rPr lang="en" sz="2400" dirty="0" smtClean="0">
                <a:solidFill>
                  <a:schemeClr val="lt1"/>
                </a:solidFill>
              </a:rPr>
              <a:t>video and be able to point at specific imaging targets.</a:t>
            </a:r>
            <a:endParaRPr lang="en" sz="2400" dirty="0">
              <a:solidFill>
                <a:schemeClr val="lt1"/>
              </a:solidFill>
            </a:endParaRPr>
          </a:p>
          <a:p>
            <a:pPr marL="457200" lvl="0" indent="-381000" algn="just" rtl="0">
              <a:spcBef>
                <a:spcPts val="0"/>
              </a:spcBef>
              <a:buClr>
                <a:schemeClr val="lt1"/>
              </a:buClr>
              <a:buSzPct val="100000"/>
              <a:buChar char="●"/>
            </a:pPr>
            <a:r>
              <a:rPr lang="en" sz="2400" dirty="0" smtClean="0">
                <a:solidFill>
                  <a:schemeClr val="lt1"/>
                </a:solidFill>
              </a:rPr>
              <a:t>We will u</a:t>
            </a:r>
            <a:r>
              <a:rPr lang="en" sz="2400" dirty="0" smtClean="0">
                <a:solidFill>
                  <a:schemeClr val="lt1"/>
                </a:solidFill>
              </a:rPr>
              <a:t>pgrade or more of our video telemetry flight units to an </a:t>
            </a:r>
            <a:r>
              <a:rPr lang="en" sz="2400" dirty="0">
                <a:solidFill>
                  <a:schemeClr val="lt1"/>
                </a:solidFill>
              </a:rPr>
              <a:t>8 </a:t>
            </a:r>
            <a:r>
              <a:rPr lang="en" sz="2400" dirty="0" smtClean="0">
                <a:solidFill>
                  <a:schemeClr val="lt1"/>
                </a:solidFill>
              </a:rPr>
              <a:t>camera </a:t>
            </a:r>
            <a:r>
              <a:rPr lang="en" sz="2400" dirty="0">
                <a:solidFill>
                  <a:schemeClr val="lt1"/>
                </a:solidFill>
              </a:rPr>
              <a:t>multiplexed </a:t>
            </a:r>
            <a:r>
              <a:rPr lang="en" sz="2400" dirty="0" smtClean="0">
                <a:solidFill>
                  <a:schemeClr val="lt1"/>
                </a:solidFill>
              </a:rPr>
              <a:t>system, </a:t>
            </a:r>
            <a:r>
              <a:rPr lang="en" sz="2400" dirty="0">
                <a:solidFill>
                  <a:schemeClr val="lt1"/>
                </a:solidFill>
              </a:rPr>
              <a:t>with automatic camera switching to </a:t>
            </a:r>
            <a:r>
              <a:rPr lang="en" sz="2400" dirty="0" smtClean="0">
                <a:solidFill>
                  <a:schemeClr val="lt1"/>
                </a:solidFill>
              </a:rPr>
              <a:t>compensate for payload rotation.</a:t>
            </a:r>
            <a:endParaRPr lang="en" sz="2400" dirty="0">
              <a:solidFill>
                <a:schemeClr val="lt1"/>
              </a:solidFill>
            </a:endParaRPr>
          </a:p>
          <a:p>
            <a:pPr marL="457200" lvl="0" indent="-381000" algn="just" rtl="0">
              <a:spcBef>
                <a:spcPts val="0"/>
              </a:spcBef>
              <a:buClr>
                <a:schemeClr val="lt1"/>
              </a:buClr>
              <a:buSzPct val="100000"/>
              <a:buChar char="●"/>
            </a:pPr>
            <a:r>
              <a:rPr lang="en" sz="2400" dirty="0" smtClean="0">
                <a:solidFill>
                  <a:schemeClr val="lt1"/>
                </a:solidFill>
              </a:rPr>
              <a:t>We will begin practice s</a:t>
            </a:r>
            <a:r>
              <a:rPr lang="en" sz="2400" dirty="0" smtClean="0">
                <a:solidFill>
                  <a:schemeClr val="lt1"/>
                </a:solidFill>
              </a:rPr>
              <a:t>treaming </a:t>
            </a:r>
            <a:r>
              <a:rPr lang="en" sz="2400" dirty="0">
                <a:solidFill>
                  <a:schemeClr val="lt1"/>
                </a:solidFill>
              </a:rPr>
              <a:t>flight </a:t>
            </a:r>
            <a:r>
              <a:rPr lang="en" sz="2400" dirty="0" smtClean="0">
                <a:solidFill>
                  <a:schemeClr val="lt1"/>
                </a:solidFill>
              </a:rPr>
              <a:t>video directly to the internet at </a:t>
            </a:r>
            <a:r>
              <a:rPr lang="en" sz="2400" dirty="0">
                <a:solidFill>
                  <a:schemeClr val="lt1"/>
                </a:solidFill>
                <a:hlinkClick r:id="rId5" action="ppaction://hlinkfile"/>
              </a:rPr>
              <a:t>stre.am/eclipse</a:t>
            </a:r>
            <a:r>
              <a:rPr lang="en" sz="2400" dirty="0" smtClean="0">
                <a:solidFill>
                  <a:schemeClr val="lt1"/>
                </a:solidFill>
              </a:rPr>
              <a:t>.</a:t>
            </a:r>
          </a:p>
          <a:p>
            <a:pPr marL="457200" lvl="0" indent="-381000" algn="just">
              <a:buClr>
                <a:schemeClr val="lt1"/>
              </a:buClr>
              <a:buSzPct val="100000"/>
              <a:buChar char="●"/>
            </a:pPr>
            <a:r>
              <a:rPr lang="en" sz="2400" dirty="0" smtClean="0">
                <a:solidFill>
                  <a:schemeClr val="lt1"/>
                </a:solidFill>
              </a:rPr>
              <a:t>For more information about this national project, go to </a:t>
            </a:r>
            <a:r>
              <a:rPr lang="en-US" sz="2400" dirty="0">
                <a:solidFill>
                  <a:schemeClr val="lt1"/>
                </a:solidFill>
                <a:hlinkClick r:id="rId6"/>
              </a:rPr>
              <a:t>http://eclipse.montana.edu</a:t>
            </a:r>
            <a:r>
              <a:rPr lang="en-US" sz="2400" dirty="0" smtClean="0">
                <a:solidFill>
                  <a:schemeClr val="lt1"/>
                </a:solidFill>
                <a:hlinkClick r:id="rId6"/>
              </a:rPr>
              <a:t>/</a:t>
            </a:r>
            <a:r>
              <a:rPr lang="en-US" sz="2400" dirty="0" smtClean="0">
                <a:solidFill>
                  <a:schemeClr val="lt1"/>
                </a:solidFill>
              </a:rPr>
              <a:t>.</a:t>
            </a:r>
          </a:p>
        </p:txBody>
      </p:sp>
      <p:sp>
        <p:nvSpPr>
          <p:cNvPr id="58" name="Shape 58"/>
          <p:cNvSpPr/>
          <p:nvPr/>
        </p:nvSpPr>
        <p:spPr>
          <a:xfrm>
            <a:off x="24003000" y="20497800"/>
            <a:ext cx="11811000"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dirty="0" smtClean="0">
                <a:solidFill>
                  <a:srgbClr val="FFFFFF"/>
                </a:solidFill>
              </a:rPr>
              <a:t>Progress and Future </a:t>
            </a:r>
            <a:r>
              <a:rPr lang="en" sz="5000" b="1" dirty="0">
                <a:solidFill>
                  <a:srgbClr val="FFFFFF"/>
                </a:solidFill>
              </a:rPr>
              <a:t>Work</a:t>
            </a:r>
          </a:p>
        </p:txBody>
      </p:sp>
      <p:sp>
        <p:nvSpPr>
          <p:cNvPr id="59" name="Shape 59"/>
          <p:cNvSpPr txBox="1"/>
          <p:nvPr/>
        </p:nvSpPr>
        <p:spPr>
          <a:xfrm>
            <a:off x="533400" y="7162800"/>
            <a:ext cx="11712000" cy="12117412"/>
          </a:xfrm>
          <a:prstGeom prst="rect">
            <a:avLst/>
          </a:prstGeom>
          <a:noFill/>
          <a:ln>
            <a:noFill/>
          </a:ln>
        </p:spPr>
        <p:txBody>
          <a:bodyPr lIns="91425" tIns="91425" rIns="91425" bIns="91425" anchor="t" anchorCtr="0">
            <a:noAutofit/>
          </a:bodyPr>
          <a:lstStyle/>
          <a:p>
            <a:pPr lvl="0" indent="473075" algn="just">
              <a:spcBef>
                <a:spcPts val="0"/>
              </a:spcBef>
              <a:buNone/>
            </a:pPr>
            <a:r>
              <a:rPr lang="en" sz="2400" dirty="0" smtClean="0">
                <a:solidFill>
                  <a:srgbClr val="FFFFFF"/>
                </a:solidFill>
              </a:rPr>
              <a:t>On </a:t>
            </a:r>
            <a:r>
              <a:rPr lang="en" sz="2400" dirty="0">
                <a:solidFill>
                  <a:srgbClr val="FFFFFF"/>
                </a:solidFill>
              </a:rPr>
              <a:t>August 21, 2017, the path of totality of a solar eclipse will sweep across the continental United States from Oregon to South Carolina. The “NASA Space Grant Eclipse Ballooning Project” is an initiative to develop science payloads to fly on stratospheric sounding balloons </a:t>
            </a:r>
            <a:r>
              <a:rPr lang="en" sz="2400" dirty="0" smtClean="0">
                <a:solidFill>
                  <a:srgbClr val="FFFFFF"/>
                </a:solidFill>
              </a:rPr>
              <a:t>(mostly latex </a:t>
            </a:r>
            <a:r>
              <a:rPr lang="en" sz="2400" dirty="0">
                <a:solidFill>
                  <a:srgbClr val="FFFFFF"/>
                </a:solidFill>
              </a:rPr>
              <a:t>weather balloons) during this eclipse. One core challenge of this project is to live-stream video from the stratosphere to the internet in real time from dozens of balloons spread out along the eclipse path. This initiative is being led by the Montana Space Grant </a:t>
            </a:r>
            <a:r>
              <a:rPr lang="en" sz="2400" dirty="0" smtClean="0">
                <a:solidFill>
                  <a:srgbClr val="FFFFFF"/>
                </a:solidFill>
              </a:rPr>
              <a:t> </a:t>
            </a:r>
            <a:r>
              <a:rPr lang="en" sz="2400" dirty="0">
                <a:solidFill>
                  <a:srgbClr val="FFFFFF"/>
                </a:solidFill>
              </a:rPr>
              <a:t>and involves about 50 ballooning teams from </a:t>
            </a:r>
            <a:r>
              <a:rPr lang="en" sz="2400" dirty="0" smtClean="0">
                <a:solidFill>
                  <a:srgbClr val="FFFFFF"/>
                </a:solidFill>
              </a:rPr>
              <a:t>30 </a:t>
            </a:r>
            <a:r>
              <a:rPr lang="en" sz="2400" dirty="0">
                <a:solidFill>
                  <a:srgbClr val="FFFFFF"/>
                </a:solidFill>
              </a:rPr>
              <a:t>states, including the MN Space Grant Consortium (MnSGC) </a:t>
            </a:r>
            <a:r>
              <a:rPr lang="en" sz="2400" dirty="0" smtClean="0">
                <a:solidFill>
                  <a:srgbClr val="FFFFFF"/>
                </a:solidFill>
              </a:rPr>
              <a:t>spon-sored </a:t>
            </a:r>
            <a:r>
              <a:rPr lang="en" sz="2400" dirty="0">
                <a:solidFill>
                  <a:srgbClr val="FFFFFF"/>
                </a:solidFill>
              </a:rPr>
              <a:t>“Gophernauts” Stratospheric Ballooning Team at </a:t>
            </a:r>
            <a:r>
              <a:rPr lang="en" sz="2400" dirty="0" smtClean="0">
                <a:solidFill>
                  <a:srgbClr val="FFFFFF"/>
                </a:solidFill>
              </a:rPr>
              <a:t>the U </a:t>
            </a:r>
            <a:r>
              <a:rPr lang="en" sz="2400" dirty="0">
                <a:solidFill>
                  <a:srgbClr val="FFFFFF"/>
                </a:solidFill>
              </a:rPr>
              <a:t>of </a:t>
            </a:r>
            <a:r>
              <a:rPr lang="en" sz="2400" dirty="0" smtClean="0">
                <a:solidFill>
                  <a:srgbClr val="FFFFFF"/>
                </a:solidFill>
              </a:rPr>
              <a:t>MN </a:t>
            </a:r>
            <a:r>
              <a:rPr lang="en" sz="2400" dirty="0">
                <a:solidFill>
                  <a:srgbClr val="FFFFFF"/>
                </a:solidFill>
              </a:rPr>
              <a:t>– Twin Cities. </a:t>
            </a:r>
          </a:p>
          <a:p>
            <a:pPr lvl="0" indent="457200" algn="just">
              <a:spcBef>
                <a:spcPts val="0"/>
              </a:spcBef>
              <a:buNone/>
            </a:pPr>
            <a:r>
              <a:rPr lang="en" sz="2400" dirty="0">
                <a:solidFill>
                  <a:srgbClr val="FFFFFF"/>
                </a:solidFill>
              </a:rPr>
              <a:t>As one of two states (the other is Louisiana) serving as “early adopters” of the Montana-developed video telemetry system, the U of MN ballooning team has been actively involved since January 2016 in testing and modifying/improving flight telemetry units and ground tracking antennas. During the summer of 2016 six team members helped instruct training workshops in Bozeman, MT, at which over 45 telemetry systems were built and ground-tested. One major contribution made by the MnSGC ballooning team was expanding the communication functionality of the 900 MHz telemetry flight unit, originally only used for taking and transmitting still images (in parallel with the video telemetry stream). This initiative significantly increased the gps downlink update rate, which improved robustness of ground station autonomous pointing. It also involved linking flight payloads together using a network of short-range XBEE radios so that more types of commands could be uplinked and more payload status information and experiment data could be downlinked during flight. The team also developed an application to pre-calculate antenna pointing angles and distances to target balloons following predicted (or historical) trajectories, as viewed from potential ground station sites. This application will assist teams in decision-making about where to locate their ground station(s) – not necessarily at their launch site. New procedures were developed to allow teams to monitor telemetry at the launch site even </a:t>
            </a:r>
            <a:r>
              <a:rPr lang="en" sz="2400" dirty="0" smtClean="0">
                <a:solidFill>
                  <a:srgbClr val="FFFFFF"/>
                </a:solidFill>
              </a:rPr>
              <a:t>without</a:t>
            </a:r>
            <a:r>
              <a:rPr lang="en" sz="2400" dirty="0" smtClean="0">
                <a:solidFill>
                  <a:srgbClr val="FFFFFF"/>
                </a:solidFill>
              </a:rPr>
              <a:t> </a:t>
            </a:r>
            <a:r>
              <a:rPr lang="en" sz="2400" dirty="0">
                <a:solidFill>
                  <a:srgbClr val="FFFFFF"/>
                </a:solidFill>
              </a:rPr>
              <a:t>a full ground tracking system and also to pass off telemetry from launch site (AKA uprange) to mid-flight (AKA downrange) tracking radios. </a:t>
            </a:r>
          </a:p>
          <a:p>
            <a:pPr lvl="0" indent="457200" algn="just">
              <a:spcBef>
                <a:spcPts val="0"/>
              </a:spcBef>
              <a:buNone/>
            </a:pPr>
            <a:r>
              <a:rPr lang="en" sz="2400" dirty="0">
                <a:solidFill>
                  <a:srgbClr val="FFFFFF"/>
                </a:solidFill>
              </a:rPr>
              <a:t>This poster summarizes hardware and software development to date, ground and flight test results, and plans for further system development work prior to the </a:t>
            </a:r>
            <a:r>
              <a:rPr lang="en" sz="2400" dirty="0" smtClean="0">
                <a:solidFill>
                  <a:srgbClr val="FFFFFF"/>
                </a:solidFill>
              </a:rPr>
              <a:t>actual eclipse on </a:t>
            </a:r>
            <a:r>
              <a:rPr lang="en" sz="2400" dirty="0">
                <a:solidFill>
                  <a:srgbClr val="FFFFFF"/>
                </a:solidFill>
              </a:rPr>
              <a:t>August </a:t>
            </a:r>
            <a:r>
              <a:rPr lang="en" sz="2400" dirty="0" smtClean="0">
                <a:solidFill>
                  <a:srgbClr val="FFFFFF"/>
                </a:solidFill>
              </a:rPr>
              <a:t> 21, 2017</a:t>
            </a:r>
            <a:r>
              <a:rPr lang="en" sz="2400" dirty="0">
                <a:solidFill>
                  <a:srgbClr val="FFFFFF"/>
                </a:solidFill>
              </a:rPr>
              <a:t>.</a:t>
            </a:r>
          </a:p>
        </p:txBody>
      </p:sp>
      <p:sp>
        <p:nvSpPr>
          <p:cNvPr id="60" name="Shape 60"/>
          <p:cNvSpPr/>
          <p:nvPr/>
        </p:nvSpPr>
        <p:spPr>
          <a:xfrm>
            <a:off x="609600" y="5638800"/>
            <a:ext cx="11506200"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dirty="0">
                <a:solidFill>
                  <a:srgbClr val="FFFFFF"/>
                </a:solidFill>
              </a:rPr>
              <a:t>Abstract</a:t>
            </a:r>
          </a:p>
        </p:txBody>
      </p:sp>
      <p:sp>
        <p:nvSpPr>
          <p:cNvPr id="61" name="Shape 61"/>
          <p:cNvSpPr/>
          <p:nvPr/>
        </p:nvSpPr>
        <p:spPr>
          <a:xfrm>
            <a:off x="609600" y="19126200"/>
            <a:ext cx="15392400"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i="0" u="none" strike="noStrike" cap="none" dirty="0">
                <a:solidFill>
                  <a:srgbClr val="FFFFFF"/>
                </a:solidFill>
                <a:latin typeface="Arial"/>
                <a:ea typeface="Arial"/>
                <a:cs typeface="Arial"/>
                <a:sym typeface="Arial"/>
              </a:rPr>
              <a:t>System Overview</a:t>
            </a:r>
          </a:p>
        </p:txBody>
      </p:sp>
      <p:sp>
        <p:nvSpPr>
          <p:cNvPr id="62" name="Shape 62"/>
          <p:cNvSpPr txBox="1"/>
          <p:nvPr/>
        </p:nvSpPr>
        <p:spPr>
          <a:xfrm>
            <a:off x="533400" y="20650200"/>
            <a:ext cx="15568000" cy="3581400"/>
          </a:xfrm>
          <a:prstGeom prst="rect">
            <a:avLst/>
          </a:prstGeom>
          <a:noFill/>
          <a:ln>
            <a:noFill/>
          </a:ln>
        </p:spPr>
        <p:txBody>
          <a:bodyPr lIns="91425" tIns="91425" rIns="91425" bIns="91425" anchor="t" anchorCtr="0">
            <a:noAutofit/>
          </a:bodyPr>
          <a:lstStyle/>
          <a:p>
            <a:pPr lvl="0" indent="473075" algn="just" rtl="0">
              <a:lnSpc>
                <a:spcPct val="110000"/>
              </a:lnSpc>
              <a:spcBef>
                <a:spcPts val="0"/>
              </a:spcBef>
              <a:buClr>
                <a:schemeClr val="dk1"/>
              </a:buClr>
              <a:buSzPct val="25000"/>
              <a:buFont typeface="Arial"/>
              <a:buNone/>
            </a:pPr>
            <a:r>
              <a:rPr lang="en" sz="2400" dirty="0">
                <a:solidFill>
                  <a:schemeClr val="lt1"/>
                </a:solidFill>
              </a:rPr>
              <a:t>The telemetry system for the Minnesota Space Grant Eclipse Ballooning Project consists of (a) a Raspberry-Pi-based command relay payload equipped with an RFD900 (900 MHz) radio, an </a:t>
            </a:r>
            <a:r>
              <a:rPr lang="en" sz="2400" dirty="0" smtClean="0">
                <a:solidFill>
                  <a:schemeClr val="lt1"/>
                </a:solidFill>
              </a:rPr>
              <a:t>XBEE</a:t>
            </a:r>
            <a:r>
              <a:rPr lang="en" sz="2400" dirty="0" smtClean="0">
                <a:solidFill>
                  <a:schemeClr val="lt1"/>
                </a:solidFill>
              </a:rPr>
              <a:t> </a:t>
            </a:r>
            <a:r>
              <a:rPr lang="en" sz="2400" dirty="0">
                <a:solidFill>
                  <a:schemeClr val="lt1"/>
                </a:solidFill>
              </a:rPr>
              <a:t>(2.4 GHz) radio, an Adafruit Ultimate GPS module, and a Raspberry Pi Camera, (b) a Raspberry-Pi-based video telemetry system with the video stream transmitted using a Ubiquiti M5 Rocket (5.8 GHz) modem, (c) a steerable ground tripod with multiple antennas all pointing in the same direction to pick up both 900 MHz and 5.8 GHz signals</a:t>
            </a:r>
            <a:r>
              <a:rPr lang="en" sz="2400" dirty="0" smtClean="0">
                <a:solidFill>
                  <a:schemeClr val="lt1"/>
                </a:solidFill>
              </a:rPr>
              <a:t>, </a:t>
            </a:r>
            <a:r>
              <a:rPr lang="en" sz="2400" dirty="0">
                <a:solidFill>
                  <a:schemeClr val="lt1"/>
                </a:solidFill>
              </a:rPr>
              <a:t>(d) GPS-enabled </a:t>
            </a:r>
            <a:r>
              <a:rPr lang="en" sz="2400" dirty="0" smtClean="0">
                <a:solidFill>
                  <a:schemeClr val="lt1"/>
                </a:solidFill>
              </a:rPr>
              <a:t>Iridium </a:t>
            </a:r>
            <a:r>
              <a:rPr lang="en" sz="2400" dirty="0">
                <a:solidFill>
                  <a:schemeClr val="lt1"/>
                </a:solidFill>
              </a:rPr>
              <a:t>satellite modems and/or APRS beacons to relay tracking information when the balloon is out of sight</a:t>
            </a:r>
            <a:r>
              <a:rPr lang="en" sz="2400" dirty="0" smtClean="0">
                <a:solidFill>
                  <a:schemeClr val="lt1"/>
                </a:solidFill>
              </a:rPr>
              <a:t>, </a:t>
            </a:r>
            <a:r>
              <a:rPr lang="en" sz="2400" dirty="0">
                <a:solidFill>
                  <a:schemeClr val="lt1"/>
                </a:solidFill>
              </a:rPr>
              <a:t>and (e) a custom razor cutter for flight termination, contacted by </a:t>
            </a:r>
            <a:r>
              <a:rPr lang="en" sz="2400" dirty="0" smtClean="0">
                <a:solidFill>
                  <a:schemeClr val="lt1"/>
                </a:solidFill>
              </a:rPr>
              <a:t>XBEE</a:t>
            </a:r>
            <a:r>
              <a:rPr lang="en" sz="2400" dirty="0" smtClean="0">
                <a:solidFill>
                  <a:schemeClr val="lt1"/>
                </a:solidFill>
              </a:rPr>
              <a:t> </a:t>
            </a:r>
            <a:r>
              <a:rPr lang="en" sz="2400" dirty="0">
                <a:solidFill>
                  <a:schemeClr val="lt1"/>
                </a:solidFill>
              </a:rPr>
              <a:t>radio using e-mail messages to the Iridium modem</a:t>
            </a:r>
            <a:r>
              <a:rPr lang="en" sz="2400" dirty="0" smtClean="0">
                <a:solidFill>
                  <a:schemeClr val="lt1"/>
                </a:solidFill>
              </a:rPr>
              <a:t>.</a:t>
            </a:r>
            <a:endParaRPr lang="en" sz="2400" dirty="0">
              <a:solidFill>
                <a:schemeClr val="lt1"/>
              </a:solidFill>
            </a:endParaRPr>
          </a:p>
        </p:txBody>
      </p:sp>
      <p:sp>
        <p:nvSpPr>
          <p:cNvPr id="63" name="Shape 63"/>
          <p:cNvSpPr txBox="1"/>
          <p:nvPr/>
        </p:nvSpPr>
        <p:spPr>
          <a:xfrm>
            <a:off x="5961650" y="2721300"/>
            <a:ext cx="25509300" cy="2917500"/>
          </a:xfrm>
          <a:prstGeom prst="rect">
            <a:avLst/>
          </a:prstGeom>
          <a:noFill/>
          <a:ln>
            <a:noFill/>
          </a:ln>
        </p:spPr>
        <p:txBody>
          <a:bodyPr lIns="91425" tIns="91425" rIns="91425" bIns="91425" anchor="t" anchorCtr="0">
            <a:noAutofit/>
          </a:bodyPr>
          <a:lstStyle/>
          <a:p>
            <a:pPr lvl="0" algn="ctr">
              <a:spcBef>
                <a:spcPts val="0"/>
              </a:spcBef>
              <a:buNone/>
            </a:pPr>
            <a:r>
              <a:rPr lang="en" sz="3200" dirty="0">
                <a:solidFill>
                  <a:srgbClr val="FFFFFF"/>
                </a:solidFill>
              </a:rPr>
              <a:t>Student Authors: Austin Langford, Ben Geadelmann, Christopher Gosch, Ryan </a:t>
            </a:r>
            <a:r>
              <a:rPr lang="en" sz="3200" dirty="0" smtClean="0">
                <a:solidFill>
                  <a:srgbClr val="FFFFFF"/>
                </a:solidFill>
              </a:rPr>
              <a:t>Bowers,</a:t>
            </a:r>
          </a:p>
          <a:p>
            <a:pPr lvl="0" algn="ctr">
              <a:spcBef>
                <a:spcPts val="0"/>
              </a:spcBef>
              <a:buNone/>
            </a:pPr>
            <a:r>
              <a:rPr lang="en" sz="3200" dirty="0" smtClean="0">
                <a:solidFill>
                  <a:srgbClr val="FFFFFF"/>
                </a:solidFill>
              </a:rPr>
              <a:t>Esther </a:t>
            </a:r>
            <a:r>
              <a:rPr lang="en" sz="3200" dirty="0">
                <a:solidFill>
                  <a:srgbClr val="FFFFFF"/>
                </a:solidFill>
              </a:rPr>
              <a:t>O’Connor, Sawyer Mitchell, Josh Nelson</a:t>
            </a:r>
          </a:p>
          <a:p>
            <a:pPr lvl="0" algn="ctr">
              <a:spcBef>
                <a:spcPts val="0"/>
              </a:spcBef>
              <a:buNone/>
            </a:pPr>
            <a:r>
              <a:rPr lang="en" sz="3200" dirty="0">
                <a:solidFill>
                  <a:srgbClr val="FFFFFF"/>
                </a:solidFill>
              </a:rPr>
              <a:t>University of Minnesota – Twin Cities, Department of Aerospace Engineering and Mechanics</a:t>
            </a:r>
          </a:p>
          <a:p>
            <a:pPr lvl="0" algn="ctr">
              <a:spcBef>
                <a:spcPts val="0"/>
              </a:spcBef>
              <a:buNone/>
            </a:pPr>
            <a:r>
              <a:rPr lang="en" sz="3200" dirty="0">
                <a:solidFill>
                  <a:srgbClr val="FFFFFF"/>
                </a:solidFill>
              </a:rPr>
              <a:t>Faculty Adviser: Dr. James Flaten, University of Minnesota – Twin Cities,</a:t>
            </a:r>
          </a:p>
          <a:p>
            <a:pPr lvl="0" algn="ctr">
              <a:spcBef>
                <a:spcPts val="0"/>
              </a:spcBef>
              <a:buNone/>
            </a:pPr>
            <a:r>
              <a:rPr lang="en" sz="3200" dirty="0">
                <a:solidFill>
                  <a:srgbClr val="FFFFFF"/>
                </a:solidFill>
              </a:rPr>
              <a:t>Minnesota Space Grant Consortium and Department of Aerospace Engineering and Mechanics</a:t>
            </a:r>
          </a:p>
          <a:p>
            <a:pPr lvl="0">
              <a:spcBef>
                <a:spcPts val="0"/>
              </a:spcBef>
              <a:buNone/>
            </a:pPr>
            <a:endParaRPr sz="3600" dirty="0">
              <a:solidFill>
                <a:srgbClr val="FFFFFF"/>
              </a:solidFill>
            </a:endParaRPr>
          </a:p>
          <a:p>
            <a:pPr lvl="0">
              <a:spcBef>
                <a:spcPts val="0"/>
              </a:spcBef>
              <a:buClr>
                <a:schemeClr val="dk1"/>
              </a:buClr>
              <a:buFont typeface="Arial"/>
              <a:buNone/>
            </a:pPr>
            <a:endParaRPr sz="3600" dirty="0">
              <a:solidFill>
                <a:srgbClr val="FFFFFF"/>
              </a:solidFill>
            </a:endParaRPr>
          </a:p>
          <a:p>
            <a:pPr lvl="0">
              <a:spcBef>
                <a:spcPts val="0"/>
              </a:spcBef>
              <a:buNone/>
            </a:pPr>
            <a:endParaRPr dirty="0"/>
          </a:p>
        </p:txBody>
      </p:sp>
      <p:sp>
        <p:nvSpPr>
          <p:cNvPr id="64" name="Shape 64"/>
          <p:cNvSpPr/>
          <p:nvPr/>
        </p:nvSpPr>
        <p:spPr>
          <a:xfrm>
            <a:off x="12760799" y="5638800"/>
            <a:ext cx="10468307"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i="0" u="none" strike="noStrike" cap="none" dirty="0">
                <a:solidFill>
                  <a:srgbClr val="FFFFFF"/>
                </a:solidFill>
                <a:latin typeface="Arial"/>
                <a:ea typeface="Arial"/>
                <a:cs typeface="Arial"/>
                <a:sym typeface="Arial"/>
              </a:rPr>
              <a:t>Tracking Ground Station</a:t>
            </a:r>
          </a:p>
        </p:txBody>
      </p:sp>
      <p:sp>
        <p:nvSpPr>
          <p:cNvPr id="65" name="Shape 65"/>
          <p:cNvSpPr txBox="1"/>
          <p:nvPr/>
        </p:nvSpPr>
        <p:spPr>
          <a:xfrm>
            <a:off x="12642400" y="7212749"/>
            <a:ext cx="10674800" cy="4938325"/>
          </a:xfrm>
          <a:prstGeom prst="rect">
            <a:avLst/>
          </a:prstGeom>
          <a:noFill/>
          <a:ln>
            <a:noFill/>
          </a:ln>
        </p:spPr>
        <p:txBody>
          <a:bodyPr lIns="91425" tIns="45700" rIns="91425" bIns="45700" anchor="t" anchorCtr="0">
            <a:noAutofit/>
          </a:bodyPr>
          <a:lstStyle/>
          <a:p>
            <a:pPr lvl="0" indent="473075" algn="just">
              <a:buSzPct val="25000"/>
            </a:pPr>
            <a:r>
              <a:rPr lang="en" sz="2400" b="0" i="0" u="none" strike="noStrike" cap="none" dirty="0">
                <a:solidFill>
                  <a:srgbClr val="FFFFFF"/>
                </a:solidFill>
                <a:latin typeface="Arial"/>
                <a:ea typeface="Arial"/>
                <a:cs typeface="Arial"/>
                <a:sym typeface="Arial"/>
              </a:rPr>
              <a:t>The ground station uses pan and tilt servos to point multiple antennas toward the target (i.e. the balloon), calculating the pointing angles from GPS coordinates of the target and those of the ground station itself. Target GPS coordinates can be fed into the pointing software automatically using</a:t>
            </a:r>
            <a:r>
              <a:rPr lang="en" sz="2400" dirty="0">
                <a:solidFill>
                  <a:srgbClr val="FFFFFF"/>
                </a:solidFill>
              </a:rPr>
              <a:t> several different methods. T</a:t>
            </a:r>
            <a:r>
              <a:rPr lang="en" sz="2400" b="0" i="0" u="none" strike="noStrike" cap="none" dirty="0">
                <a:solidFill>
                  <a:srgbClr val="FFFFFF"/>
                </a:solidFill>
                <a:latin typeface="Arial"/>
                <a:ea typeface="Arial"/>
                <a:cs typeface="Arial"/>
                <a:sym typeface="Arial"/>
              </a:rPr>
              <a:t>he or</a:t>
            </a:r>
            <a:r>
              <a:rPr lang="en" sz="2400" dirty="0">
                <a:solidFill>
                  <a:srgbClr val="FFFFFF"/>
                </a:solidFill>
              </a:rPr>
              <a:t>iginal method is through the</a:t>
            </a:r>
            <a:r>
              <a:rPr lang="en" sz="2400" b="0" i="0" u="none" strike="noStrike" cap="none" dirty="0">
                <a:solidFill>
                  <a:srgbClr val="FFFFFF"/>
                </a:solidFill>
                <a:latin typeface="Arial"/>
                <a:ea typeface="Arial"/>
                <a:cs typeface="Arial"/>
                <a:sym typeface="Arial"/>
              </a:rPr>
              <a:t> Iridium modem link (accessed via the internet).</a:t>
            </a:r>
            <a:r>
              <a:rPr lang="en" sz="2400" dirty="0">
                <a:solidFill>
                  <a:srgbClr val="FFFFFF"/>
                </a:solidFill>
              </a:rPr>
              <a:t> </a:t>
            </a:r>
            <a:r>
              <a:rPr lang="en" sz="2400" dirty="0" smtClean="0">
                <a:solidFill>
                  <a:srgbClr val="FFFFFF"/>
                </a:solidFill>
              </a:rPr>
              <a:t>Another </a:t>
            </a:r>
            <a:r>
              <a:rPr lang="en" sz="2400" dirty="0">
                <a:solidFill>
                  <a:srgbClr val="FFFFFF"/>
                </a:solidFill>
              </a:rPr>
              <a:t>method the we developed involves using the RFD 900+ radio modems to communicate </a:t>
            </a:r>
            <a:r>
              <a:rPr lang="en" sz="2400" dirty="0" smtClean="0">
                <a:solidFill>
                  <a:srgbClr val="FFFFFF"/>
                </a:solidFill>
              </a:rPr>
              <a:t>directly with </a:t>
            </a:r>
            <a:r>
              <a:rPr lang="en" sz="2400" dirty="0">
                <a:solidFill>
                  <a:srgbClr val="FFFFFF"/>
                </a:solidFill>
              </a:rPr>
              <a:t>the ground station. Using this connection </a:t>
            </a:r>
            <a:r>
              <a:rPr lang="en" sz="2400" dirty="0">
                <a:solidFill>
                  <a:schemeClr val="lt1"/>
                </a:solidFill>
              </a:rPr>
              <a:t>we can relay GPS coordinates and commands, along with images from the </a:t>
            </a:r>
            <a:r>
              <a:rPr lang="en" sz="2400" dirty="0" smtClean="0">
                <a:solidFill>
                  <a:schemeClr val="lt1"/>
                </a:solidFill>
              </a:rPr>
              <a:t>balloon.  </a:t>
            </a:r>
            <a:r>
              <a:rPr lang="en" sz="2400" dirty="0">
                <a:solidFill>
                  <a:schemeClr val="lt1"/>
                </a:solidFill>
              </a:rPr>
              <a:t>This allows us to receive GPS data every three </a:t>
            </a:r>
            <a:r>
              <a:rPr lang="en" sz="2400" dirty="0" smtClean="0">
                <a:solidFill>
                  <a:schemeClr val="lt1"/>
                </a:solidFill>
              </a:rPr>
              <a:t>seconds, </a:t>
            </a:r>
            <a:r>
              <a:rPr lang="en" sz="2400" dirty="0">
                <a:solidFill>
                  <a:schemeClr val="lt1"/>
                </a:solidFill>
              </a:rPr>
              <a:t>instead of every thirty seconds with the Iridium. It also gives us a backup tracking system </a:t>
            </a:r>
            <a:r>
              <a:rPr lang="en" sz="2400" dirty="0" smtClean="0">
                <a:solidFill>
                  <a:schemeClr val="lt1"/>
                </a:solidFill>
              </a:rPr>
              <a:t>if we cannot access the </a:t>
            </a:r>
            <a:r>
              <a:rPr lang="en" sz="2400" dirty="0">
                <a:solidFill>
                  <a:schemeClr val="lt1"/>
                </a:solidFill>
              </a:rPr>
              <a:t>SQL </a:t>
            </a:r>
            <a:r>
              <a:rPr lang="en" sz="2400" dirty="0" smtClean="0">
                <a:solidFill>
                  <a:schemeClr val="lt1"/>
                </a:solidFill>
              </a:rPr>
              <a:t>server in Montana </a:t>
            </a:r>
            <a:r>
              <a:rPr lang="en" sz="2400" dirty="0">
                <a:solidFill>
                  <a:schemeClr val="lt1"/>
                </a:solidFill>
              </a:rPr>
              <a:t>that holds iridium </a:t>
            </a:r>
            <a:r>
              <a:rPr lang="en" sz="2400" dirty="0" smtClean="0">
                <a:solidFill>
                  <a:schemeClr val="lt1"/>
                </a:solidFill>
              </a:rPr>
              <a:t>data. In addition to the steerable ground station, we can </a:t>
            </a:r>
            <a:r>
              <a:rPr lang="en" sz="2400" dirty="0">
                <a:solidFill>
                  <a:schemeClr val="lt1"/>
                </a:solidFill>
              </a:rPr>
              <a:t>use a high-gain omnidirectional antenna to pick up </a:t>
            </a:r>
            <a:r>
              <a:rPr lang="en" sz="2400" dirty="0" smtClean="0">
                <a:solidFill>
                  <a:schemeClr val="lt1"/>
                </a:solidFill>
              </a:rPr>
              <a:t>RFD signals up to 50 km away. </a:t>
            </a:r>
            <a:endParaRPr lang="en" sz="2400" dirty="0">
              <a:solidFill>
                <a:srgbClr val="FFFFFF"/>
              </a:solidFill>
            </a:endParaRPr>
          </a:p>
        </p:txBody>
      </p:sp>
      <p:pic>
        <p:nvPicPr>
          <p:cNvPr id="66" name="Shape 66"/>
          <p:cNvPicPr>
            <a:picLocks noChangeAspect="1"/>
          </p:cNvPicPr>
          <p:nvPr/>
        </p:nvPicPr>
        <p:blipFill rotWithShape="1">
          <a:blip r:embed="rId7">
            <a:alphaModFix/>
          </a:blip>
          <a:srcRect l="8357" t="16645"/>
          <a:stretch/>
        </p:blipFill>
        <p:spPr>
          <a:xfrm rot="5400000">
            <a:off x="12156299" y="12842099"/>
            <a:ext cx="4602600" cy="3393600"/>
          </a:xfrm>
          <a:prstGeom prst="rect">
            <a:avLst/>
          </a:prstGeom>
          <a:noFill/>
          <a:ln>
            <a:noFill/>
          </a:ln>
        </p:spPr>
      </p:pic>
      <p:sp>
        <p:nvSpPr>
          <p:cNvPr id="67" name="Shape 67"/>
          <p:cNvSpPr/>
          <p:nvPr/>
        </p:nvSpPr>
        <p:spPr>
          <a:xfrm>
            <a:off x="12760800" y="17068800"/>
            <a:ext cx="3393600" cy="8883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b="0" i="0" u="none" strike="noStrike" cap="none" dirty="0">
                <a:solidFill>
                  <a:srgbClr val="FFFFFF"/>
                </a:solidFill>
                <a:latin typeface="Arial"/>
                <a:ea typeface="Arial"/>
                <a:cs typeface="Arial"/>
                <a:sym typeface="Arial"/>
              </a:rPr>
              <a:t>Ground </a:t>
            </a:r>
            <a:r>
              <a:rPr lang="en" sz="2800" b="0" i="0" u="none" strike="noStrike" cap="none" dirty="0" smtClean="0">
                <a:solidFill>
                  <a:srgbClr val="FFFFFF"/>
                </a:solidFill>
                <a:latin typeface="Arial"/>
                <a:ea typeface="Arial"/>
                <a:cs typeface="Arial"/>
                <a:sym typeface="Arial"/>
              </a:rPr>
              <a:t>station</a:t>
            </a:r>
          </a:p>
          <a:p>
            <a:pPr marL="0" marR="0" lvl="0" indent="0" algn="ctr" rtl="0">
              <a:spcBef>
                <a:spcPts val="0"/>
              </a:spcBef>
              <a:spcAft>
                <a:spcPts val="0"/>
              </a:spcAft>
              <a:buSzPct val="25000"/>
              <a:buNone/>
            </a:pPr>
            <a:r>
              <a:rPr lang="en" sz="2800" b="0" i="0" u="none" strike="noStrike" cap="none" dirty="0" smtClean="0">
                <a:solidFill>
                  <a:srgbClr val="FFFFFF"/>
                </a:solidFill>
                <a:latin typeface="Arial"/>
                <a:ea typeface="Arial"/>
                <a:cs typeface="Arial"/>
                <a:sym typeface="Arial"/>
              </a:rPr>
              <a:t>front </a:t>
            </a:r>
            <a:r>
              <a:rPr lang="en" sz="2800" b="0" i="0" u="none" strike="noStrike" cap="none" dirty="0">
                <a:solidFill>
                  <a:srgbClr val="FFFFFF"/>
                </a:solidFill>
                <a:latin typeface="Arial"/>
                <a:ea typeface="Arial"/>
                <a:cs typeface="Arial"/>
                <a:sym typeface="Arial"/>
              </a:rPr>
              <a:t>view</a:t>
            </a:r>
          </a:p>
        </p:txBody>
      </p:sp>
      <p:pic>
        <p:nvPicPr>
          <p:cNvPr id="71" name="Shape 71" descr="IMG_2514.JPG"/>
          <p:cNvPicPr>
            <a:picLocks noChangeAspect="1"/>
          </p:cNvPicPr>
          <p:nvPr/>
        </p:nvPicPr>
        <p:blipFill>
          <a:blip r:embed="rId8">
            <a:alphaModFix/>
          </a:blip>
          <a:stretch>
            <a:fillRect/>
          </a:stretch>
        </p:blipFill>
        <p:spPr>
          <a:xfrm>
            <a:off x="23876652" y="13660691"/>
            <a:ext cx="3860148" cy="5160709"/>
          </a:xfrm>
          <a:prstGeom prst="rect">
            <a:avLst/>
          </a:prstGeom>
          <a:noFill/>
          <a:ln>
            <a:noFill/>
          </a:ln>
        </p:spPr>
      </p:pic>
      <p:pic>
        <p:nvPicPr>
          <p:cNvPr id="72" name="Shape 72" descr="IMG_2512.JPG"/>
          <p:cNvPicPr>
            <a:picLocks noChangeAspect="1"/>
          </p:cNvPicPr>
          <p:nvPr/>
        </p:nvPicPr>
        <p:blipFill>
          <a:blip r:embed="rId9">
            <a:alphaModFix/>
          </a:blip>
          <a:stretch>
            <a:fillRect/>
          </a:stretch>
        </p:blipFill>
        <p:spPr>
          <a:xfrm>
            <a:off x="23879101" y="7313665"/>
            <a:ext cx="3933899" cy="5259335"/>
          </a:xfrm>
          <a:prstGeom prst="rect">
            <a:avLst/>
          </a:prstGeom>
          <a:noFill/>
          <a:ln>
            <a:noFill/>
          </a:ln>
        </p:spPr>
      </p:pic>
      <p:sp>
        <p:nvSpPr>
          <p:cNvPr id="73" name="Shape 73"/>
          <p:cNvSpPr/>
          <p:nvPr/>
        </p:nvSpPr>
        <p:spPr>
          <a:xfrm>
            <a:off x="16687800" y="18364200"/>
            <a:ext cx="6541306"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dirty="0">
                <a:solidFill>
                  <a:srgbClr val="FFFFFF"/>
                </a:solidFill>
              </a:rPr>
              <a:t>Command Relay Payload</a:t>
            </a:r>
          </a:p>
        </p:txBody>
      </p:sp>
      <p:sp>
        <p:nvSpPr>
          <p:cNvPr id="74" name="Shape 74"/>
          <p:cNvSpPr txBox="1"/>
          <p:nvPr/>
        </p:nvSpPr>
        <p:spPr>
          <a:xfrm>
            <a:off x="16597800" y="19842480"/>
            <a:ext cx="6719400" cy="8248876"/>
          </a:xfrm>
          <a:prstGeom prst="rect">
            <a:avLst/>
          </a:prstGeom>
          <a:noFill/>
          <a:ln>
            <a:noFill/>
          </a:ln>
        </p:spPr>
        <p:txBody>
          <a:bodyPr lIns="91425" tIns="91425" rIns="91425" bIns="91425" anchor="t" anchorCtr="0">
            <a:noAutofit/>
          </a:bodyPr>
          <a:lstStyle/>
          <a:p>
            <a:pPr lvl="0" indent="473075" algn="just" rtl="0">
              <a:lnSpc>
                <a:spcPct val="110000"/>
              </a:lnSpc>
              <a:spcBef>
                <a:spcPts val="0"/>
              </a:spcBef>
              <a:buClr>
                <a:schemeClr val="dk1"/>
              </a:buClr>
              <a:buSzPct val="25000"/>
              <a:buFont typeface="Arial"/>
              <a:buNone/>
            </a:pPr>
            <a:r>
              <a:rPr lang="en" sz="2400" dirty="0">
                <a:solidFill>
                  <a:schemeClr val="lt1"/>
                </a:solidFill>
              </a:rPr>
              <a:t>The command relay payload is an </a:t>
            </a:r>
            <a:r>
              <a:rPr lang="en" sz="2400" dirty="0" smtClean="0">
                <a:solidFill>
                  <a:schemeClr val="lt1"/>
                </a:solidFill>
              </a:rPr>
              <a:t>adapta-tion </a:t>
            </a:r>
            <a:r>
              <a:rPr lang="en" sz="2400" dirty="0">
                <a:solidFill>
                  <a:schemeClr val="lt1"/>
                </a:solidFill>
              </a:rPr>
              <a:t>of the Montana Space Grant still image payload. It contains a camera, a short range </a:t>
            </a:r>
            <a:r>
              <a:rPr lang="en" sz="2400" dirty="0" smtClean="0">
                <a:solidFill>
                  <a:schemeClr val="lt1"/>
                </a:solidFill>
              </a:rPr>
              <a:t>XBEE </a:t>
            </a:r>
            <a:r>
              <a:rPr lang="en" sz="2400" dirty="0">
                <a:solidFill>
                  <a:schemeClr val="lt1"/>
                </a:solidFill>
              </a:rPr>
              <a:t>radio, a long range RFD 900+ radio, and a GPS. The GPS and </a:t>
            </a:r>
            <a:r>
              <a:rPr lang="en" sz="2400" dirty="0" smtClean="0">
                <a:solidFill>
                  <a:schemeClr val="lt1"/>
                </a:solidFill>
              </a:rPr>
              <a:t>XBEE </a:t>
            </a:r>
            <a:r>
              <a:rPr lang="en" sz="2400" dirty="0">
                <a:solidFill>
                  <a:schemeClr val="lt1"/>
                </a:solidFill>
              </a:rPr>
              <a:t>are connected over serial, the RFD 900 is connected via UART, and the camera is a Raspberry Pi camera. The Pi and RFD 900 are powered by two lithium ion batteries regulated by a custom </a:t>
            </a:r>
            <a:r>
              <a:rPr lang="en" sz="2400" dirty="0" smtClean="0">
                <a:solidFill>
                  <a:schemeClr val="lt1"/>
                </a:solidFill>
              </a:rPr>
              <a:t>power </a:t>
            </a:r>
            <a:r>
              <a:rPr lang="en" sz="2400" dirty="0">
                <a:solidFill>
                  <a:schemeClr val="lt1"/>
                </a:solidFill>
              </a:rPr>
              <a:t>board.</a:t>
            </a:r>
          </a:p>
          <a:p>
            <a:pPr lvl="0" indent="457200" algn="just" rtl="0">
              <a:lnSpc>
                <a:spcPct val="110000"/>
              </a:lnSpc>
              <a:spcBef>
                <a:spcPts val="0"/>
              </a:spcBef>
              <a:buClr>
                <a:schemeClr val="dk1"/>
              </a:buClr>
              <a:buSzPct val="25000"/>
              <a:buFont typeface="Arial"/>
              <a:buNone/>
            </a:pPr>
            <a:r>
              <a:rPr lang="en" sz="2400" dirty="0" smtClean="0">
                <a:solidFill>
                  <a:schemeClr val="lt1"/>
                </a:solidFill>
              </a:rPr>
              <a:t>This </a:t>
            </a:r>
            <a:r>
              <a:rPr lang="en" sz="2400" dirty="0">
                <a:solidFill>
                  <a:schemeClr val="lt1"/>
                </a:solidFill>
              </a:rPr>
              <a:t>payload is </a:t>
            </a:r>
            <a:r>
              <a:rPr lang="en" sz="2400" dirty="0" smtClean="0">
                <a:solidFill>
                  <a:schemeClr val="lt1"/>
                </a:solidFill>
              </a:rPr>
              <a:t>used </a:t>
            </a:r>
            <a:r>
              <a:rPr lang="en" sz="2400" dirty="0">
                <a:solidFill>
                  <a:schemeClr val="lt1"/>
                </a:solidFill>
              </a:rPr>
              <a:t>as a </a:t>
            </a:r>
            <a:r>
              <a:rPr lang="en" sz="2400" dirty="0" smtClean="0">
                <a:solidFill>
                  <a:schemeClr val="lt1"/>
                </a:solidFill>
              </a:rPr>
              <a:t>communication relay of comments </a:t>
            </a:r>
            <a:r>
              <a:rPr lang="en" sz="2400" dirty="0">
                <a:solidFill>
                  <a:schemeClr val="lt1"/>
                </a:solidFill>
              </a:rPr>
              <a:t>to other payloads on the </a:t>
            </a:r>
            <a:r>
              <a:rPr lang="en" sz="2400" dirty="0" smtClean="0">
                <a:solidFill>
                  <a:schemeClr val="lt1"/>
                </a:solidFill>
              </a:rPr>
              <a:t>stack</a:t>
            </a:r>
            <a:r>
              <a:rPr lang="en" sz="2400" dirty="0" smtClean="0">
                <a:solidFill>
                  <a:schemeClr val="lt1"/>
                </a:solidFill>
              </a:rPr>
              <a:t>. </a:t>
            </a:r>
            <a:r>
              <a:rPr lang="en" sz="2400" dirty="0">
                <a:solidFill>
                  <a:schemeClr val="lt1"/>
                </a:solidFill>
              </a:rPr>
              <a:t>Once </a:t>
            </a:r>
            <a:r>
              <a:rPr lang="en" sz="2400" dirty="0" smtClean="0">
                <a:solidFill>
                  <a:schemeClr val="lt1"/>
                </a:solidFill>
              </a:rPr>
              <a:t>payloads </a:t>
            </a:r>
            <a:r>
              <a:rPr lang="en" sz="2400" dirty="0">
                <a:solidFill>
                  <a:schemeClr val="lt1"/>
                </a:solidFill>
              </a:rPr>
              <a:t>are “command ready”, they will </a:t>
            </a:r>
            <a:r>
              <a:rPr lang="en" sz="2400" dirty="0" smtClean="0">
                <a:solidFill>
                  <a:schemeClr val="lt1"/>
                </a:solidFill>
              </a:rPr>
              <a:t>receive from </a:t>
            </a:r>
            <a:r>
              <a:rPr lang="en" sz="2400" dirty="0">
                <a:solidFill>
                  <a:schemeClr val="lt1"/>
                </a:solidFill>
              </a:rPr>
              <a:t>and transmit </a:t>
            </a:r>
            <a:r>
              <a:rPr lang="en" sz="2400" dirty="0" smtClean="0">
                <a:solidFill>
                  <a:schemeClr val="lt1"/>
                </a:solidFill>
              </a:rPr>
              <a:t>to </a:t>
            </a:r>
            <a:r>
              <a:rPr lang="en" sz="2400" dirty="0">
                <a:solidFill>
                  <a:schemeClr val="lt1"/>
                </a:solidFill>
              </a:rPr>
              <a:t>the </a:t>
            </a:r>
            <a:r>
              <a:rPr lang="en" sz="2400" dirty="0" smtClean="0">
                <a:solidFill>
                  <a:schemeClr val="lt1"/>
                </a:solidFill>
              </a:rPr>
              <a:t>relay by short-range XBEE, </a:t>
            </a:r>
            <a:r>
              <a:rPr lang="en" sz="2400" dirty="0">
                <a:solidFill>
                  <a:schemeClr val="lt1"/>
                </a:solidFill>
              </a:rPr>
              <a:t>which </a:t>
            </a:r>
            <a:r>
              <a:rPr lang="en" sz="2400" dirty="0" smtClean="0">
                <a:solidFill>
                  <a:schemeClr val="lt1"/>
                </a:solidFill>
              </a:rPr>
              <a:t>in turn relays messages </a:t>
            </a:r>
            <a:r>
              <a:rPr lang="en" sz="2400" dirty="0" smtClean="0">
                <a:solidFill>
                  <a:schemeClr val="lt1"/>
                </a:solidFill>
              </a:rPr>
              <a:t> </a:t>
            </a:r>
            <a:r>
              <a:rPr lang="en" sz="2400" dirty="0">
                <a:solidFill>
                  <a:schemeClr val="lt1"/>
                </a:solidFill>
              </a:rPr>
              <a:t>through the </a:t>
            </a:r>
            <a:r>
              <a:rPr lang="en" sz="2400" dirty="0" smtClean="0">
                <a:solidFill>
                  <a:schemeClr val="lt1"/>
                </a:solidFill>
              </a:rPr>
              <a:t>RFD 900 </a:t>
            </a:r>
            <a:r>
              <a:rPr lang="en" sz="2400" dirty="0">
                <a:solidFill>
                  <a:schemeClr val="lt1"/>
                </a:solidFill>
              </a:rPr>
              <a:t>to the ground.</a:t>
            </a:r>
          </a:p>
          <a:p>
            <a:pPr lvl="0" indent="457200" algn="just" rtl="0">
              <a:lnSpc>
                <a:spcPct val="110000"/>
              </a:lnSpc>
              <a:spcBef>
                <a:spcPts val="0"/>
              </a:spcBef>
              <a:buClr>
                <a:schemeClr val="dk1"/>
              </a:buClr>
              <a:buSzPct val="25000"/>
              <a:buFont typeface="Arial"/>
              <a:buNone/>
            </a:pPr>
            <a:r>
              <a:rPr lang="en" sz="2400" dirty="0" smtClean="0">
                <a:solidFill>
                  <a:schemeClr val="lt1"/>
                </a:solidFill>
              </a:rPr>
              <a:t>Additionally</a:t>
            </a:r>
            <a:r>
              <a:rPr lang="en" sz="2400" dirty="0">
                <a:solidFill>
                  <a:schemeClr val="lt1"/>
                </a:solidFill>
              </a:rPr>
              <a:t>, this payload takes </a:t>
            </a:r>
            <a:r>
              <a:rPr lang="en" sz="2400" dirty="0" smtClean="0">
                <a:solidFill>
                  <a:schemeClr val="lt1"/>
                </a:solidFill>
              </a:rPr>
              <a:t>still pictures </a:t>
            </a:r>
            <a:r>
              <a:rPr lang="en" sz="2400" dirty="0">
                <a:solidFill>
                  <a:schemeClr val="lt1"/>
                </a:solidFill>
              </a:rPr>
              <a:t>every minute. These images are stored on the Raspberry Pi’s </a:t>
            </a:r>
            <a:r>
              <a:rPr lang="en" sz="2400" dirty="0" smtClean="0">
                <a:solidFill>
                  <a:schemeClr val="lt1"/>
                </a:solidFill>
              </a:rPr>
              <a:t>memory </a:t>
            </a:r>
            <a:r>
              <a:rPr lang="en" sz="2400" dirty="0">
                <a:solidFill>
                  <a:schemeClr val="lt1"/>
                </a:solidFill>
              </a:rPr>
              <a:t>and can be requested </a:t>
            </a:r>
            <a:r>
              <a:rPr lang="en" sz="2400" dirty="0" smtClean="0">
                <a:solidFill>
                  <a:schemeClr val="lt1"/>
                </a:solidFill>
              </a:rPr>
              <a:t>by </a:t>
            </a:r>
            <a:r>
              <a:rPr lang="en" sz="2400" dirty="0">
                <a:solidFill>
                  <a:schemeClr val="lt1"/>
                </a:solidFill>
              </a:rPr>
              <a:t>the ground station. A </a:t>
            </a:r>
            <a:r>
              <a:rPr lang="en" sz="2400" dirty="0" smtClean="0">
                <a:solidFill>
                  <a:schemeClr val="lt1"/>
                </a:solidFill>
              </a:rPr>
              <a:t>low </a:t>
            </a:r>
            <a:r>
              <a:rPr lang="en" sz="2400" dirty="0">
                <a:solidFill>
                  <a:schemeClr val="lt1"/>
                </a:solidFill>
              </a:rPr>
              <a:t>resolution image is then sent to the ground </a:t>
            </a:r>
            <a:r>
              <a:rPr lang="en" sz="2400" dirty="0" smtClean="0">
                <a:solidFill>
                  <a:schemeClr val="lt1"/>
                </a:solidFill>
              </a:rPr>
              <a:t>by</a:t>
            </a:r>
            <a:r>
              <a:rPr lang="en" sz="2400" dirty="0" smtClean="0">
                <a:solidFill>
                  <a:schemeClr val="lt1"/>
                </a:solidFill>
              </a:rPr>
              <a:t> </a:t>
            </a:r>
            <a:r>
              <a:rPr lang="en" sz="2400" dirty="0">
                <a:solidFill>
                  <a:schemeClr val="lt1"/>
                </a:solidFill>
              </a:rPr>
              <a:t>the RFD  900 radio.</a:t>
            </a:r>
          </a:p>
        </p:txBody>
      </p:sp>
      <p:sp>
        <p:nvSpPr>
          <p:cNvPr id="75" name="Shape 75"/>
          <p:cNvSpPr/>
          <p:nvPr/>
        </p:nvSpPr>
        <p:spPr>
          <a:xfrm>
            <a:off x="28346399" y="5578575"/>
            <a:ext cx="7376849" cy="1371600"/>
          </a:xfrm>
          <a:prstGeom prst="rect">
            <a:avLst/>
          </a:prstGeom>
          <a:gradFill>
            <a:gsLst>
              <a:gs pos="0">
                <a:srgbClr val="3B3B3B"/>
              </a:gs>
              <a:gs pos="100000">
                <a:srgbClr val="808080"/>
              </a:gs>
            </a:gsLst>
            <a:path path="circle">
              <a:fillToRect l="50000" t="50000" r="50000" b="50000"/>
            </a:path>
            <a:tileRect/>
          </a:gradFill>
          <a:ln w="9525" cap="flat" cmpd="sng">
            <a:solidFill>
              <a:srgbClr val="FFFFFF"/>
            </a:solidFill>
            <a:prstDash val="solid"/>
            <a:miter/>
            <a:headEnd type="none" w="med" len="med"/>
            <a:tailEnd type="none" w="med" len="med"/>
          </a:ln>
        </p:spPr>
        <p:txBody>
          <a:bodyPr lIns="171400" tIns="85700" rIns="171400" bIns="85700" anchor="ctr" anchorCtr="0">
            <a:noAutofit/>
          </a:bodyPr>
          <a:lstStyle/>
          <a:p>
            <a:pPr marL="0" marR="0" lvl="0" indent="0" algn="ctr" rtl="0">
              <a:spcBef>
                <a:spcPts val="0"/>
              </a:spcBef>
              <a:spcAft>
                <a:spcPts val="0"/>
              </a:spcAft>
              <a:buSzPct val="25000"/>
              <a:buNone/>
            </a:pPr>
            <a:r>
              <a:rPr lang="en" sz="5000" b="1">
                <a:solidFill>
                  <a:srgbClr val="FFFFFF"/>
                </a:solidFill>
              </a:rPr>
              <a:t>Video Payload</a:t>
            </a:r>
          </a:p>
        </p:txBody>
      </p:sp>
      <p:sp>
        <p:nvSpPr>
          <p:cNvPr id="76" name="Shape 76"/>
          <p:cNvSpPr txBox="1"/>
          <p:nvPr/>
        </p:nvSpPr>
        <p:spPr>
          <a:xfrm>
            <a:off x="28274100" y="7200094"/>
            <a:ext cx="7539900" cy="6058706"/>
          </a:xfrm>
          <a:prstGeom prst="rect">
            <a:avLst/>
          </a:prstGeom>
          <a:noFill/>
          <a:ln>
            <a:noFill/>
          </a:ln>
        </p:spPr>
        <p:txBody>
          <a:bodyPr lIns="91425" tIns="45700" rIns="91425" bIns="45700" anchor="t" anchorCtr="0">
            <a:noAutofit/>
          </a:bodyPr>
          <a:lstStyle/>
          <a:p>
            <a:pPr marR="0" lvl="0" indent="473075" algn="just" rtl="0">
              <a:lnSpc>
                <a:spcPct val="100000"/>
              </a:lnSpc>
              <a:spcBef>
                <a:spcPts val="0"/>
              </a:spcBef>
              <a:spcAft>
                <a:spcPts val="0"/>
              </a:spcAft>
              <a:buSzPct val="25000"/>
              <a:buNone/>
            </a:pPr>
            <a:r>
              <a:rPr lang="en" sz="2400" dirty="0">
                <a:solidFill>
                  <a:srgbClr val="FFFFFF"/>
                </a:solidFill>
              </a:rPr>
              <a:t>This payload contains a 5.8 GHz Ubiquiti  Rocket M5 modem connected to a custom </a:t>
            </a:r>
            <a:r>
              <a:rPr lang="en" sz="2400" dirty="0" smtClean="0">
                <a:solidFill>
                  <a:srgbClr val="FFFFFF"/>
                </a:solidFill>
              </a:rPr>
              <a:t>power </a:t>
            </a:r>
            <a:r>
              <a:rPr lang="en" sz="2400" dirty="0">
                <a:solidFill>
                  <a:srgbClr val="FFFFFF"/>
                </a:solidFill>
              </a:rPr>
              <a:t>board and a Raspberry Pi.  There is a Raspberry Pi </a:t>
            </a:r>
            <a:r>
              <a:rPr lang="en" sz="2400" dirty="0" smtClean="0">
                <a:solidFill>
                  <a:srgbClr val="FFFFFF"/>
                </a:solidFill>
              </a:rPr>
              <a:t>camera, used in video mode, </a:t>
            </a:r>
            <a:r>
              <a:rPr lang="en" sz="2400" dirty="0">
                <a:solidFill>
                  <a:srgbClr val="FFFFFF"/>
                </a:solidFill>
              </a:rPr>
              <a:t>attached to the Pi.  </a:t>
            </a:r>
            <a:r>
              <a:rPr lang="en" sz="2400" dirty="0" smtClean="0">
                <a:solidFill>
                  <a:srgbClr val="FFFFFF"/>
                </a:solidFill>
              </a:rPr>
              <a:t>The Rocket M5 </a:t>
            </a:r>
            <a:r>
              <a:rPr lang="en" sz="2400" dirty="0">
                <a:solidFill>
                  <a:srgbClr val="FFFFFF"/>
                </a:solidFill>
              </a:rPr>
              <a:t>modem creates a local network between the balloon and the ground </a:t>
            </a:r>
            <a:r>
              <a:rPr lang="en" sz="2400" dirty="0" smtClean="0">
                <a:solidFill>
                  <a:srgbClr val="FFFFFF"/>
                </a:solidFill>
              </a:rPr>
              <a:t>station</a:t>
            </a:r>
            <a:r>
              <a:rPr lang="en" sz="2400" dirty="0">
                <a:solidFill>
                  <a:srgbClr val="FFFFFF"/>
                </a:solidFill>
              </a:rPr>
              <a:t> </a:t>
            </a:r>
            <a:r>
              <a:rPr lang="en" sz="2400" dirty="0" smtClean="0">
                <a:solidFill>
                  <a:srgbClr val="FFFFFF"/>
                </a:solidFill>
              </a:rPr>
              <a:t>which</a:t>
            </a:r>
            <a:r>
              <a:rPr lang="en" sz="2400" dirty="0" smtClean="0">
                <a:solidFill>
                  <a:srgbClr val="FFFFFF"/>
                </a:solidFill>
              </a:rPr>
              <a:t> allows the </a:t>
            </a:r>
            <a:r>
              <a:rPr lang="en" sz="2400" dirty="0">
                <a:solidFill>
                  <a:srgbClr val="FFFFFF"/>
                </a:solidFill>
              </a:rPr>
              <a:t>live stream to be sent to the ground.  </a:t>
            </a:r>
            <a:r>
              <a:rPr lang="en" sz="2400" dirty="0" smtClean="0">
                <a:solidFill>
                  <a:srgbClr val="FFFFFF"/>
                </a:solidFill>
              </a:rPr>
              <a:t>The payload </a:t>
            </a:r>
            <a:r>
              <a:rPr lang="en" sz="2400" dirty="0" smtClean="0">
                <a:solidFill>
                  <a:srgbClr val="FFFFFF"/>
                </a:solidFill>
              </a:rPr>
              <a:t>is </a:t>
            </a:r>
            <a:r>
              <a:rPr lang="en" sz="2400" dirty="0">
                <a:solidFill>
                  <a:srgbClr val="FFFFFF"/>
                </a:solidFill>
              </a:rPr>
              <a:t>powered by two 3.7 volt lithium ion batteries.  </a:t>
            </a:r>
          </a:p>
          <a:p>
            <a:pPr lvl="0" indent="457200" algn="just" rtl="0">
              <a:lnSpc>
                <a:spcPct val="110000"/>
              </a:lnSpc>
              <a:spcBef>
                <a:spcPts val="0"/>
              </a:spcBef>
              <a:buClr>
                <a:schemeClr val="dk1"/>
              </a:buClr>
              <a:buSzPct val="25000"/>
              <a:buFont typeface="Arial"/>
              <a:buNone/>
            </a:pPr>
            <a:r>
              <a:rPr lang="en" sz="2400" dirty="0">
                <a:solidFill>
                  <a:schemeClr val="lt1"/>
                </a:solidFill>
              </a:rPr>
              <a:t>This higher-data-rate connection requires a high-gain, directional antenna on the ground. </a:t>
            </a:r>
            <a:r>
              <a:rPr lang="en" sz="2400" dirty="0" smtClean="0">
                <a:solidFill>
                  <a:schemeClr val="lt1"/>
                </a:solidFill>
              </a:rPr>
              <a:t>The </a:t>
            </a:r>
            <a:r>
              <a:rPr lang="en" sz="2400" dirty="0">
                <a:solidFill>
                  <a:schemeClr val="lt1"/>
                </a:solidFill>
              </a:rPr>
              <a:t>real-time view from the balloon might be used to </a:t>
            </a:r>
            <a:r>
              <a:rPr lang="en" sz="2400" dirty="0" smtClean="0">
                <a:solidFill>
                  <a:schemeClr val="lt1"/>
                </a:solidFill>
              </a:rPr>
              <a:t>point on-board gimbaled </a:t>
            </a:r>
            <a:r>
              <a:rPr lang="en" sz="2400" dirty="0">
                <a:solidFill>
                  <a:schemeClr val="lt1"/>
                </a:solidFill>
              </a:rPr>
              <a:t>cameras </a:t>
            </a:r>
            <a:r>
              <a:rPr lang="en" sz="2400" dirty="0" smtClean="0">
                <a:solidFill>
                  <a:schemeClr val="lt1"/>
                </a:solidFill>
              </a:rPr>
              <a:t>by radio control from </a:t>
            </a:r>
            <a:r>
              <a:rPr lang="en" sz="2400" dirty="0">
                <a:solidFill>
                  <a:schemeClr val="lt1"/>
                </a:solidFill>
              </a:rPr>
              <a:t>the ground. Another solution, to ensure not </a:t>
            </a:r>
            <a:r>
              <a:rPr lang="en" sz="2400" dirty="0" smtClean="0">
                <a:solidFill>
                  <a:schemeClr val="lt1"/>
                </a:solidFill>
              </a:rPr>
              <a:t>missing seeing </a:t>
            </a:r>
            <a:r>
              <a:rPr lang="en" sz="2400" dirty="0">
                <a:solidFill>
                  <a:schemeClr val="lt1"/>
                </a:solidFill>
              </a:rPr>
              <a:t>the eclipse due to </a:t>
            </a:r>
            <a:r>
              <a:rPr lang="en" sz="2400" dirty="0" smtClean="0">
                <a:solidFill>
                  <a:schemeClr val="lt1"/>
                </a:solidFill>
              </a:rPr>
              <a:t>mis-pointing</a:t>
            </a:r>
            <a:r>
              <a:rPr lang="en" sz="2400" dirty="0">
                <a:solidFill>
                  <a:schemeClr val="lt1"/>
                </a:solidFill>
              </a:rPr>
              <a:t>, is to use an 8-camera </a:t>
            </a:r>
            <a:r>
              <a:rPr lang="en" sz="2400" dirty="0" smtClean="0">
                <a:solidFill>
                  <a:schemeClr val="lt1"/>
                </a:solidFill>
              </a:rPr>
              <a:t>multiplexer </a:t>
            </a:r>
            <a:r>
              <a:rPr lang="en" sz="2400" dirty="0">
                <a:solidFill>
                  <a:schemeClr val="lt1"/>
                </a:solidFill>
              </a:rPr>
              <a:t>with views in </a:t>
            </a:r>
            <a:r>
              <a:rPr lang="en" sz="2400" dirty="0" smtClean="0">
                <a:solidFill>
                  <a:schemeClr val="lt1"/>
                </a:solidFill>
              </a:rPr>
              <a:t>all </a:t>
            </a:r>
            <a:r>
              <a:rPr lang="en" sz="2400" dirty="0">
                <a:solidFill>
                  <a:schemeClr val="lt1"/>
                </a:solidFill>
              </a:rPr>
              <a:t>directions simultaneously.</a:t>
            </a:r>
          </a:p>
          <a:p>
            <a:pPr marL="0" marR="0" lvl="0" indent="0" algn="just" rtl="0">
              <a:lnSpc>
                <a:spcPct val="100000"/>
              </a:lnSpc>
              <a:spcBef>
                <a:spcPts val="0"/>
              </a:spcBef>
              <a:spcAft>
                <a:spcPts val="0"/>
              </a:spcAft>
              <a:buNone/>
            </a:pPr>
            <a:endParaRPr sz="2400" dirty="0">
              <a:solidFill>
                <a:srgbClr val="FFFFFF"/>
              </a:solidFill>
            </a:endParaRPr>
          </a:p>
        </p:txBody>
      </p:sp>
      <p:pic>
        <p:nvPicPr>
          <p:cNvPr id="77" name="Shape 77" descr="IMG_2255.JPG"/>
          <p:cNvPicPr preferRelativeResize="0">
            <a:picLocks noChangeAspect="1"/>
          </p:cNvPicPr>
          <p:nvPr/>
        </p:nvPicPr>
        <p:blipFill>
          <a:blip r:embed="rId10">
            <a:alphaModFix/>
          </a:blip>
          <a:stretch>
            <a:fillRect/>
          </a:stretch>
        </p:blipFill>
        <p:spPr>
          <a:xfrm>
            <a:off x="16421613" y="12237600"/>
            <a:ext cx="6895587" cy="4602600"/>
          </a:xfrm>
          <a:prstGeom prst="rect">
            <a:avLst/>
          </a:prstGeom>
          <a:noFill/>
          <a:ln>
            <a:noFill/>
          </a:ln>
        </p:spPr>
      </p:pic>
      <p:pic>
        <p:nvPicPr>
          <p:cNvPr id="78" name="Shape 78" descr="image0032_a.png"/>
          <p:cNvPicPr>
            <a:picLocks noChangeAspect="1"/>
          </p:cNvPicPr>
          <p:nvPr/>
        </p:nvPicPr>
        <p:blipFill>
          <a:blip r:embed="rId11">
            <a:alphaModFix/>
          </a:blip>
          <a:stretch>
            <a:fillRect/>
          </a:stretch>
        </p:blipFill>
        <p:spPr>
          <a:xfrm>
            <a:off x="28183349" y="13166474"/>
            <a:ext cx="7539901" cy="5654926"/>
          </a:xfrm>
          <a:prstGeom prst="rect">
            <a:avLst/>
          </a:prstGeom>
          <a:noFill/>
          <a:ln>
            <a:noFill/>
          </a:ln>
        </p:spPr>
      </p:pic>
      <p:sp>
        <p:nvSpPr>
          <p:cNvPr id="81" name="Shape 81"/>
          <p:cNvSpPr/>
          <p:nvPr/>
        </p:nvSpPr>
        <p:spPr>
          <a:xfrm>
            <a:off x="23876651" y="19126200"/>
            <a:ext cx="3860149" cy="9906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dirty="0">
                <a:solidFill>
                  <a:srgbClr val="FFFFFF"/>
                </a:solidFill>
              </a:rPr>
              <a:t>Command </a:t>
            </a:r>
            <a:r>
              <a:rPr lang="en" sz="2800" dirty="0" smtClean="0">
                <a:solidFill>
                  <a:srgbClr val="FFFFFF"/>
                </a:solidFill>
              </a:rPr>
              <a:t>Relay</a:t>
            </a:r>
          </a:p>
          <a:p>
            <a:pPr marL="0" marR="0" lvl="0" indent="0" algn="ctr" rtl="0">
              <a:spcBef>
                <a:spcPts val="0"/>
              </a:spcBef>
              <a:spcAft>
                <a:spcPts val="0"/>
              </a:spcAft>
              <a:buSzPct val="25000"/>
              <a:buNone/>
            </a:pPr>
            <a:r>
              <a:rPr lang="en" sz="2800" dirty="0" smtClean="0">
                <a:solidFill>
                  <a:srgbClr val="FFFFFF"/>
                </a:solidFill>
              </a:rPr>
              <a:t>Payload</a:t>
            </a:r>
            <a:endParaRPr lang="en" sz="2800" dirty="0">
              <a:solidFill>
                <a:srgbClr val="FFFFFF"/>
              </a:solidFill>
            </a:endParaRPr>
          </a:p>
        </p:txBody>
      </p:sp>
      <p:sp>
        <p:nvSpPr>
          <p:cNvPr id="82" name="Shape 82"/>
          <p:cNvSpPr/>
          <p:nvPr/>
        </p:nvSpPr>
        <p:spPr>
          <a:xfrm>
            <a:off x="23879101" y="12725400"/>
            <a:ext cx="3933899" cy="5316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a:solidFill>
                  <a:srgbClr val="FFFFFF"/>
                </a:solidFill>
              </a:rPr>
              <a:t>Video Payload</a:t>
            </a:r>
          </a:p>
        </p:txBody>
      </p:sp>
      <p:sp>
        <p:nvSpPr>
          <p:cNvPr id="83" name="Shape 83"/>
          <p:cNvSpPr/>
          <p:nvPr/>
        </p:nvSpPr>
        <p:spPr>
          <a:xfrm>
            <a:off x="28183350" y="19126200"/>
            <a:ext cx="7539900" cy="9906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dirty="0" smtClean="0">
                <a:solidFill>
                  <a:srgbClr val="FFFFFF"/>
                </a:solidFill>
              </a:rPr>
              <a:t>Still Image </a:t>
            </a:r>
            <a:r>
              <a:rPr lang="en" sz="2800" dirty="0">
                <a:solidFill>
                  <a:srgbClr val="FFFFFF"/>
                </a:solidFill>
              </a:rPr>
              <a:t>Transmitted from </a:t>
            </a:r>
            <a:r>
              <a:rPr lang="en" sz="2800" dirty="0" smtClean="0">
                <a:solidFill>
                  <a:srgbClr val="FFFFFF"/>
                </a:solidFill>
              </a:rPr>
              <a:t>the</a:t>
            </a:r>
          </a:p>
          <a:p>
            <a:pPr marL="0" marR="0" lvl="0" indent="0" algn="ctr" rtl="0">
              <a:spcBef>
                <a:spcPts val="0"/>
              </a:spcBef>
              <a:spcAft>
                <a:spcPts val="0"/>
              </a:spcAft>
              <a:buSzPct val="25000"/>
              <a:buNone/>
            </a:pPr>
            <a:r>
              <a:rPr lang="en" sz="2800" dirty="0" smtClean="0">
                <a:solidFill>
                  <a:srgbClr val="FFFFFF"/>
                </a:solidFill>
              </a:rPr>
              <a:t>Command Relay Payload </a:t>
            </a:r>
            <a:r>
              <a:rPr lang="en" sz="2800" dirty="0">
                <a:solidFill>
                  <a:srgbClr val="FFFFFF"/>
                </a:solidFill>
              </a:rPr>
              <a:t>in flight</a:t>
            </a:r>
          </a:p>
        </p:txBody>
      </p:sp>
      <p:sp>
        <p:nvSpPr>
          <p:cNvPr id="84" name="Shape 84"/>
          <p:cNvSpPr/>
          <p:nvPr/>
        </p:nvSpPr>
        <p:spPr>
          <a:xfrm>
            <a:off x="16509706" y="17068800"/>
            <a:ext cx="6719400" cy="8883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dirty="0" smtClean="0">
                <a:solidFill>
                  <a:srgbClr val="FFFFFF"/>
                </a:solidFill>
              </a:rPr>
              <a:t>Downrange</a:t>
            </a:r>
          </a:p>
          <a:p>
            <a:pPr marL="0" marR="0" lvl="0" indent="0" algn="ctr" rtl="0">
              <a:spcBef>
                <a:spcPts val="0"/>
              </a:spcBef>
              <a:spcAft>
                <a:spcPts val="0"/>
              </a:spcAft>
              <a:buSzPct val="25000"/>
              <a:buNone/>
            </a:pPr>
            <a:r>
              <a:rPr lang="en" sz="2800" dirty="0" smtClean="0">
                <a:solidFill>
                  <a:srgbClr val="FFFFFF"/>
                </a:solidFill>
              </a:rPr>
              <a:t>Ground </a:t>
            </a:r>
            <a:r>
              <a:rPr lang="en" sz="2800" dirty="0">
                <a:solidFill>
                  <a:srgbClr val="FFFFFF"/>
                </a:solidFill>
              </a:rPr>
              <a:t>Station</a:t>
            </a:r>
          </a:p>
        </p:txBody>
      </p:sp>
      <p:sp>
        <p:nvSpPr>
          <p:cNvPr id="33" name="Text Box 33"/>
          <p:cNvSpPr txBox="1">
            <a:spLocks noChangeArrowheads="1"/>
          </p:cNvSpPr>
          <p:nvPr/>
        </p:nvSpPr>
        <p:spPr bwMode="auto">
          <a:xfrm>
            <a:off x="23907749" y="26925007"/>
            <a:ext cx="12037525" cy="1419593"/>
          </a:xfrm>
          <a:prstGeom prst="rect">
            <a:avLst/>
          </a:prstGeom>
          <a:noFill/>
          <a:ln w="9525">
            <a:noFill/>
            <a:miter lim="800000"/>
            <a:headEnd/>
            <a:tailEnd/>
          </a:ln>
        </p:spPr>
        <p:txBody>
          <a:bodyPr wrap="square" lIns="171419" tIns="85712" rIns="171419" bIns="85712">
            <a:spAutoFit/>
          </a:bodyPr>
          <a:lstStyle/>
          <a:p>
            <a:pPr algn="just" defTabSz="4703763">
              <a:spcBef>
                <a:spcPct val="50000"/>
              </a:spcBef>
            </a:pPr>
            <a:r>
              <a:rPr lang="en-US" sz="1800" b="1" dirty="0" smtClean="0">
                <a:solidFill>
                  <a:srgbClr val="FFFF00"/>
                </a:solidFill>
              </a:rPr>
              <a:t>This </a:t>
            </a:r>
            <a:r>
              <a:rPr lang="en-US" sz="1800" b="1" dirty="0" smtClean="0">
                <a:solidFill>
                  <a:srgbClr val="FFFF00"/>
                </a:solidFill>
              </a:rPr>
              <a:t>national project </a:t>
            </a:r>
            <a:r>
              <a:rPr lang="en-US" sz="1800" b="1" dirty="0" smtClean="0">
                <a:solidFill>
                  <a:srgbClr val="FFFF00"/>
                </a:solidFill>
              </a:rPr>
              <a:t>has been generously funded by NASA’s “Space Grant and Fellowship Program” (more commonly known as “Space Grant”) and by NASA’s Science Mission Directorate.  </a:t>
            </a:r>
            <a:r>
              <a:rPr lang="en-US" sz="1800" b="1" dirty="0" smtClean="0">
                <a:solidFill>
                  <a:srgbClr val="FFFF00"/>
                </a:solidFill>
              </a:rPr>
              <a:t>The U of MN – </a:t>
            </a:r>
            <a:r>
              <a:rPr lang="en-US" sz="1800" b="1" dirty="0">
                <a:solidFill>
                  <a:srgbClr val="FFFF00"/>
                </a:solidFill>
              </a:rPr>
              <a:t>Twin Cities </a:t>
            </a:r>
            <a:r>
              <a:rPr lang="en-US" sz="1800" b="1" dirty="0" smtClean="0">
                <a:solidFill>
                  <a:srgbClr val="FFFF00"/>
                </a:solidFill>
              </a:rPr>
              <a:t>Stratospheric Ballooning Team </a:t>
            </a:r>
            <a:r>
              <a:rPr lang="en-US" sz="1800" b="1" dirty="0" smtClean="0">
                <a:solidFill>
                  <a:srgbClr val="FFFF00"/>
                </a:solidFill>
              </a:rPr>
              <a:t>is funded by the MN Space Grant Consortium.</a:t>
            </a:r>
            <a:endParaRPr lang="en-US" sz="1800" b="1" dirty="0">
              <a:solidFill>
                <a:srgbClr val="FFFF00"/>
              </a:solidFill>
            </a:endParaRPr>
          </a:p>
          <a:p>
            <a:pPr algn="just" defTabSz="4703763">
              <a:spcBef>
                <a:spcPct val="50000"/>
              </a:spcBef>
            </a:pPr>
            <a:r>
              <a:rPr lang="en-US" sz="1800" b="1" dirty="0" smtClean="0">
                <a:solidFill>
                  <a:srgbClr val="FFFF00"/>
                </a:solidFill>
              </a:rPr>
              <a:t>This poster was presented </a:t>
            </a:r>
            <a:r>
              <a:rPr lang="en-US" sz="1800" b="1" dirty="0">
                <a:solidFill>
                  <a:srgbClr val="FFFF00"/>
                </a:solidFill>
              </a:rPr>
              <a:t>at the </a:t>
            </a:r>
            <a:r>
              <a:rPr lang="en-US" sz="1800" b="1" dirty="0" smtClean="0">
                <a:solidFill>
                  <a:srgbClr val="FFFF00"/>
                </a:solidFill>
              </a:rPr>
              <a:t>Fall 2016 Space Grant Midwest Regional Meeting in Ann Arbor, MI.</a:t>
            </a:r>
            <a:endParaRPr lang="en-US" sz="1800" b="1" dirty="0">
              <a:solidFill>
                <a:srgbClr val="FFFF00"/>
              </a:solidFill>
            </a:endParaRPr>
          </a:p>
        </p:txBody>
      </p:sp>
      <p:sp>
        <p:nvSpPr>
          <p:cNvPr id="34" name="Shape 84"/>
          <p:cNvSpPr/>
          <p:nvPr/>
        </p:nvSpPr>
        <p:spPr>
          <a:xfrm>
            <a:off x="7213050" y="27813000"/>
            <a:ext cx="6719400" cy="5316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dirty="0" smtClean="0">
                <a:solidFill>
                  <a:srgbClr val="FFFFFF"/>
                </a:solidFill>
              </a:rPr>
              <a:t>Training Workshop in Bozeman, MT</a:t>
            </a:r>
            <a:endParaRPr lang="en" sz="2800" dirty="0">
              <a:solidFill>
                <a:srgbClr val="FFFFFF"/>
              </a:solidFill>
            </a:endParaRPr>
          </a:p>
        </p:txBody>
      </p:sp>
      <p:pic>
        <p:nvPicPr>
          <p:cNvPr id="35" name="Picture 34"/>
          <p:cNvPicPr>
            <a:picLocks noChangeAspect="1"/>
          </p:cNvPicPr>
          <p:nvPr/>
        </p:nvPicPr>
        <p:blipFill rotWithShape="1">
          <a:blip r:embed="rId12"/>
          <a:srcRect l="2548" t="29128" r="617" b="22910"/>
          <a:stretch/>
        </p:blipFill>
        <p:spPr>
          <a:xfrm>
            <a:off x="5143500" y="23774400"/>
            <a:ext cx="10858500" cy="3886200"/>
          </a:xfrm>
          <a:prstGeom prst="rect">
            <a:avLst/>
          </a:prstGeom>
        </p:spPr>
      </p:pic>
      <p:sp>
        <p:nvSpPr>
          <p:cNvPr id="36" name="Shape 62"/>
          <p:cNvSpPr txBox="1"/>
          <p:nvPr/>
        </p:nvSpPr>
        <p:spPr>
          <a:xfrm>
            <a:off x="533400" y="23856696"/>
            <a:ext cx="4343400" cy="4304400"/>
          </a:xfrm>
          <a:prstGeom prst="rect">
            <a:avLst/>
          </a:prstGeom>
          <a:noFill/>
          <a:ln>
            <a:noFill/>
          </a:ln>
        </p:spPr>
        <p:txBody>
          <a:bodyPr lIns="91425" tIns="91425" rIns="91425" bIns="91425" anchor="t" anchorCtr="0">
            <a:noAutofit/>
          </a:bodyPr>
          <a:lstStyle/>
          <a:p>
            <a:pPr lvl="0" algn="just" rtl="0">
              <a:lnSpc>
                <a:spcPct val="110000"/>
              </a:lnSpc>
              <a:spcBef>
                <a:spcPts val="0"/>
              </a:spcBef>
              <a:buClr>
                <a:schemeClr val="dk1"/>
              </a:buClr>
              <a:buSzPct val="25000"/>
              <a:buFont typeface="Arial"/>
              <a:buNone/>
            </a:pPr>
            <a:r>
              <a:rPr lang="en" sz="2400" dirty="0">
                <a:solidFill>
                  <a:schemeClr val="lt1"/>
                </a:solidFill>
              </a:rPr>
              <a:t>	During the </a:t>
            </a:r>
            <a:r>
              <a:rPr lang="en" sz="2400" dirty="0" smtClean="0">
                <a:solidFill>
                  <a:schemeClr val="lt1"/>
                </a:solidFill>
              </a:rPr>
              <a:t>eclipse the </a:t>
            </a:r>
            <a:r>
              <a:rPr lang="en" sz="2400" dirty="0">
                <a:solidFill>
                  <a:schemeClr val="lt1"/>
                </a:solidFill>
              </a:rPr>
              <a:t>tracking information from the Iridium modem will be sent to the Montana Space Grant, where the FAA will be notified of the position of the balloon. Additionally, the live video stream will be uploaded to a NASA website for the public to view in </a:t>
            </a:r>
            <a:r>
              <a:rPr lang="en" sz="2400" dirty="0" smtClean="0">
                <a:solidFill>
                  <a:schemeClr val="lt1"/>
                </a:solidFill>
              </a:rPr>
              <a:t>near real </a:t>
            </a:r>
            <a:r>
              <a:rPr lang="en" sz="2400" dirty="0">
                <a:solidFill>
                  <a:schemeClr val="lt1"/>
                </a:solidFill>
              </a:rPr>
              <a:t>time.</a:t>
            </a:r>
          </a:p>
        </p:txBody>
      </p:sp>
      <p:pic>
        <p:nvPicPr>
          <p:cNvPr id="3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10507" y="228600"/>
            <a:ext cx="653689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Shape 82"/>
          <p:cNvSpPr/>
          <p:nvPr/>
        </p:nvSpPr>
        <p:spPr>
          <a:xfrm>
            <a:off x="31112003" y="4878600"/>
            <a:ext cx="3933899" cy="531600"/>
          </a:xfrm>
          <a:prstGeom prst="rect">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800" dirty="0" smtClean="0">
                <a:solidFill>
                  <a:srgbClr val="FFFFFF"/>
                </a:solidFill>
              </a:rPr>
              <a:t>Eclipse path of totality</a:t>
            </a:r>
            <a:endParaRPr lang="en" sz="28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1454</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simple-light-2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Flaten</dc:creator>
  <cp:lastModifiedBy>James Flaten</cp:lastModifiedBy>
  <cp:revision>14</cp:revision>
  <dcterms:modified xsi:type="dcterms:W3CDTF">2016-10-02T02:34:00Z</dcterms:modified>
</cp:coreProperties>
</file>