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5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29F281-1EB5-9349-9AAA-503EE4839B22}">
          <p14:sldIdLst>
            <p14:sldId id="256"/>
          </p14:sldIdLst>
        </p14:section>
        <p14:section name="Untitled Section" id="{14DCD570-5C85-FE4E-8D36-4072EA97E2ED}">
          <p14:sldIdLst>
            <p14:sldId id="257"/>
            <p14:sldId id="264"/>
            <p14:sldId id="259"/>
            <p14:sldId id="260"/>
            <p14:sldId id="261"/>
            <p14:sldId id="262"/>
            <p14:sldId id="258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8"/>
    <p:restoredTop sz="96024"/>
  </p:normalViewPr>
  <p:slideViewPr>
    <p:cSldViewPr snapToGrid="0" snapToObjects="1">
      <p:cViewPr varScale="1">
        <p:scale>
          <a:sx n="104" d="100"/>
          <a:sy n="104" d="100"/>
        </p:scale>
        <p:origin x="2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2EF13-6D63-E643-BEF1-5530D48885AA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092E5-1F4D-D643-A82F-E97D485C4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similar goals: </a:t>
            </a:r>
          </a:p>
          <a:p>
            <a:r>
              <a:rPr lang="en-US" dirty="0"/>
              <a:t>Promote an aerospace economy in a state not known for one. Move the needle on the Brain Drain</a:t>
            </a:r>
          </a:p>
          <a:p>
            <a:r>
              <a:rPr lang="en-US" dirty="0"/>
              <a:t>Objectives: </a:t>
            </a:r>
          </a:p>
          <a:p>
            <a:pPr marL="228600" indent="-228600">
              <a:buAutoNum type="arabicPeriod"/>
            </a:pPr>
            <a:r>
              <a:rPr lang="en-US" dirty="0"/>
              <a:t>place a number of students in capstone experiences such as commercial and NASA internships that are cost-shared with industry partners.</a:t>
            </a:r>
          </a:p>
          <a:p>
            <a:pPr marL="228600" indent="-228600">
              <a:buAutoNum type="arabicPeriod"/>
            </a:pPr>
            <a:r>
              <a:rPr lang="en-US" dirty="0"/>
              <a:t>Connect faculty with industry partners for research support and collaboration on work of mutual interest.</a:t>
            </a:r>
          </a:p>
          <a:p>
            <a:pPr marL="228600" indent="-228600">
              <a:buAutoNum type="arabicPeriod"/>
            </a:pPr>
            <a:r>
              <a:rPr lang="en-US" dirty="0"/>
              <a:t>Provide visible nexus events between industry and academia (symposia, job fairs, etc.)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092E5-1F4D-D643-A82F-E97D485C4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5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similar goals: </a:t>
            </a:r>
          </a:p>
          <a:p>
            <a:r>
              <a:rPr lang="en-US" dirty="0"/>
              <a:t>Promote an aerospace economy in a state not known for one. Move the needle on the Brain Drain</a:t>
            </a:r>
          </a:p>
          <a:p>
            <a:r>
              <a:rPr lang="en-US" dirty="0"/>
              <a:t>Objectives: </a:t>
            </a:r>
          </a:p>
          <a:p>
            <a:pPr marL="228600" indent="-228600">
              <a:buAutoNum type="arabicPeriod"/>
            </a:pPr>
            <a:r>
              <a:rPr lang="en-US" dirty="0"/>
              <a:t>place a number of students in capstone experiences such as commercial and NASA internships that are cost-shared with industry partners.</a:t>
            </a:r>
          </a:p>
          <a:p>
            <a:pPr marL="228600" indent="-228600">
              <a:buAutoNum type="arabicPeriod"/>
            </a:pPr>
            <a:r>
              <a:rPr lang="en-US" dirty="0"/>
              <a:t>Connect faculty with industry partners for research support and collaboration on work of mutual interest.</a:t>
            </a:r>
          </a:p>
          <a:p>
            <a:pPr marL="228600" indent="-228600">
              <a:buAutoNum type="arabicPeriod"/>
            </a:pPr>
            <a:r>
              <a:rPr lang="en-US" dirty="0"/>
              <a:t>Provide visible nexus events between industry and academia (symposia, job fairs, etc.)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092E5-1F4D-D643-A82F-E97D485C4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similar goals: </a:t>
            </a:r>
          </a:p>
          <a:p>
            <a:r>
              <a:rPr lang="en-US" dirty="0"/>
              <a:t>Promote an aerospace economy in a state not known for one. Move the needle on the Brain Drain</a:t>
            </a:r>
          </a:p>
          <a:p>
            <a:r>
              <a:rPr lang="en-US" dirty="0"/>
              <a:t>Objectives: </a:t>
            </a:r>
          </a:p>
          <a:p>
            <a:pPr marL="228600" indent="-228600">
              <a:buAutoNum type="arabicPeriod"/>
            </a:pPr>
            <a:r>
              <a:rPr lang="en-US" dirty="0"/>
              <a:t>place a number of students in capstone experiences such as commercial and NASA internships that are cost-shared with industry partners.</a:t>
            </a:r>
          </a:p>
          <a:p>
            <a:pPr marL="228600" indent="-228600">
              <a:buAutoNum type="arabicPeriod"/>
            </a:pPr>
            <a:r>
              <a:rPr lang="en-US" dirty="0"/>
              <a:t>Connect faculty with industry partners for research support and collaboration on work of mutual interest.</a:t>
            </a:r>
          </a:p>
          <a:p>
            <a:pPr marL="228600" indent="-228600">
              <a:buAutoNum type="arabicPeriod"/>
            </a:pPr>
            <a:r>
              <a:rPr lang="en-US" dirty="0"/>
              <a:t>Provide visible nexus events between industry and academia (symposia, job fairs, etc.)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092E5-1F4D-D643-A82F-E97D485C4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9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similar goals: </a:t>
            </a:r>
          </a:p>
          <a:p>
            <a:r>
              <a:rPr lang="en-US" dirty="0"/>
              <a:t>Promote an aerospace economy in a state not known for one. Move the needle on the Brain Drain</a:t>
            </a:r>
          </a:p>
          <a:p>
            <a:r>
              <a:rPr lang="en-US" dirty="0"/>
              <a:t>Objectives: </a:t>
            </a:r>
          </a:p>
          <a:p>
            <a:pPr marL="228600" indent="-228600">
              <a:buAutoNum type="arabicPeriod"/>
            </a:pPr>
            <a:r>
              <a:rPr lang="en-US" dirty="0"/>
              <a:t>place a number of students in capstone experiences such as commercial and NASA internships that are cost-shared with industry partners.</a:t>
            </a:r>
          </a:p>
          <a:p>
            <a:pPr marL="228600" indent="-228600">
              <a:buAutoNum type="arabicPeriod"/>
            </a:pPr>
            <a:r>
              <a:rPr lang="en-US" dirty="0"/>
              <a:t>Connect faculty with industry partners for research support and collaboration on work of mutual interest.</a:t>
            </a:r>
          </a:p>
          <a:p>
            <a:pPr marL="228600" indent="-228600">
              <a:buAutoNum type="arabicPeriod"/>
            </a:pPr>
            <a:r>
              <a:rPr lang="en-US" dirty="0"/>
              <a:t>Provide visible nexus events between industry and academia (symposia, job fairs, etc.)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092E5-1F4D-D643-A82F-E97D485C46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similar goals: </a:t>
            </a:r>
          </a:p>
          <a:p>
            <a:r>
              <a:rPr lang="en-US" dirty="0"/>
              <a:t>Promote an aerospace economy in a state not known for one. Move the needle on the Brain Drain</a:t>
            </a:r>
          </a:p>
          <a:p>
            <a:r>
              <a:rPr lang="en-US" dirty="0"/>
              <a:t>Objectives: </a:t>
            </a:r>
          </a:p>
          <a:p>
            <a:pPr marL="228600" indent="-228600">
              <a:buAutoNum type="arabicPeriod"/>
            </a:pPr>
            <a:r>
              <a:rPr lang="en-US" dirty="0"/>
              <a:t>place a number of students in capstone experiences such as commercial and NASA internships that are cost-shared with industry partners.</a:t>
            </a:r>
          </a:p>
          <a:p>
            <a:pPr marL="228600" indent="-228600">
              <a:buAutoNum type="arabicPeriod"/>
            </a:pPr>
            <a:r>
              <a:rPr lang="en-US" dirty="0"/>
              <a:t>Connect faculty with industry partners for research support and collaboration on work of mutual interest.</a:t>
            </a:r>
          </a:p>
          <a:p>
            <a:pPr marL="228600" indent="-228600">
              <a:buAutoNum type="arabicPeriod"/>
            </a:pPr>
            <a:r>
              <a:rPr lang="en-US" dirty="0"/>
              <a:t>Provide visible nexus events between industry and academia (symposia, job fairs, etc.)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092E5-1F4D-D643-A82F-E97D485C46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8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B0C2-B0B8-6942-A3CC-7C6901A89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7763E-07A0-F24B-A18E-6F3C879BD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F84B-D67B-EB4B-8675-F9242AD8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05FBD-C7F9-4B4C-AB78-0B6EAFF6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23098-6948-3048-910B-8326CE17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DAD75-1232-2046-A697-76FE12566B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0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F5DE-F9F4-AF4C-8EB5-712130A2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72D78-B75D-EF41-B3C9-71CCE77E1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B7A27-7CBC-9249-B2CE-C4928BC7F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6F603-7C3F-5548-8532-D6523C23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4043-D43A-7F48-9604-C586EB89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BB15D-A368-DA45-AE7D-0B1FC9D6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1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BD14-686B-8A4F-A49C-BE26C761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67E81-434A-034D-B174-F52A8A69F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4C728-7374-2D41-9232-EC35D503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49204-2B7B-A644-BF6A-C19369B9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A422-63BE-BA4F-BC7D-B7F08026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7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D410A-624F-FE4D-962C-4869FD814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31428-D21B-D84C-B61F-17710519B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676-41A9-A94A-86FB-B3AFD8B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0F1C-8B9E-5E4D-9403-FD24A44F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AC341-88DF-404D-9829-E12164AF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BE3C-2748-494C-9206-7793513C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2C00E-5BC9-A549-840D-115E593E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5A18F-66FE-1940-AA0F-C3523B0F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0E91C-C510-DC4C-BFF9-221A2399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E92B-ADED-7046-B4D8-D2A162EC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83B1-294E-A049-B81B-B3B75578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563E3-966D-C64B-80D5-A62A9F14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A3D5-B535-4149-9FE1-2EBC2FC4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2AA4-A80C-9049-9283-827A8BA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205AF-786F-D744-85CC-00887FF9C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1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5F78-5CA6-F44D-BE65-363B7AC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35C4-D4BE-744B-926C-16BE0C55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2DC41-363C-C542-824B-81E2FCA9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EF33-471F-6C47-A808-56DEA528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D5F1-C186-284B-9258-657173DB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18C13-D60A-B240-BA7D-5997A23C1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B9-A9D6-D647-A53C-F2B467AF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B48C-209C-544C-862F-CC4A1FDD1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E5F17-1DA9-B74A-9055-98C660820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3E2CF-CAC6-964E-AD92-DE5839B4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44698-7DAC-DB49-B229-960C9F44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A559-AAB7-E14F-B887-69B4F4D2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56465-9BF4-A543-A682-57F44F8C9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6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F116-CD84-AF46-8338-25735650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774F8-427C-C04A-979A-C2A7E44F8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91B99-AAB9-1740-8051-4AB3340F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EA2AE-310A-5342-9F7C-EBFB3E2F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E4E7B-F68B-0248-9A43-231624EA4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B98C5-5066-FD41-B657-4F278CE2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51A9E-D81E-9548-98FF-C4CCD7B4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55C9B-C108-DC47-B7C2-650FB2D3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65182E-774E-2441-A6E2-2C4BFEA30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F9AA-15A9-F74D-AACC-A535B5CB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F5621-2077-9848-869C-4596BDE1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7940F-64BC-3748-A6AE-F304B82C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BC177-627E-A24F-A94B-8FACD869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64FF8-6932-1047-B3CA-93E33F37D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D6118-7494-DA45-830B-92B6A68E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30C49-3FFB-7F41-AD65-6EC21011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CC13-63E0-2D45-9D35-7C350A72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2E90E-AEAD-8C48-990E-B0E2DEE7BB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A571-913B-4547-8A7A-839C50C5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D77B-553C-574E-97F9-29DEB3F57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0E8A2-4A12-5646-A696-954A36602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6D3E0-BF13-5445-A104-B15E39A2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B23E2-943C-A547-9B12-693EB1BF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E7D67-D52E-AE4E-AAD6-84852B4F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1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438B5-2735-0442-8867-643483B1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3F105-9D9E-6A41-BAB3-542EBA77C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98D11-FDBF-7F40-A0E6-2D87AC912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A04B-26FD-4445-B5E5-FE200252B231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494D-2CF5-FE41-B0B8-74F0342D8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AA5DC-C54E-DB4F-9EDD-264BB3EE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EE59-6231-C447-8BEE-9750653E06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026E6-D6D3-D84E-AC3A-6A90F90B0C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82E0-320D-344B-9FF3-D6EBD515D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SG Industry Program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0CF2A-4576-8D49-AD3A-73780EA1F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Kevin Crosby</a:t>
            </a:r>
          </a:p>
          <a:p>
            <a:r>
              <a:rPr lang="en-US" dirty="0"/>
              <a:t>Midwest Regional Space Grant Meeting</a:t>
            </a:r>
          </a:p>
          <a:p>
            <a:r>
              <a:rPr lang="en-US" dirty="0"/>
              <a:t>October 1,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B1A67-19CD-2A46-96D1-FC77EDCD1B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230" y="93387"/>
            <a:ext cx="1524000" cy="15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7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A5D9-3640-F649-B360-9BCDC85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WI SG Industry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8B787-3492-0044-B486-24721FDF10B5}"/>
              </a:ext>
            </a:extLst>
          </p:cNvPr>
          <p:cNvSpPr txBox="1"/>
          <p:nvPr/>
        </p:nvSpPr>
        <p:spPr>
          <a:xfrm>
            <a:off x="838200" y="1533526"/>
            <a:ext cx="837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promote a fledgling aerospace economy in a state not known for one; move the needle on the brain drain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4241B-32F8-4149-90E6-A59F8650C771}"/>
              </a:ext>
            </a:extLst>
          </p:cNvPr>
          <p:cNvSpPr txBox="1"/>
          <p:nvPr/>
        </p:nvSpPr>
        <p:spPr>
          <a:xfrm>
            <a:off x="838200" y="2623875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Objectives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Place students in cost-shared industry internships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faculty with industry partners for research collaborations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Provide/Support visible nexus events between industry and academia (symposia, job fairs,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state economic development efforts around aerospace and STEM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98D4C0-CC2B-6F4F-8D3F-7261AE6829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60590"/>
            <a:ext cx="5642516" cy="27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0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56E7-9833-A942-A7CC-BB7D981D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WI SG Industry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81F5A-393E-3D44-8D1A-A677170DF786}"/>
              </a:ext>
            </a:extLst>
          </p:cNvPr>
          <p:cNvSpPr/>
          <p:nvPr/>
        </p:nvSpPr>
        <p:spPr>
          <a:xfrm>
            <a:off x="838200" y="265622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Strategy 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program integrations everywhere! </a:t>
            </a:r>
            <a:r>
              <a:rPr lang="en-US" dirty="0" err="1"/>
              <a:t>RockSat</a:t>
            </a:r>
            <a:r>
              <a:rPr lang="en-US" dirty="0"/>
              <a:t>, CubeSat, Undergraduate Research Awards, etc.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with state economic development efforts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Piggyback on campus innovation and entrepreneurship centers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state legislative offices to connect to potential partners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F3175-2B4A-8C41-BFCC-964A92469D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405" y="2637206"/>
            <a:ext cx="4351972" cy="2900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C921AE-746B-EB4A-A3CB-C20FCE3FF942}"/>
              </a:ext>
            </a:extLst>
          </p:cNvPr>
          <p:cNvSpPr txBox="1"/>
          <p:nvPr/>
        </p:nvSpPr>
        <p:spPr>
          <a:xfrm>
            <a:off x="838200" y="1533526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Strategies ... We’re still figuring these out.</a:t>
            </a:r>
          </a:p>
        </p:txBody>
      </p:sp>
    </p:spTree>
    <p:extLst>
      <p:ext uri="{BB962C8B-B14F-4D97-AF65-F5344CB8AC3E}">
        <p14:creationId xmlns:p14="http://schemas.microsoft.com/office/powerpoint/2010/main" val="131592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A5D9-3640-F649-B360-9BCDC85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WI SG Industry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8B787-3492-0044-B486-24721FDF10B5}"/>
              </a:ext>
            </a:extLst>
          </p:cNvPr>
          <p:cNvSpPr txBox="1"/>
          <p:nvPr/>
        </p:nvSpPr>
        <p:spPr>
          <a:xfrm>
            <a:off x="838200" y="1533526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 Example: Program Integrations</a:t>
            </a:r>
          </a:p>
        </p:txBody>
      </p:sp>
      <p:pic>
        <p:nvPicPr>
          <p:cNvPr id="1026" name="Picture 2" descr="Image result for sierra nevada corp logo">
            <a:extLst>
              <a:ext uri="{FF2B5EF4-FFF2-40B4-BE49-F238E27FC236}">
                <a16:creationId xmlns:a16="http://schemas.microsoft.com/office/drawing/2014/main" id="{FFFB066B-E1C8-3D44-8111-E3FDAF807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4969" y="5238189"/>
            <a:ext cx="2998109" cy="11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xnord milwaukee">
            <a:extLst>
              <a:ext uri="{FF2B5EF4-FFF2-40B4-BE49-F238E27FC236}">
                <a16:creationId xmlns:a16="http://schemas.microsoft.com/office/drawing/2014/main" id="{4912CE3E-B214-CB40-8F46-03CCBF175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6490" y="5390869"/>
            <a:ext cx="2669992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3C022-4970-1B4E-B642-49A3F29B28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760" y="2058776"/>
            <a:ext cx="2265453" cy="3014663"/>
          </a:xfrm>
          <a:prstGeom prst="rect">
            <a:avLst/>
          </a:prstGeom>
        </p:spPr>
      </p:pic>
      <p:pic>
        <p:nvPicPr>
          <p:cNvPr id="1030" name="Picture 6" descr="Image result for astronomy magazine waukesha">
            <a:extLst>
              <a:ext uri="{FF2B5EF4-FFF2-40B4-BE49-F238E27FC236}">
                <a16:creationId xmlns:a16="http://schemas.microsoft.com/office/drawing/2014/main" id="{E458C2C0-84FF-BD4D-BE71-652E6F615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376" y="5238189"/>
            <a:ext cx="2268172" cy="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ordan rice astronomy magazine">
            <a:extLst>
              <a:ext uri="{FF2B5EF4-FFF2-40B4-BE49-F238E27FC236}">
                <a16:creationId xmlns:a16="http://schemas.microsoft.com/office/drawing/2014/main" id="{B4503DDF-DC46-9C4C-913D-27728226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49" y="2058776"/>
            <a:ext cx="4019551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jordan spatz NASA Goddard fermilab">
            <a:extLst>
              <a:ext uri="{FF2B5EF4-FFF2-40B4-BE49-F238E27FC236}">
                <a16:creationId xmlns:a16="http://schemas.microsoft.com/office/drawing/2014/main" id="{CBC63135-F8F5-464B-91C7-CE1F97B5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049675"/>
            <a:ext cx="2930525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8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A5D9-3640-F649-B360-9BCDC85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WI SG Industry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8B787-3492-0044-B486-24721FDF10B5}"/>
              </a:ext>
            </a:extLst>
          </p:cNvPr>
          <p:cNvSpPr txBox="1"/>
          <p:nvPr/>
        </p:nvSpPr>
        <p:spPr>
          <a:xfrm>
            <a:off x="838200" y="1533526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 Example: Connect with State Economic Development Efforts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19855-FD09-A54A-B8CE-508025F445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71" y="2214562"/>
            <a:ext cx="6962055" cy="437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51156-E20D-3044-8D81-A51AB6DCD1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32" y="2214562"/>
            <a:ext cx="3431268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9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A5D9-3640-F649-B360-9BCDC85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WI SG Industry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8B787-3492-0044-B486-24721FDF10B5}"/>
              </a:ext>
            </a:extLst>
          </p:cNvPr>
          <p:cNvSpPr txBox="1"/>
          <p:nvPr/>
        </p:nvSpPr>
        <p:spPr>
          <a:xfrm>
            <a:off x="838200" y="1533526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 Example: Piggyback on Campus Innovation and Entrepreneurship Centers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3EBC1-52F5-4D45-80ED-E5FCE0DD6A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275" y="2278751"/>
            <a:ext cx="7791450" cy="38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7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A5D9-3640-F649-B360-9BCDC85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WI SG Industry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8B787-3492-0044-B486-24721FDF10B5}"/>
              </a:ext>
            </a:extLst>
          </p:cNvPr>
          <p:cNvSpPr txBox="1"/>
          <p:nvPr/>
        </p:nvSpPr>
        <p:spPr>
          <a:xfrm>
            <a:off x="838200" y="1533526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 Example: Use state legislative offices to connect to potential partners</a:t>
            </a:r>
          </a:p>
        </p:txBody>
      </p:sp>
      <p:pic>
        <p:nvPicPr>
          <p:cNvPr id="4098" name="Picture 2" descr="Image result for gulfstream logo">
            <a:extLst>
              <a:ext uri="{FF2B5EF4-FFF2-40B4-BE49-F238E27FC236}">
                <a16:creationId xmlns:a16="http://schemas.microsoft.com/office/drawing/2014/main" id="{B146E8F4-F050-FA4F-8FE8-85BD4A77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370" y="2388633"/>
            <a:ext cx="4367259" cy="24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9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346A-0547-A14A-8BE2-AE58FABB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51660-D505-474E-960F-AC57DD37DBB9}"/>
              </a:ext>
            </a:extLst>
          </p:cNvPr>
          <p:cNvSpPr txBox="1"/>
          <p:nvPr/>
        </p:nvSpPr>
        <p:spPr>
          <a:xfrm>
            <a:off x="1042988" y="1690688"/>
            <a:ext cx="892968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We’re too small to matter to large companies (we don’t make a compelling business case).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companies have “collaboration and consortium fatigue.”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paperwork/reporting requirements can deter potential 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/>
              <a:t>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relationships with persons who are mission-driven and will carry the SG flag within a company.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Diversify partnership efforts outside traditional STEM employment sectors.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Arguments that perk ears: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ability to address recruiting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Commitment to plugging the state’s brain drain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SG Consortia can single-source the state’s best STEM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5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C780-D2D6-F043-9F55-43DA2128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0AC72-2951-1E4A-BDFB-92825A221824}"/>
              </a:ext>
            </a:extLst>
          </p:cNvPr>
          <p:cNvSpPr txBox="1"/>
          <p:nvPr/>
        </p:nvSpPr>
        <p:spPr>
          <a:xfrm>
            <a:off x="958420" y="2011964"/>
            <a:ext cx="8843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you have clear objectives for your Industry program aside from internship placements?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you have success stories that can be translated to other states?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identify different approaches to engaging industry partners?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anyone made useful connections with state industry consortia?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4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6EE7DC0-1BF7-D140-B52C-96AC2A285EBE}" vid="{90D483B1-627B-9E49-8985-41FF078FE1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740</Words>
  <Application>Microsoft Macintosh PowerPoint</Application>
  <PresentationFormat>Widescreen</PresentationFormat>
  <Paragraphs>88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SG Industry Program Discussion</vt:lpstr>
      <vt:lpstr>Overview of WI SG Industry Program</vt:lpstr>
      <vt:lpstr>Overview of WI SG Industry Program</vt:lpstr>
      <vt:lpstr>Overview of WI SG Industry Program</vt:lpstr>
      <vt:lpstr>Overview of WI SG Industry Program</vt:lpstr>
      <vt:lpstr>Overview of WI SG Industry Program</vt:lpstr>
      <vt:lpstr>Overview of WI SG Industry Program</vt:lpstr>
      <vt:lpstr>Lessons Learned</vt:lpstr>
      <vt:lpstr>Your turn!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Crosby</dc:creator>
  <cp:lastModifiedBy>Kevin Crosby</cp:lastModifiedBy>
  <cp:revision>26</cp:revision>
  <dcterms:created xsi:type="dcterms:W3CDTF">2019-09-29T01:56:56Z</dcterms:created>
  <dcterms:modified xsi:type="dcterms:W3CDTF">2019-10-01T15:27:08Z</dcterms:modified>
</cp:coreProperties>
</file>