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9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7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0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7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5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6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11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1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EFDC-D0A4-419A-A64C-7EFCC66157BE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8F47-002F-4DF8-A3FF-C876ECE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late001@aem.um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eds0002@aem.umn.edu" TargetMode="External"/><Relationship Id="rId13" Type="http://schemas.openxmlformats.org/officeDocument/2006/relationships/hyperlink" Target="mailto:AVyas@inverhills.mnscu.edu" TargetMode="External"/><Relationship Id="rId18" Type="http://schemas.openxmlformats.org/officeDocument/2006/relationships/hyperlink" Target="mailto:jon.laqua@thomsonreuters.com" TargetMode="External"/><Relationship Id="rId3" Type="http://schemas.openxmlformats.org/officeDocument/2006/relationships/hyperlink" Target="mailto:frick100@umn.edu" TargetMode="External"/><Relationship Id="rId7" Type="http://schemas.openxmlformats.org/officeDocument/2006/relationships/hyperlink" Target="mailto:jacks974@umn.edu" TargetMode="External"/><Relationship Id="rId12" Type="http://schemas.openxmlformats.org/officeDocument/2006/relationships/hyperlink" Target="mailto:mellema@gustavus.edu" TargetMode="External"/><Relationship Id="rId17" Type="http://schemas.openxmlformats.org/officeDocument/2006/relationships/hyperlink" Target="mailto:skdrayer@calvinchristian.org" TargetMode="External"/><Relationship Id="rId2" Type="http://schemas.openxmlformats.org/officeDocument/2006/relationships/hyperlink" Target="mailto:flate001@aem.umn.edu" TargetMode="External"/><Relationship Id="rId16" Type="http://schemas.openxmlformats.org/officeDocument/2006/relationships/hyperlink" Target="mailto:lynn.spears@spps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gosc0010@umn.edu" TargetMode="External"/><Relationship Id="rId11" Type="http://schemas.openxmlformats.org/officeDocument/2006/relationships/hyperlink" Target="mailto:chuck@gac.edu" TargetMode="External"/><Relationship Id="rId5" Type="http://schemas.openxmlformats.org/officeDocument/2006/relationships/hyperlink" Target="mailto:weih0016@umn.edu" TargetMode="External"/><Relationship Id="rId15" Type="http://schemas.openxmlformats.org/officeDocument/2006/relationships/hyperlink" Target="mailto:peter.pitman@isd624.org" TargetMode="External"/><Relationship Id="rId10" Type="http://schemas.openxmlformats.org/officeDocument/2006/relationships/hyperlink" Target="mailto:rodrigu2@augsburg.edu" TargetMode="External"/><Relationship Id="rId19" Type="http://schemas.openxmlformats.org/officeDocument/2006/relationships/hyperlink" Target="mailto:czavmnus1@gmail.com" TargetMode="External"/><Relationship Id="rId4" Type="http://schemas.openxmlformats.org/officeDocument/2006/relationships/hyperlink" Target="mailto:mcdon773@umn.edu" TargetMode="External"/><Relationship Id="rId9" Type="http://schemas.openxmlformats.org/officeDocument/2006/relationships/hyperlink" Target="mailto:murrdl@augsburg.edu" TargetMode="External"/><Relationship Id="rId14" Type="http://schemas.openxmlformats.org/officeDocument/2006/relationships/hyperlink" Target="mailto:nhanphan2112@hotmail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59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High-Altitude Ballooning Workshop</a:t>
            </a:r>
            <a:br>
              <a:rPr lang="en-US" b="1" dirty="0" smtClean="0"/>
            </a:br>
            <a:r>
              <a:rPr lang="en-US" b="1" dirty="0" smtClean="0"/>
              <a:t>August 6 &amp; 8, 2013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James </a:t>
            </a:r>
            <a:r>
              <a:rPr lang="en-US" dirty="0" err="1" smtClean="0"/>
              <a:t>Flaten</a:t>
            </a:r>
            <a:endParaRPr lang="en-US" dirty="0" smtClean="0"/>
          </a:p>
          <a:p>
            <a:r>
              <a:rPr lang="en-US" dirty="0" smtClean="0"/>
              <a:t>Minnesota Space Grant Consortium</a:t>
            </a:r>
          </a:p>
          <a:p>
            <a:r>
              <a:rPr lang="en-US" dirty="0" smtClean="0"/>
              <a:t>University of Minnesota</a:t>
            </a:r>
          </a:p>
          <a:p>
            <a:r>
              <a:rPr lang="en-US" dirty="0" smtClean="0">
                <a:hlinkClick r:id="rId2"/>
              </a:rPr>
              <a:t>flate001@aem.umn.edu</a:t>
            </a:r>
            <a:endParaRPr lang="en-US" dirty="0" smtClean="0"/>
          </a:p>
          <a:p>
            <a:r>
              <a:rPr lang="en-US" dirty="0" smtClean="0"/>
              <a:t>651-399-2423 (cell)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Plan interior layout (“mock-box”)</a:t>
            </a:r>
            <a:br>
              <a:rPr lang="en-US" sz="4000" u="sng" dirty="0" smtClean="0"/>
            </a:br>
            <a:r>
              <a:rPr lang="en-US" sz="3200" dirty="0" smtClean="0"/>
              <a:t>(James)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48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Begin Payload Assembly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44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err="1" smtClean="0"/>
              <a:t>Arduino</a:t>
            </a:r>
            <a:r>
              <a:rPr lang="en-US" sz="4000" u="sng" dirty="0" smtClean="0"/>
              <a:t> lesson</a:t>
            </a:r>
            <a:br>
              <a:rPr lang="en-US" sz="4000" u="sng" dirty="0" smtClean="0"/>
            </a:br>
            <a:r>
              <a:rPr lang="en-US" sz="3200" dirty="0" smtClean="0"/>
              <a:t>(X: Christopher,</a:t>
            </a:r>
            <a:br>
              <a:rPr lang="en-US" sz="3200" dirty="0" smtClean="0"/>
            </a:br>
            <a:r>
              <a:rPr lang="en-US" sz="3200" dirty="0" smtClean="0"/>
              <a:t>Y: Spencer,</a:t>
            </a:r>
            <a:br>
              <a:rPr lang="en-US" sz="3200" dirty="0" smtClean="0"/>
            </a:br>
            <a:r>
              <a:rPr lang="en-US" sz="3200" dirty="0" smtClean="0"/>
              <a:t>Z: Seth)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18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err="1" smtClean="0"/>
              <a:t>Arduino</a:t>
            </a:r>
            <a:r>
              <a:rPr lang="en-US" sz="4000" u="sng" dirty="0" smtClean="0"/>
              <a:t> capabilities</a:t>
            </a:r>
            <a:br>
              <a:rPr lang="en-US" sz="4000" u="sng" dirty="0" smtClean="0"/>
            </a:br>
            <a:r>
              <a:rPr lang="en-US" sz="3200" dirty="0" smtClean="0"/>
              <a:t>(each group – X, Y, and Z)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892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Finish </a:t>
            </a:r>
            <a:r>
              <a:rPr lang="en-US" sz="4000" u="sng" dirty="0" err="1" smtClean="0"/>
              <a:t>Payoad</a:t>
            </a:r>
            <a:r>
              <a:rPr lang="en-US" sz="4000" u="sng" dirty="0" smtClean="0"/>
              <a:t> Assembly</a:t>
            </a:r>
            <a:br>
              <a:rPr lang="en-US" sz="4000" u="sng" dirty="0" smtClean="0"/>
            </a:br>
            <a:r>
              <a:rPr lang="en-US" sz="4000" u="sng" dirty="0" smtClean="0"/>
              <a:t>(as much as possible)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607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Overview of Ballooning Skills</a:t>
            </a:r>
            <a:br>
              <a:rPr lang="en-US" sz="4000" u="sng" dirty="0" smtClean="0"/>
            </a:br>
            <a:r>
              <a:rPr lang="en-US" sz="4000" u="sng" dirty="0" smtClean="0"/>
              <a:t>and </a:t>
            </a:r>
            <a:r>
              <a:rPr lang="en-US" sz="4000" u="sng" dirty="0"/>
              <a:t>C</a:t>
            </a:r>
            <a:r>
              <a:rPr lang="en-US" sz="4000" u="sng" dirty="0" smtClean="0"/>
              <a:t>omments about FAR 101</a:t>
            </a:r>
            <a:br>
              <a:rPr lang="en-US" sz="4000" u="sng" dirty="0" smtClean="0"/>
            </a:br>
            <a:r>
              <a:rPr lang="en-US" sz="3200" dirty="0" smtClean="0"/>
              <a:t>(James)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15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Running Flight Predictions</a:t>
            </a:r>
            <a:br>
              <a:rPr lang="en-US" sz="4000" u="sng" dirty="0" smtClean="0"/>
            </a:br>
            <a:r>
              <a:rPr lang="en-US" sz="3200" dirty="0" smtClean="0"/>
              <a:t>(John)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660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GPS Radio Tracking</a:t>
            </a:r>
            <a:br>
              <a:rPr lang="en-US" sz="4000" u="sng" dirty="0" smtClean="0"/>
            </a:br>
            <a:r>
              <a:rPr lang="en-US" sz="4000" u="sng" dirty="0" smtClean="0"/>
              <a:t>(Hardware/Software)</a:t>
            </a:r>
            <a:br>
              <a:rPr lang="en-US" sz="4000" u="sng" dirty="0" smtClean="0"/>
            </a:br>
            <a:r>
              <a:rPr lang="en-US" sz="4000" u="sng" dirty="0" smtClean="0"/>
              <a:t>(In Flight and On The Ground)</a:t>
            </a:r>
            <a:br>
              <a:rPr lang="en-US" sz="4000" u="sng" dirty="0" smtClean="0"/>
            </a:br>
            <a:r>
              <a:rPr lang="en-US" sz="3200" dirty="0" smtClean="0"/>
              <a:t>(Spencer – </a:t>
            </a:r>
            <a:r>
              <a:rPr lang="en-US" sz="3200" dirty="0" err="1" smtClean="0"/>
              <a:t>aprs</a:t>
            </a:r>
            <a:r>
              <a:rPr lang="en-US" sz="3200" dirty="0" smtClean="0"/>
              <a:t>; Hannah – </a:t>
            </a:r>
            <a:r>
              <a:rPr lang="en-US" sz="3200" dirty="0" err="1" smtClean="0"/>
              <a:t>StratoSAT</a:t>
            </a:r>
            <a:r>
              <a:rPr lang="en-US" sz="3200" dirty="0" smtClean="0"/>
              <a:t>; James – other)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660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Practice Balloon Inflation and Sealing</a:t>
            </a:r>
            <a:br>
              <a:rPr lang="en-US" sz="4000" u="sng" dirty="0" smtClean="0"/>
            </a:br>
            <a:r>
              <a:rPr lang="en-US" sz="4000" u="sng" dirty="0" smtClean="0"/>
              <a:t>Excess Lift Calculation and Measurement</a:t>
            </a:r>
            <a:br>
              <a:rPr lang="en-US" sz="4000" u="sng" dirty="0" smtClean="0"/>
            </a:br>
            <a:r>
              <a:rPr lang="en-US" sz="3200" dirty="0" smtClean="0"/>
              <a:t>(Hannah)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00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Finalizing the Stack:</a:t>
            </a:r>
            <a:br>
              <a:rPr lang="en-US" sz="4000" u="sng" dirty="0" smtClean="0"/>
            </a:br>
            <a:r>
              <a:rPr lang="en-US" sz="4000" u="sng" dirty="0" smtClean="0"/>
              <a:t>Start Payloads; Tracking Checks</a:t>
            </a:r>
            <a:br>
              <a:rPr lang="en-US" sz="4000" u="sng" dirty="0" smtClean="0"/>
            </a:br>
            <a:r>
              <a:rPr lang="en-US" sz="3200" dirty="0" smtClean="0"/>
              <a:t>(Seth)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93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991600" cy="6629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/>
              <a:t>Contact information</a:t>
            </a:r>
          </a:p>
          <a:p>
            <a:pPr algn="l"/>
            <a:r>
              <a:rPr lang="en-US" sz="1800" dirty="0" smtClean="0"/>
              <a:t>James </a:t>
            </a:r>
            <a:r>
              <a:rPr lang="en-US" sz="1800" dirty="0" err="1" smtClean="0"/>
              <a:t>Flaten</a:t>
            </a:r>
            <a:r>
              <a:rPr lang="en-US" sz="1800" dirty="0" smtClean="0"/>
              <a:t>, U of MN, </a:t>
            </a:r>
            <a:r>
              <a:rPr lang="en-US" sz="1800" dirty="0" smtClean="0">
                <a:hlinkClick r:id="rId2"/>
              </a:rPr>
              <a:t>flate001@aem.umn.edu</a:t>
            </a:r>
            <a:endParaRPr lang="en-US" sz="1800" dirty="0" smtClean="0"/>
          </a:p>
          <a:p>
            <a:pPr algn="l"/>
            <a:r>
              <a:rPr lang="en-US" sz="1800" dirty="0" smtClean="0"/>
              <a:t>Seth Frick, U of MN student, </a:t>
            </a:r>
            <a:r>
              <a:rPr lang="en-US" sz="1800" dirty="0" smtClean="0">
                <a:hlinkClick r:id="rId3"/>
              </a:rPr>
              <a:t>frick100@umn.edu</a:t>
            </a:r>
            <a:endParaRPr lang="en-US" sz="1800" dirty="0" smtClean="0"/>
          </a:p>
          <a:p>
            <a:pPr algn="l"/>
            <a:r>
              <a:rPr lang="en-US" sz="1800" dirty="0" smtClean="0"/>
              <a:t>Spencer McDonald, U of MN student, </a:t>
            </a:r>
            <a:r>
              <a:rPr lang="en-US" sz="1800" dirty="0" smtClean="0">
                <a:hlinkClick r:id="rId4"/>
              </a:rPr>
              <a:t>mcdon773@umn.edu</a:t>
            </a:r>
            <a:endParaRPr lang="en-US" sz="1800" dirty="0" smtClean="0"/>
          </a:p>
          <a:p>
            <a:pPr algn="l"/>
            <a:r>
              <a:rPr lang="en-US" sz="1800" dirty="0" smtClean="0"/>
              <a:t>Hannah </a:t>
            </a:r>
            <a:r>
              <a:rPr lang="en-US" sz="1800" dirty="0" err="1" smtClean="0"/>
              <a:t>Weiher</a:t>
            </a:r>
            <a:r>
              <a:rPr lang="en-US" sz="1800" dirty="0" smtClean="0"/>
              <a:t>, U of MN student, </a:t>
            </a:r>
            <a:r>
              <a:rPr lang="en-US" sz="1800" dirty="0" smtClean="0">
                <a:hlinkClick r:id="rId5"/>
              </a:rPr>
              <a:t>weih0016@umn.edu</a:t>
            </a:r>
            <a:endParaRPr lang="en-US" sz="1800" dirty="0" smtClean="0"/>
          </a:p>
          <a:p>
            <a:pPr algn="l"/>
            <a:r>
              <a:rPr lang="en-US" sz="1800" dirty="0" smtClean="0"/>
              <a:t>Christopher </a:t>
            </a:r>
            <a:r>
              <a:rPr lang="en-US" sz="1800" dirty="0" err="1" smtClean="0"/>
              <a:t>Gosch</a:t>
            </a:r>
            <a:r>
              <a:rPr lang="en-US" sz="1800" dirty="0" smtClean="0"/>
              <a:t>, U of MN student, </a:t>
            </a:r>
            <a:r>
              <a:rPr lang="en-US" sz="1800" dirty="0" smtClean="0">
                <a:hlinkClick r:id="rId6"/>
              </a:rPr>
              <a:t>gosc0010@umn.edu</a:t>
            </a:r>
            <a:endParaRPr lang="en-US" sz="1800" dirty="0" smtClean="0"/>
          </a:p>
          <a:p>
            <a:pPr algn="l"/>
            <a:r>
              <a:rPr lang="en-US" sz="1800" dirty="0" smtClean="0"/>
              <a:t>John Jackson</a:t>
            </a:r>
            <a:r>
              <a:rPr lang="en-US" sz="1800" dirty="0" smtClean="0"/>
              <a:t>, U of MN student, </a:t>
            </a:r>
            <a:r>
              <a:rPr lang="en-US" sz="1800" dirty="0" smtClean="0">
                <a:hlinkClick r:id="rId7"/>
              </a:rPr>
              <a:t>jacks974@umn.edu</a:t>
            </a:r>
            <a:endParaRPr lang="en-US" sz="1800" dirty="0" smtClean="0"/>
          </a:p>
          <a:p>
            <a:pPr algn="l"/>
            <a:r>
              <a:rPr lang="en-US" sz="1800" dirty="0" smtClean="0"/>
              <a:t>Kale </a:t>
            </a:r>
            <a:r>
              <a:rPr lang="en-US" sz="1800" dirty="0" err="1" smtClean="0"/>
              <a:t>Hedstrom</a:t>
            </a:r>
            <a:r>
              <a:rPr lang="en-US" sz="1800" dirty="0" smtClean="0"/>
              <a:t>, U of MN, </a:t>
            </a:r>
            <a:r>
              <a:rPr lang="en-US" sz="1800" dirty="0" smtClean="0">
                <a:hlinkClick r:id="rId8"/>
              </a:rPr>
              <a:t>heds0002@aem.umn.edu</a:t>
            </a:r>
            <a:endParaRPr lang="en-US" sz="1800" dirty="0" smtClean="0"/>
          </a:p>
          <a:p>
            <a:pPr algn="l"/>
            <a:r>
              <a:rPr lang="en-US" sz="1800" dirty="0" smtClean="0"/>
              <a:t>David </a:t>
            </a:r>
            <a:r>
              <a:rPr lang="en-US" sz="1800" dirty="0" err="1" smtClean="0"/>
              <a:t>Murr</a:t>
            </a:r>
            <a:r>
              <a:rPr lang="en-US" sz="1800" dirty="0" smtClean="0"/>
              <a:t>, Augsburg College, </a:t>
            </a:r>
            <a:r>
              <a:rPr lang="en-US" sz="1800" dirty="0" smtClean="0">
                <a:hlinkClick r:id="rId9"/>
              </a:rPr>
              <a:t>murrdl@augsburg.edu</a:t>
            </a:r>
            <a:endParaRPr lang="en-US" sz="1800" dirty="0" smtClean="0"/>
          </a:p>
          <a:p>
            <a:pPr algn="l"/>
            <a:r>
              <a:rPr lang="en-US" sz="1800" dirty="0" smtClean="0"/>
              <a:t>Angel Rodriquez, Augsburg College student, </a:t>
            </a:r>
            <a:r>
              <a:rPr lang="en-US" sz="1800" dirty="0" smtClean="0">
                <a:hlinkClick r:id="rId10"/>
              </a:rPr>
              <a:t>rodrigu2@augsburg.edu</a:t>
            </a:r>
            <a:endParaRPr lang="en-US" sz="1800" dirty="0" smtClean="0"/>
          </a:p>
          <a:p>
            <a:pPr algn="l"/>
            <a:r>
              <a:rPr lang="en-US" sz="1800" dirty="0" smtClean="0"/>
              <a:t>Chuck </a:t>
            </a:r>
            <a:r>
              <a:rPr lang="en-US" sz="1800" dirty="0" err="1" smtClean="0"/>
              <a:t>Niederriter</a:t>
            </a:r>
            <a:r>
              <a:rPr lang="en-US" sz="1800" dirty="0" smtClean="0"/>
              <a:t>, </a:t>
            </a:r>
            <a:r>
              <a:rPr lang="en-US" sz="1800" dirty="0" err="1" smtClean="0"/>
              <a:t>Gustavus</a:t>
            </a:r>
            <a:r>
              <a:rPr lang="en-US" sz="1800" dirty="0" smtClean="0"/>
              <a:t> </a:t>
            </a:r>
            <a:r>
              <a:rPr lang="en-US" sz="1800" dirty="0" err="1" smtClean="0"/>
              <a:t>Adolphus</a:t>
            </a:r>
            <a:r>
              <a:rPr lang="en-US" sz="1800" dirty="0" smtClean="0"/>
              <a:t> College, </a:t>
            </a:r>
            <a:r>
              <a:rPr lang="en-US" sz="1800" dirty="0" smtClean="0">
                <a:hlinkClick r:id="rId11"/>
              </a:rPr>
              <a:t>chuck@gac.edu</a:t>
            </a:r>
            <a:endParaRPr lang="en-US" sz="1800" dirty="0" smtClean="0"/>
          </a:p>
          <a:p>
            <a:pPr algn="l"/>
            <a:r>
              <a:rPr lang="en-US" sz="1800" dirty="0" smtClean="0"/>
              <a:t>Steve </a:t>
            </a:r>
            <a:r>
              <a:rPr lang="en-US" sz="1800" dirty="0" err="1" smtClean="0"/>
              <a:t>Mellema</a:t>
            </a:r>
            <a:r>
              <a:rPr lang="en-US" sz="1800" dirty="0" smtClean="0"/>
              <a:t>, </a:t>
            </a:r>
            <a:r>
              <a:rPr lang="en-US" sz="1800" dirty="0" err="1" smtClean="0"/>
              <a:t>Gustavus</a:t>
            </a:r>
            <a:r>
              <a:rPr lang="en-US" sz="1800" dirty="0" smtClean="0"/>
              <a:t> </a:t>
            </a:r>
            <a:r>
              <a:rPr lang="en-US" sz="1800" dirty="0" err="1" smtClean="0"/>
              <a:t>Adolphus</a:t>
            </a:r>
            <a:r>
              <a:rPr lang="en-US" sz="1800" dirty="0" smtClean="0"/>
              <a:t> College, </a:t>
            </a:r>
            <a:r>
              <a:rPr lang="en-US" sz="1800" dirty="0" smtClean="0">
                <a:hlinkClick r:id="rId12"/>
              </a:rPr>
              <a:t>mellema@gustavus.edu</a:t>
            </a:r>
            <a:endParaRPr lang="en-US" sz="1800" dirty="0" smtClean="0"/>
          </a:p>
          <a:p>
            <a:pPr algn="l"/>
            <a:r>
              <a:rPr lang="en-US" sz="1800" dirty="0" err="1" smtClean="0"/>
              <a:t>Anand</a:t>
            </a:r>
            <a:r>
              <a:rPr lang="en-US" sz="1800" dirty="0" smtClean="0"/>
              <a:t> </a:t>
            </a:r>
            <a:r>
              <a:rPr lang="en-US" sz="1800" dirty="0" err="1" smtClean="0"/>
              <a:t>Vyas</a:t>
            </a:r>
            <a:r>
              <a:rPr lang="en-US" sz="1800" dirty="0" smtClean="0"/>
              <a:t>, Inver Hills Community College, </a:t>
            </a:r>
            <a:r>
              <a:rPr lang="en-US" sz="1800" dirty="0" smtClean="0">
                <a:hlinkClick r:id="rId13"/>
              </a:rPr>
              <a:t>AVyas@inverhills.mnscu.edu</a:t>
            </a:r>
            <a:endParaRPr lang="en-US" sz="1800" dirty="0" smtClean="0"/>
          </a:p>
          <a:p>
            <a:pPr algn="l"/>
            <a:r>
              <a:rPr lang="en-US" sz="1800" dirty="0" err="1" smtClean="0"/>
              <a:t>Nhan</a:t>
            </a:r>
            <a:r>
              <a:rPr lang="en-US" sz="1800" dirty="0" smtClean="0"/>
              <a:t> </a:t>
            </a:r>
            <a:r>
              <a:rPr lang="en-US" sz="1800" dirty="0" err="1" smtClean="0"/>
              <a:t>Phan</a:t>
            </a:r>
            <a:r>
              <a:rPr lang="en-US" sz="1800" dirty="0" smtClean="0"/>
              <a:t>, Inver Hills Community College student, </a:t>
            </a:r>
            <a:r>
              <a:rPr lang="en-US" sz="1800" dirty="0" smtClean="0">
                <a:hlinkClick r:id="rId14"/>
              </a:rPr>
              <a:t>nhanphan2112@hotmail.com</a:t>
            </a:r>
            <a:endParaRPr lang="en-US" sz="1800" dirty="0" smtClean="0"/>
          </a:p>
          <a:p>
            <a:pPr algn="l"/>
            <a:r>
              <a:rPr lang="en-US" sz="1800" dirty="0" smtClean="0"/>
              <a:t>Peter Pitman, White Bear Lake High School (South Campus), </a:t>
            </a:r>
            <a:r>
              <a:rPr lang="en-US" sz="1800" dirty="0" smtClean="0">
                <a:hlinkClick r:id="rId15"/>
              </a:rPr>
              <a:t>peter.pitman@isd624.org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Lynn Spears, Farnsworth Aerospace Magnet Middle School, </a:t>
            </a:r>
            <a:r>
              <a:rPr lang="en-US" sz="1800" dirty="0" smtClean="0">
                <a:hlinkClick r:id="rId16"/>
              </a:rPr>
              <a:t>lynn.spears@spps.org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Susan </a:t>
            </a:r>
            <a:r>
              <a:rPr lang="en-US" sz="1800" dirty="0" err="1" smtClean="0"/>
              <a:t>Koppendrayer</a:t>
            </a:r>
            <a:r>
              <a:rPr lang="en-US" sz="1800" dirty="0" smtClean="0"/>
              <a:t>, Calvin Christian Middle School, </a:t>
            </a:r>
            <a:r>
              <a:rPr lang="en-US" sz="1800" dirty="0" smtClean="0">
                <a:hlinkClick r:id="rId17"/>
              </a:rPr>
              <a:t>skdrayer@calvinchristian.org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Jon </a:t>
            </a:r>
            <a:r>
              <a:rPr lang="en-US" sz="1800" dirty="0" err="1" smtClean="0"/>
              <a:t>Laqua</a:t>
            </a:r>
            <a:r>
              <a:rPr lang="en-US" sz="1800" dirty="0" smtClean="0"/>
              <a:t>, Tripoli Rocketry, </a:t>
            </a:r>
            <a:r>
              <a:rPr lang="en-US" sz="1800" dirty="0" smtClean="0">
                <a:hlinkClick r:id="rId18"/>
              </a:rPr>
              <a:t>jon.laqua@thomsonreuters.com</a:t>
            </a:r>
            <a:endParaRPr lang="en-US" sz="1800" dirty="0"/>
          </a:p>
          <a:p>
            <a:pPr algn="l"/>
            <a:r>
              <a:rPr lang="en-US" sz="1800" dirty="0" smtClean="0"/>
              <a:t>Chris </a:t>
            </a:r>
            <a:r>
              <a:rPr lang="en-US" sz="1800" dirty="0" err="1" smtClean="0"/>
              <a:t>Ziemann</a:t>
            </a:r>
            <a:r>
              <a:rPr lang="en-US" sz="1800" dirty="0" smtClean="0"/>
              <a:t>, Tripoli Rocketry, </a:t>
            </a:r>
            <a:r>
              <a:rPr lang="en-US" sz="1800" dirty="0" smtClean="0">
                <a:hlinkClick r:id="rId19"/>
              </a:rPr>
              <a:t>czavmnus1@gmail.com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683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GPS Radio Tracking</a:t>
            </a:r>
            <a:br>
              <a:rPr lang="en-US" sz="4000" u="sng" dirty="0" smtClean="0"/>
            </a:br>
            <a:r>
              <a:rPr lang="en-US" sz="4000" u="sng" dirty="0" smtClean="0"/>
              <a:t>from the Ground</a:t>
            </a:r>
            <a:br>
              <a:rPr lang="en-US" sz="4000" u="sng" dirty="0" smtClean="0"/>
            </a:br>
            <a:r>
              <a:rPr lang="en-US" sz="3200" dirty="0" smtClean="0"/>
              <a:t>(Spencer – </a:t>
            </a:r>
            <a:r>
              <a:rPr lang="en-US" sz="3200" dirty="0" err="1" smtClean="0"/>
              <a:t>aprs</a:t>
            </a:r>
            <a:r>
              <a:rPr lang="en-US" sz="3200" dirty="0" smtClean="0"/>
              <a:t> “in-car”</a:t>
            </a:r>
            <a:br>
              <a:rPr lang="en-US" sz="3200" dirty="0" smtClean="0"/>
            </a:br>
            <a:r>
              <a:rPr lang="en-US" sz="3200" dirty="0" smtClean="0"/>
              <a:t>Hannah – </a:t>
            </a:r>
            <a:r>
              <a:rPr lang="en-US" sz="3200" dirty="0" err="1" smtClean="0"/>
              <a:t>StratoSAT</a:t>
            </a:r>
            <a:r>
              <a:rPr lang="en-US" sz="3200" dirty="0"/>
              <a:t> </a:t>
            </a:r>
            <a:r>
              <a:rPr lang="en-US" sz="3200" dirty="0" smtClean="0"/>
              <a:t>“in-car”</a:t>
            </a:r>
            <a:br>
              <a:rPr lang="en-US" sz="3200" dirty="0" smtClean="0"/>
            </a:br>
            <a:r>
              <a:rPr lang="en-US" sz="3200" dirty="0" smtClean="0"/>
              <a:t>Christopher – internet)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513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“Chase” and Recovery Comments</a:t>
            </a:r>
            <a:br>
              <a:rPr lang="en-US" sz="4000" u="sng" dirty="0" smtClean="0"/>
            </a:br>
            <a:r>
              <a:rPr lang="en-US" sz="3200" dirty="0" smtClean="0"/>
              <a:t>(James)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937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Data Analysis: Photos and Video</a:t>
            </a:r>
            <a:br>
              <a:rPr lang="en-US" sz="4000" u="sng" dirty="0" smtClean="0"/>
            </a:br>
            <a:r>
              <a:rPr lang="en-US" sz="3200" dirty="0" smtClean="0"/>
              <a:t>(Spencer)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149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Data Analysis: </a:t>
            </a:r>
            <a:r>
              <a:rPr lang="en-US" sz="4000" u="sng" dirty="0" err="1" smtClean="0"/>
              <a:t>aprs</a:t>
            </a:r>
            <a:r>
              <a:rPr lang="en-US" sz="4000" u="sng" dirty="0" smtClean="0"/>
              <a:t> Tracking </a:t>
            </a:r>
            <a:r>
              <a:rPr lang="en-US" sz="4000" u="sng" dirty="0"/>
              <a:t>R</a:t>
            </a:r>
            <a:r>
              <a:rPr lang="en-US" sz="4000" u="sng" dirty="0" smtClean="0"/>
              <a:t>ecord</a:t>
            </a:r>
            <a:br>
              <a:rPr lang="en-US" sz="4000" u="sng" dirty="0" smtClean="0"/>
            </a:br>
            <a:r>
              <a:rPr lang="en-US" sz="3200" dirty="0" smtClean="0"/>
              <a:t>(James)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256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Data Analysis: HOBO Data Loggers</a:t>
            </a:r>
            <a:br>
              <a:rPr lang="en-US" sz="4000" u="sng" dirty="0" smtClean="0"/>
            </a:br>
            <a:r>
              <a:rPr lang="en-US" sz="3200" dirty="0" smtClean="0"/>
              <a:t>(Christopher)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058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Data Analysis: </a:t>
            </a:r>
            <a:r>
              <a:rPr lang="en-US" sz="4000" u="sng" dirty="0" err="1" smtClean="0"/>
              <a:t>StratoSAT</a:t>
            </a:r>
            <a:r>
              <a:rPr lang="en-US" sz="4000" u="sng" dirty="0" smtClean="0"/>
              <a:t>/</a:t>
            </a:r>
            <a:r>
              <a:rPr lang="en-US" sz="4000" u="sng" dirty="0" err="1" smtClean="0"/>
              <a:t>Zigbee</a:t>
            </a:r>
            <a:r>
              <a:rPr lang="en-US" sz="4000" u="sng" dirty="0" smtClean="0"/>
              <a:t> Record</a:t>
            </a:r>
            <a:br>
              <a:rPr lang="en-US" sz="4000" u="sng" dirty="0" smtClean="0"/>
            </a:br>
            <a:r>
              <a:rPr lang="en-US" sz="3200" dirty="0" smtClean="0"/>
              <a:t>(Hannah)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328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Data Analysis: </a:t>
            </a:r>
            <a:r>
              <a:rPr lang="en-US" sz="4000" u="sng" dirty="0" err="1" smtClean="0"/>
              <a:t>Arduino</a:t>
            </a:r>
            <a:r>
              <a:rPr lang="en-US" sz="4000" u="sng" dirty="0" smtClean="0"/>
              <a:t> Record</a:t>
            </a:r>
            <a:br>
              <a:rPr lang="en-US" sz="4000" u="sng" dirty="0" smtClean="0"/>
            </a:br>
            <a:r>
              <a:rPr lang="en-US" sz="3200" dirty="0" smtClean="0"/>
              <a:t>(Seth)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945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Logistics for Thursday</a:t>
            </a:r>
            <a:br>
              <a:rPr lang="en-US" sz="4000" u="sng" dirty="0" smtClean="0"/>
            </a:br>
            <a:r>
              <a:rPr lang="en-US" sz="3200" dirty="0" smtClean="0"/>
              <a:t>(James)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56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General Agenda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4000" b="1" dirty="0" smtClean="0"/>
              <a:t>Day 1</a:t>
            </a:r>
            <a:r>
              <a:rPr lang="en-US" sz="4000" dirty="0" smtClean="0"/>
              <a:t> – Tuesday, August 6, 2013</a:t>
            </a:r>
            <a:br>
              <a:rPr lang="en-US" sz="4000" dirty="0" smtClean="0"/>
            </a:br>
            <a:r>
              <a:rPr lang="en-US" sz="4000" dirty="0" smtClean="0"/>
              <a:t>morning: payload-build</a:t>
            </a:r>
            <a:br>
              <a:rPr lang="en-US" sz="4000" dirty="0" smtClean="0"/>
            </a:br>
            <a:r>
              <a:rPr lang="en-US" sz="4000" dirty="0" smtClean="0"/>
              <a:t>afternoon: ballooning skills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4000" b="1" dirty="0" smtClean="0"/>
              <a:t>Day 2</a:t>
            </a:r>
            <a:r>
              <a:rPr lang="en-US" sz="4000" dirty="0" smtClean="0"/>
              <a:t> – Thursday, August 8, 2013</a:t>
            </a:r>
            <a:br>
              <a:rPr lang="en-US" sz="4000" dirty="0" smtClean="0"/>
            </a:br>
            <a:r>
              <a:rPr lang="en-US" sz="4000" dirty="0" smtClean="0"/>
              <a:t>flight: launch, chase, recovery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884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Payload Box Construction Options,</a:t>
            </a:r>
            <a:br>
              <a:rPr lang="en-US" sz="4000" u="sng" dirty="0" smtClean="0"/>
            </a:br>
            <a:r>
              <a:rPr lang="en-US" sz="4000" u="sng" dirty="0" smtClean="0"/>
              <a:t>“Flat-sat” Configuration, and Rigging</a:t>
            </a:r>
            <a:br>
              <a:rPr lang="en-US" sz="4000" u="sng" dirty="0" smtClean="0"/>
            </a:br>
            <a:r>
              <a:rPr lang="en-US" sz="3200" dirty="0" smtClean="0"/>
              <a:t>(Christopher)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666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Cameras: Video and Still</a:t>
            </a:r>
            <a:br>
              <a:rPr lang="en-US" sz="4000" u="sng" dirty="0" smtClean="0"/>
            </a:br>
            <a:r>
              <a:rPr lang="en-US" sz="3200" dirty="0" smtClean="0"/>
              <a:t>(Spencer and James)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921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Resistive Heater (snap-together model)</a:t>
            </a:r>
            <a:br>
              <a:rPr lang="en-US" sz="4000" u="sng" dirty="0" smtClean="0"/>
            </a:br>
            <a:r>
              <a:rPr lang="en-US" sz="3200" dirty="0" smtClean="0"/>
              <a:t>(Seth)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92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HOBO data loggers</a:t>
            </a:r>
            <a:br>
              <a:rPr lang="en-US" sz="4000" u="sng" dirty="0" smtClean="0"/>
            </a:br>
            <a:r>
              <a:rPr lang="en-US" sz="3200" dirty="0" smtClean="0"/>
              <a:t>(John)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51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Telemetry of experimental data </a:t>
            </a:r>
            <a:br>
              <a:rPr lang="en-US" sz="4000" u="sng" dirty="0" smtClean="0"/>
            </a:br>
            <a:r>
              <a:rPr lang="en-US" sz="3200" dirty="0" smtClean="0"/>
              <a:t>(Hannah – </a:t>
            </a:r>
            <a:r>
              <a:rPr lang="en-US" sz="3200" dirty="0" err="1" smtClean="0"/>
              <a:t>zigbees</a:t>
            </a:r>
            <a:r>
              <a:rPr lang="en-US" sz="3200" dirty="0" smtClean="0"/>
              <a:t>; Seth – </a:t>
            </a:r>
            <a:r>
              <a:rPr lang="en-US" sz="3200" dirty="0" err="1" smtClean="0"/>
              <a:t>RTrak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803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594225"/>
          </a:xfrm>
        </p:spPr>
        <p:txBody>
          <a:bodyPr>
            <a:normAutofit/>
          </a:bodyPr>
          <a:lstStyle/>
          <a:p>
            <a:r>
              <a:rPr lang="en-US" sz="4000" u="sng" dirty="0" err="1" smtClean="0"/>
              <a:t>Arduino</a:t>
            </a:r>
            <a:r>
              <a:rPr lang="en-US" sz="4000" u="sng" dirty="0" smtClean="0"/>
              <a:t> packages</a:t>
            </a:r>
            <a:br>
              <a:rPr lang="en-US" sz="4000" u="sng" dirty="0" smtClean="0"/>
            </a:br>
            <a:r>
              <a:rPr lang="en-US" sz="4000" u="sng" dirty="0" smtClean="0"/>
              <a:t>X: basic Uno</a:t>
            </a:r>
            <a:br>
              <a:rPr lang="en-US" sz="4000" u="sng" dirty="0" smtClean="0"/>
            </a:br>
            <a:r>
              <a:rPr lang="en-US" sz="4000" u="sng" dirty="0" smtClean="0"/>
              <a:t>Y: basic Mega</a:t>
            </a:r>
            <a:br>
              <a:rPr lang="en-US" sz="4000" u="sng" dirty="0" smtClean="0"/>
            </a:br>
            <a:r>
              <a:rPr lang="en-US" sz="4000" u="sng" dirty="0" smtClean="0"/>
              <a:t>Z: “super” Uno</a:t>
            </a:r>
            <a:br>
              <a:rPr lang="en-US" sz="4000" u="sng" dirty="0" smtClean="0"/>
            </a:br>
            <a:r>
              <a:rPr lang="en-US" sz="3200" dirty="0" smtClean="0"/>
              <a:t>(Spencer)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41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245</Words>
  <Application>Microsoft Office PowerPoint</Application>
  <PresentationFormat>On-screen Show (4:3)</PresentationFormat>
  <Paragraphs>47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High-Altitude Ballooning Workshop August 6 &amp; 8, 2013</vt:lpstr>
      <vt:lpstr>PowerPoint Presentation</vt:lpstr>
      <vt:lpstr>General Agenda  Day 1 – Tuesday, August 6, 2013 morning: payload-build afternoon: ballooning skills  Day 2 – Thursday, August 8, 2013 flight: launch, chase, recovery</vt:lpstr>
      <vt:lpstr>Payload Box Construction Options, “Flat-sat” Configuration, and Rigging (Christopher)</vt:lpstr>
      <vt:lpstr>Cameras: Video and Still (Spencer and James)</vt:lpstr>
      <vt:lpstr>Resistive Heater (snap-together model) (Seth)</vt:lpstr>
      <vt:lpstr>HOBO data loggers (John)</vt:lpstr>
      <vt:lpstr>Telemetry of experimental data  (Hannah – zigbees; Seth – RTrak)</vt:lpstr>
      <vt:lpstr>Arduino packages X: basic Uno Y: basic Mega Z: “super” Uno (Spencer)</vt:lpstr>
      <vt:lpstr>Plan interior layout (“mock-box”) (James)</vt:lpstr>
      <vt:lpstr>Begin Payload Assembly</vt:lpstr>
      <vt:lpstr>Arduino lesson (X: Christopher, Y: Spencer, Z: Seth)</vt:lpstr>
      <vt:lpstr>Arduino capabilities (each group – X, Y, and Z)</vt:lpstr>
      <vt:lpstr>Finish Payoad Assembly (as much as possible)</vt:lpstr>
      <vt:lpstr>Overview of Ballooning Skills and Comments about FAR 101 (James)</vt:lpstr>
      <vt:lpstr>Running Flight Predictions (John)</vt:lpstr>
      <vt:lpstr>GPS Radio Tracking (Hardware/Software) (In Flight and On The Ground) (Spencer – aprs; Hannah – StratoSAT; James – other)</vt:lpstr>
      <vt:lpstr>Practice Balloon Inflation and Sealing Excess Lift Calculation and Measurement (Hannah)</vt:lpstr>
      <vt:lpstr>Finalizing the Stack: Start Payloads; Tracking Checks (Seth)</vt:lpstr>
      <vt:lpstr>GPS Radio Tracking from the Ground (Spencer – aprs “in-car” Hannah – StratoSAT “in-car” Christopher – internet)</vt:lpstr>
      <vt:lpstr>“Chase” and Recovery Comments (James)</vt:lpstr>
      <vt:lpstr>Data Analysis: Photos and Video (Spencer)</vt:lpstr>
      <vt:lpstr>Data Analysis: aprs Tracking Record (James)</vt:lpstr>
      <vt:lpstr>Data Analysis: HOBO Data Loggers (Christopher)</vt:lpstr>
      <vt:lpstr>Data Analysis: StratoSAT/Zigbee Record (Hannah)</vt:lpstr>
      <vt:lpstr>Data Analysis: Arduino Record (Seth)</vt:lpstr>
      <vt:lpstr>Logistics for Thursday (James)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High-Altitude Ballooning Workshop August 6 &amp; 8, 2013</dc:title>
  <dc:creator>James Flaten</dc:creator>
  <cp:lastModifiedBy>James Flaten</cp:lastModifiedBy>
  <cp:revision>9</cp:revision>
  <dcterms:created xsi:type="dcterms:W3CDTF">2013-08-06T03:41:42Z</dcterms:created>
  <dcterms:modified xsi:type="dcterms:W3CDTF">2013-08-06T04:46:09Z</dcterms:modified>
</cp:coreProperties>
</file>