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64" r:id="rId4"/>
    <p:sldId id="265" r:id="rId5"/>
    <p:sldId id="266" r:id="rId6"/>
    <p:sldId id="263" r:id="rId7"/>
    <p:sldId id="260" r:id="rId8"/>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4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5775" cy="463550"/>
          </a:xfrm>
          <a:prstGeom prst="rect">
            <a:avLst/>
          </a:prstGeom>
        </p:spPr>
        <p:txBody>
          <a:bodyPr vert="horz" lIns="92985" tIns="46493" rIns="92985" bIns="46493" rtlCol="0"/>
          <a:lstStyle>
            <a:lvl1pPr algn="l">
              <a:defRPr sz="1200"/>
            </a:lvl1pPr>
          </a:lstStyle>
          <a:p>
            <a:pPr>
              <a:defRPr/>
            </a:pPr>
            <a:endParaRPr lang="en-US"/>
          </a:p>
        </p:txBody>
      </p:sp>
      <p:sp>
        <p:nvSpPr>
          <p:cNvPr id="3" name="Date Placeholder 2"/>
          <p:cNvSpPr>
            <a:spLocks noGrp="1"/>
          </p:cNvSpPr>
          <p:nvPr>
            <p:ph type="dt" sz="quarter" idx="1"/>
          </p:nvPr>
        </p:nvSpPr>
        <p:spPr>
          <a:xfrm>
            <a:off x="3957638" y="0"/>
            <a:ext cx="3025775" cy="463550"/>
          </a:xfrm>
          <a:prstGeom prst="rect">
            <a:avLst/>
          </a:prstGeom>
        </p:spPr>
        <p:txBody>
          <a:bodyPr vert="horz" lIns="92985" tIns="46493" rIns="92985" bIns="46493" rtlCol="0"/>
          <a:lstStyle>
            <a:lvl1pPr algn="r">
              <a:defRPr sz="1200"/>
            </a:lvl1pPr>
          </a:lstStyle>
          <a:p>
            <a:pPr>
              <a:defRPr/>
            </a:pPr>
            <a:fld id="{BFEF48E7-AA86-4422-A2D9-D81F38FFB106}" type="datetimeFigureOut">
              <a:rPr lang="en-US"/>
              <a:pPr>
                <a:defRPr/>
              </a:pPr>
              <a:t>9/27/2016</a:t>
            </a:fld>
            <a:endParaRPr lang="en-US"/>
          </a:p>
        </p:txBody>
      </p:sp>
      <p:sp>
        <p:nvSpPr>
          <p:cNvPr id="4" name="Footer Placeholder 3"/>
          <p:cNvSpPr>
            <a:spLocks noGrp="1"/>
          </p:cNvSpPr>
          <p:nvPr>
            <p:ph type="ftr" sz="quarter" idx="2"/>
          </p:nvPr>
        </p:nvSpPr>
        <p:spPr>
          <a:xfrm>
            <a:off x="0" y="8818563"/>
            <a:ext cx="3025775" cy="463550"/>
          </a:xfrm>
          <a:prstGeom prst="rect">
            <a:avLst/>
          </a:prstGeom>
        </p:spPr>
        <p:txBody>
          <a:bodyPr vert="horz" lIns="92985" tIns="46493" rIns="92985" bIns="46493"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57638" y="8818563"/>
            <a:ext cx="3025775" cy="463550"/>
          </a:xfrm>
          <a:prstGeom prst="rect">
            <a:avLst/>
          </a:prstGeom>
        </p:spPr>
        <p:txBody>
          <a:bodyPr vert="horz" lIns="92985" tIns="46493" rIns="92985" bIns="46493" rtlCol="0" anchor="b"/>
          <a:lstStyle>
            <a:lvl1pPr algn="r">
              <a:defRPr sz="1200"/>
            </a:lvl1pPr>
          </a:lstStyle>
          <a:p>
            <a:pPr>
              <a:defRPr/>
            </a:pPr>
            <a:fld id="{CFFA8DB7-25B0-4145-A4EB-4D4C5E333113}" type="slidenum">
              <a:rPr lang="en-US"/>
              <a:pPr>
                <a:defRPr/>
              </a:pPr>
              <a:t>‹#›</a:t>
            </a:fld>
            <a:endParaRPr lang="en-US"/>
          </a:p>
        </p:txBody>
      </p:sp>
    </p:spTree>
    <p:extLst>
      <p:ext uri="{BB962C8B-B14F-4D97-AF65-F5344CB8AC3E}">
        <p14:creationId xmlns:p14="http://schemas.microsoft.com/office/powerpoint/2010/main" val="10949971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A6E7026-49FB-4C70-BF2F-4B1EE2686DE5}" type="datetimeFigureOut">
              <a:rPr lang="en-US"/>
              <a:pPr>
                <a:defRPr/>
              </a:pPr>
              <a:t>9/27/2016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EC62B1-8482-4000-84E3-C19088EB18E5}" type="slidenum">
              <a:rPr lang="en-US"/>
              <a:pPr>
                <a:defRPr/>
              </a:pPr>
              <a:t>‹#›</a:t>
            </a:fld>
            <a:endParaRPr lang="en-US"/>
          </a:p>
        </p:txBody>
      </p:sp>
    </p:spTree>
    <p:extLst>
      <p:ext uri="{BB962C8B-B14F-4D97-AF65-F5344CB8AC3E}">
        <p14:creationId xmlns:p14="http://schemas.microsoft.com/office/powerpoint/2010/main" val="337646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790C5F-DCA7-4689-9ADC-9420E4AD0181}" type="datetimeFigureOut">
              <a:rPr lang="en-US"/>
              <a:pPr>
                <a:defRPr/>
              </a:pPr>
              <a:t>9/27/2016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845F00-C2FD-4D3B-A1C4-E5D8A88D921E}" type="slidenum">
              <a:rPr lang="en-US"/>
              <a:pPr>
                <a:defRPr/>
              </a:pPr>
              <a:t>‹#›</a:t>
            </a:fld>
            <a:endParaRPr lang="en-US"/>
          </a:p>
        </p:txBody>
      </p:sp>
    </p:spTree>
    <p:extLst>
      <p:ext uri="{BB962C8B-B14F-4D97-AF65-F5344CB8AC3E}">
        <p14:creationId xmlns:p14="http://schemas.microsoft.com/office/powerpoint/2010/main" val="90401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A9FF90-A8C4-413C-A7A9-50C60B6D9D38}" type="datetimeFigureOut">
              <a:rPr lang="en-US"/>
              <a:pPr>
                <a:defRPr/>
              </a:pPr>
              <a:t>9/27/2016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DF5558-BF8B-4409-B378-860D4B69CF60}" type="slidenum">
              <a:rPr lang="en-US"/>
              <a:pPr>
                <a:defRPr/>
              </a:pPr>
              <a:t>‹#›</a:t>
            </a:fld>
            <a:endParaRPr lang="en-US"/>
          </a:p>
        </p:txBody>
      </p:sp>
    </p:spTree>
    <p:extLst>
      <p:ext uri="{BB962C8B-B14F-4D97-AF65-F5344CB8AC3E}">
        <p14:creationId xmlns:p14="http://schemas.microsoft.com/office/powerpoint/2010/main" val="3453330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F067A5-FCD8-4CDB-935F-B8C23DC894DC}" type="datetimeFigureOut">
              <a:rPr lang="en-US"/>
              <a:pPr>
                <a:defRPr/>
              </a:pPr>
              <a:t>9/27/2016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0ABD5A-EF0F-494A-A3ED-26C913E6A37C}" type="slidenum">
              <a:rPr lang="en-US"/>
              <a:pPr>
                <a:defRPr/>
              </a:pPr>
              <a:t>‹#›</a:t>
            </a:fld>
            <a:endParaRPr lang="en-US"/>
          </a:p>
        </p:txBody>
      </p:sp>
    </p:spTree>
    <p:extLst>
      <p:ext uri="{BB962C8B-B14F-4D97-AF65-F5344CB8AC3E}">
        <p14:creationId xmlns:p14="http://schemas.microsoft.com/office/powerpoint/2010/main" val="51851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E52831-5711-40B8-A770-188C6365BB00}" type="datetimeFigureOut">
              <a:rPr lang="en-US"/>
              <a:pPr>
                <a:defRPr/>
              </a:pPr>
              <a:t>9/27/2016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144D70-7B1D-4D64-BBC9-843CC317158C}" type="slidenum">
              <a:rPr lang="en-US"/>
              <a:pPr>
                <a:defRPr/>
              </a:pPr>
              <a:t>‹#›</a:t>
            </a:fld>
            <a:endParaRPr lang="en-US"/>
          </a:p>
        </p:txBody>
      </p:sp>
    </p:spTree>
    <p:extLst>
      <p:ext uri="{BB962C8B-B14F-4D97-AF65-F5344CB8AC3E}">
        <p14:creationId xmlns:p14="http://schemas.microsoft.com/office/powerpoint/2010/main" val="316078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4306E4E-E214-4259-9A55-A692A7B03D08}" type="datetimeFigureOut">
              <a:rPr lang="en-US"/>
              <a:pPr>
                <a:defRPr/>
              </a:pPr>
              <a:t>9/27/2016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F77756-46EA-4844-9F41-CC8366D15B6E}" type="slidenum">
              <a:rPr lang="en-US"/>
              <a:pPr>
                <a:defRPr/>
              </a:pPr>
              <a:t>‹#›</a:t>
            </a:fld>
            <a:endParaRPr lang="en-US"/>
          </a:p>
        </p:txBody>
      </p:sp>
    </p:spTree>
    <p:extLst>
      <p:ext uri="{BB962C8B-B14F-4D97-AF65-F5344CB8AC3E}">
        <p14:creationId xmlns:p14="http://schemas.microsoft.com/office/powerpoint/2010/main" val="32702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E8D2A5-6D45-4B84-AA8E-74CBDCF67F29}" type="datetimeFigureOut">
              <a:rPr lang="en-US"/>
              <a:pPr>
                <a:defRPr/>
              </a:pPr>
              <a:t>9/27/2016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84A5BC-285B-406D-9BD6-6083B8132383}" type="slidenum">
              <a:rPr lang="en-US"/>
              <a:pPr>
                <a:defRPr/>
              </a:pPr>
              <a:t>‹#›</a:t>
            </a:fld>
            <a:endParaRPr lang="en-US"/>
          </a:p>
        </p:txBody>
      </p:sp>
    </p:spTree>
    <p:extLst>
      <p:ext uri="{BB962C8B-B14F-4D97-AF65-F5344CB8AC3E}">
        <p14:creationId xmlns:p14="http://schemas.microsoft.com/office/powerpoint/2010/main" val="373322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33935E2-1F02-4B4D-9E1F-B7598D7B90D1}" type="datetimeFigureOut">
              <a:rPr lang="en-US"/>
              <a:pPr>
                <a:defRPr/>
              </a:pPr>
              <a:t>9/27/2016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C784B8C-C115-44B2-B306-E322F46B23F0}" type="slidenum">
              <a:rPr lang="en-US"/>
              <a:pPr>
                <a:defRPr/>
              </a:pPr>
              <a:t>‹#›</a:t>
            </a:fld>
            <a:endParaRPr lang="en-US"/>
          </a:p>
        </p:txBody>
      </p:sp>
    </p:spTree>
    <p:extLst>
      <p:ext uri="{BB962C8B-B14F-4D97-AF65-F5344CB8AC3E}">
        <p14:creationId xmlns:p14="http://schemas.microsoft.com/office/powerpoint/2010/main" val="119104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6597BD-DBED-401F-AAAD-08FB1E1CFE19}" type="datetimeFigureOut">
              <a:rPr lang="en-US"/>
              <a:pPr>
                <a:defRPr/>
              </a:pPr>
              <a:t>9/27/2016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AAFBCB4-240F-4418-AB53-CC69A552F610}" type="slidenum">
              <a:rPr lang="en-US"/>
              <a:pPr>
                <a:defRPr/>
              </a:pPr>
              <a:t>‹#›</a:t>
            </a:fld>
            <a:endParaRPr lang="en-US"/>
          </a:p>
        </p:txBody>
      </p:sp>
    </p:spTree>
    <p:extLst>
      <p:ext uri="{BB962C8B-B14F-4D97-AF65-F5344CB8AC3E}">
        <p14:creationId xmlns:p14="http://schemas.microsoft.com/office/powerpoint/2010/main" val="407243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E9963E3-D058-40A0-B06F-272CAAD26E8F}" type="datetimeFigureOut">
              <a:rPr lang="en-US"/>
              <a:pPr>
                <a:defRPr/>
              </a:pPr>
              <a:t>9/27/2016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9FD59E-FA17-4F11-A249-E1C9A9990E10}" type="slidenum">
              <a:rPr lang="en-US"/>
              <a:pPr>
                <a:defRPr/>
              </a:pPr>
              <a:t>‹#›</a:t>
            </a:fld>
            <a:endParaRPr lang="en-US"/>
          </a:p>
        </p:txBody>
      </p:sp>
    </p:spTree>
    <p:extLst>
      <p:ext uri="{BB962C8B-B14F-4D97-AF65-F5344CB8AC3E}">
        <p14:creationId xmlns:p14="http://schemas.microsoft.com/office/powerpoint/2010/main" val="203271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24F7C2-59E5-4F63-A5B2-F95C9DD35402}" type="datetimeFigureOut">
              <a:rPr lang="en-US"/>
              <a:pPr>
                <a:defRPr/>
              </a:pPr>
              <a:t>9/27/2016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A83628-5ED8-4EAE-9DA5-BCD9D19A4E3E}" type="slidenum">
              <a:rPr lang="en-US"/>
              <a:pPr>
                <a:defRPr/>
              </a:pPr>
              <a:t>‹#›</a:t>
            </a:fld>
            <a:endParaRPr lang="en-US"/>
          </a:p>
        </p:txBody>
      </p:sp>
    </p:spTree>
    <p:extLst>
      <p:ext uri="{BB962C8B-B14F-4D97-AF65-F5344CB8AC3E}">
        <p14:creationId xmlns:p14="http://schemas.microsoft.com/office/powerpoint/2010/main" val="274356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4C1AD98-CD30-4075-9521-9FB0BD6FCA1F}" type="datetimeFigureOut">
              <a:rPr lang="en-US"/>
              <a:pPr>
                <a:defRPr/>
              </a:pPr>
              <a:t>9/27/2016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5FCD8A7-C2A5-41E0-8B52-9D89D44790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com-spec.com/rocket/index.html" TargetMode="External"/><Relationship Id="rId2" Type="http://schemas.openxmlformats.org/officeDocument/2006/relationships/hyperlink" Target="http://www.apogeerockets.com/Electronics_Payloads/Electronics/Jolly_Logic_AltimeterTwo"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28600"/>
            <a:ext cx="7772400" cy="4191000"/>
          </a:xfrm>
        </p:spPr>
        <p:txBody>
          <a:bodyPr/>
          <a:lstStyle/>
          <a:p>
            <a:pPr eaLnBrk="1" hangingPunct="1"/>
            <a:r>
              <a:rPr lang="en-US" altLang="en-US" dirty="0" smtClean="0"/>
              <a:t>Team Name</a:t>
            </a:r>
            <a:br>
              <a:rPr lang="en-US" altLang="en-US" dirty="0" smtClean="0"/>
            </a:br>
            <a:r>
              <a:rPr lang="en-US" altLang="en-US" dirty="0" smtClean="0"/>
              <a:t>Flight Readiness Review</a:t>
            </a:r>
            <a:br>
              <a:rPr lang="en-US" altLang="en-US" dirty="0" smtClean="0"/>
            </a:br>
            <a:r>
              <a:rPr lang="en-US" altLang="en-US" sz="1800" i="1" dirty="0" smtClean="0"/>
              <a:t>(this is a bare-bones template – reorder the slides</a:t>
            </a:r>
            <a:br>
              <a:rPr lang="en-US" altLang="en-US" sz="1800" i="1" dirty="0" smtClean="0"/>
            </a:br>
            <a:r>
              <a:rPr lang="en-US" altLang="en-US" sz="1800" i="1" dirty="0" smtClean="0"/>
              <a:t>and/or make it fancier if you wish, but be sure to</a:t>
            </a:r>
            <a:br>
              <a:rPr lang="en-US" altLang="en-US" sz="1800" i="1" dirty="0" smtClean="0"/>
            </a:br>
            <a:r>
              <a:rPr lang="en-US" altLang="en-US" sz="1800" i="1" dirty="0" smtClean="0"/>
              <a:t>address at least the items listed here)</a:t>
            </a:r>
            <a:br>
              <a:rPr lang="en-US" altLang="en-US" sz="1800" i="1" dirty="0" smtClean="0"/>
            </a:br>
            <a:r>
              <a:rPr lang="en-US" altLang="en-US" sz="1800" i="1" dirty="0" smtClean="0"/>
              <a:t>(you may re-use PDR slides, updating them as need be –</a:t>
            </a:r>
            <a:br>
              <a:rPr lang="en-US" altLang="en-US" sz="1800" i="1" dirty="0" smtClean="0"/>
            </a:br>
            <a:r>
              <a:rPr lang="en-US" altLang="en-US" sz="1800" i="1" dirty="0" smtClean="0"/>
              <a:t>go through those quickly; spend more time on new stuff)</a:t>
            </a:r>
            <a:br>
              <a:rPr lang="en-US" altLang="en-US" sz="1800" i="1" dirty="0" smtClean="0"/>
            </a:br>
            <a:r>
              <a:rPr lang="en-US" altLang="en-US" sz="1800" i="1" dirty="0" smtClean="0"/>
              <a:t>(speak for 8-10 minutes – don’t go long, but if you are short </a:t>
            </a:r>
            <a:r>
              <a:rPr lang="en-US" altLang="en-US" sz="1800" i="1" u="sng" dirty="0" smtClean="0"/>
              <a:t>add more content</a:t>
            </a:r>
            <a:r>
              <a:rPr lang="en-US" altLang="en-US" sz="1800" i="1" dirty="0" smtClean="0"/>
              <a:t>) </a:t>
            </a:r>
            <a:br>
              <a:rPr lang="en-US" altLang="en-US" sz="1800" i="1" dirty="0" smtClean="0"/>
            </a:br>
            <a:r>
              <a:rPr lang="en-US" altLang="en-US" sz="1800" i="1" dirty="0" smtClean="0"/>
              <a:t>(share the speaking time approximately equally, even if</a:t>
            </a:r>
            <a:br>
              <a:rPr lang="en-US" altLang="en-US" sz="1800" i="1" dirty="0" smtClean="0"/>
            </a:br>
            <a:r>
              <a:rPr lang="en-US" altLang="en-US" sz="1800" i="1" dirty="0" smtClean="0"/>
              <a:t>that means that not everyone does the same # of slides)</a:t>
            </a:r>
            <a:br>
              <a:rPr lang="en-US" altLang="en-US" sz="1800" i="1" dirty="0" smtClean="0"/>
            </a:br>
            <a:r>
              <a:rPr lang="en-US" altLang="en-US" sz="1800" i="1" dirty="0" smtClean="0"/>
              <a:t>(bring your rocket to show off, but don’t let it be distracting)</a:t>
            </a:r>
            <a:br>
              <a:rPr lang="en-US" altLang="en-US" sz="1800" i="1" dirty="0" smtClean="0"/>
            </a:br>
            <a:r>
              <a:rPr lang="en-US" altLang="en-US" sz="1800" i="1" dirty="0" smtClean="0"/>
              <a:t>(look at the posted oral presentation tips – follow them!)</a:t>
            </a:r>
          </a:p>
        </p:txBody>
      </p:sp>
      <p:sp>
        <p:nvSpPr>
          <p:cNvPr id="3" name="Subtitle 2"/>
          <p:cNvSpPr>
            <a:spLocks noGrp="1"/>
          </p:cNvSpPr>
          <p:nvPr>
            <p:ph type="subTitle" idx="1"/>
          </p:nvPr>
        </p:nvSpPr>
        <p:spPr>
          <a:xfrm>
            <a:off x="1371600" y="4800600"/>
            <a:ext cx="6400800" cy="1752600"/>
          </a:xfrm>
        </p:spPr>
        <p:txBody>
          <a:bodyPr rtlCol="0">
            <a:noAutofit/>
          </a:bodyPr>
          <a:lstStyle/>
          <a:p>
            <a:pPr eaLnBrk="1" fontAlgn="auto" hangingPunct="1">
              <a:spcAft>
                <a:spcPts val="0"/>
              </a:spcAft>
              <a:defRPr/>
            </a:pPr>
            <a:r>
              <a:rPr lang="en-US" dirty="0" smtClean="0"/>
              <a:t>Team Members Full Names</a:t>
            </a:r>
          </a:p>
          <a:p>
            <a:pPr eaLnBrk="1" fontAlgn="auto" hangingPunct="1">
              <a:spcAft>
                <a:spcPts val="0"/>
              </a:spcAft>
              <a:defRPr/>
            </a:pPr>
            <a:r>
              <a:rPr lang="en-US" dirty="0" smtClean="0"/>
              <a:t>Class Number and Name</a:t>
            </a:r>
          </a:p>
          <a:p>
            <a:pPr eaLnBrk="1" fontAlgn="auto" hangingPunct="1">
              <a:spcAft>
                <a:spcPts val="0"/>
              </a:spcAft>
              <a:defRPr/>
            </a:pPr>
            <a:r>
              <a:rPr lang="en-US" dirty="0" smtClean="0"/>
              <a:t>Date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smtClean="0"/>
              <a:t>Introduction</a:t>
            </a:r>
          </a:p>
        </p:txBody>
      </p:sp>
      <p:sp>
        <p:nvSpPr>
          <p:cNvPr id="3" name="Subtitle 2"/>
          <p:cNvSpPr>
            <a:spLocks noGrp="1"/>
          </p:cNvSpPr>
          <p:nvPr>
            <p:ph type="subTitle" idx="1"/>
          </p:nvPr>
        </p:nvSpPr>
        <p:spPr>
          <a:xfrm>
            <a:off x="381000" y="1066800"/>
            <a:ext cx="8382000" cy="5562600"/>
          </a:xfrm>
        </p:spPr>
        <p:txBody>
          <a:bodyPr rtlCol="0">
            <a:normAutofit/>
          </a:bodyPr>
          <a:lstStyle/>
          <a:p>
            <a:pPr algn="l" eaLnBrk="1" fontAlgn="auto" hangingPunct="1">
              <a:spcAft>
                <a:spcPts val="0"/>
              </a:spcAft>
              <a:buFont typeface="Arial" pitchFamily="34" charset="0"/>
              <a:buChar char="•"/>
              <a:defRPr/>
            </a:pPr>
            <a:r>
              <a:rPr lang="en-US" sz="2800" dirty="0" smtClean="0"/>
              <a:t> Re-introduce the rocket to your peers (i.e. people who know something about rockets and who heard your PDR already).  Show a labeled diagram (at least) which is hand-drawn or taken from the instruction booklet and have your real rocket in hand too.  Very briefly point out features that make your rocket different from the other rockets (i.e. read up a bit on the other kits too).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smtClean="0"/>
              <a:t>Parts List &amp; Kit Modifications</a:t>
            </a:r>
          </a:p>
        </p:txBody>
      </p:sp>
      <p:sp>
        <p:nvSpPr>
          <p:cNvPr id="3" name="Subtitle 2"/>
          <p:cNvSpPr>
            <a:spLocks noGrp="1"/>
          </p:cNvSpPr>
          <p:nvPr>
            <p:ph type="subTitle" idx="1"/>
          </p:nvPr>
        </p:nvSpPr>
        <p:spPr>
          <a:xfrm>
            <a:off x="381000" y="1066800"/>
            <a:ext cx="8610600" cy="5562600"/>
          </a:xfrm>
        </p:spPr>
        <p:txBody>
          <a:bodyPr rtlCol="0">
            <a:normAutofit/>
          </a:bodyPr>
          <a:lstStyle/>
          <a:p>
            <a:pPr algn="l" eaLnBrk="1" fontAlgn="auto" hangingPunct="1">
              <a:spcAft>
                <a:spcPts val="0"/>
              </a:spcAft>
              <a:buFont typeface="Arial" pitchFamily="34" charset="0"/>
              <a:buChar char="•"/>
              <a:defRPr/>
            </a:pPr>
            <a:r>
              <a:rPr lang="en-US" sz="2800" dirty="0" smtClean="0"/>
              <a:t> Include a parts list (mostly for the record – you don’t need to take the time to read through the whole list, but perhaps point out the main/key parts).</a:t>
            </a:r>
          </a:p>
          <a:p>
            <a:pPr algn="l" eaLnBrk="1" fontAlgn="auto" hangingPunct="1">
              <a:spcAft>
                <a:spcPts val="0"/>
              </a:spcAft>
              <a:buFont typeface="Arial" pitchFamily="34" charset="0"/>
              <a:buChar char="•"/>
              <a:defRPr/>
            </a:pPr>
            <a:r>
              <a:rPr lang="en-US" sz="2800" dirty="0" smtClean="0"/>
              <a:t> Briefly point out modifications you made when you constructed the rocket, and why.  Most teams made basically the same modifications, so you don’t need to dwell on these, though some kits did have their own special idiosyncrasies.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smtClean="0"/>
              <a:t>Construction Timeline &amp; Photos</a:t>
            </a:r>
          </a:p>
        </p:txBody>
      </p:sp>
      <p:sp>
        <p:nvSpPr>
          <p:cNvPr id="3" name="Subtitle 2"/>
          <p:cNvSpPr>
            <a:spLocks noGrp="1"/>
          </p:cNvSpPr>
          <p:nvPr>
            <p:ph type="subTitle" idx="1"/>
          </p:nvPr>
        </p:nvSpPr>
        <p:spPr>
          <a:xfrm>
            <a:off x="381000" y="1066800"/>
            <a:ext cx="8382000" cy="5562600"/>
          </a:xfrm>
        </p:spPr>
        <p:txBody>
          <a:bodyPr rtlCol="0">
            <a:normAutofit fontScale="92500" lnSpcReduction="20000"/>
          </a:bodyPr>
          <a:lstStyle/>
          <a:p>
            <a:pPr algn="l" eaLnBrk="1" fontAlgn="auto" hangingPunct="1">
              <a:spcAft>
                <a:spcPts val="0"/>
              </a:spcAft>
              <a:buFont typeface="Arial" pitchFamily="34" charset="0"/>
              <a:buChar char="•"/>
              <a:defRPr/>
            </a:pPr>
            <a:r>
              <a:rPr lang="en-US" sz="3000" dirty="0" smtClean="0"/>
              <a:t> Explain the order in which the construction proceeded and the dates you completed major milestones.  In particular, comment on how the actual build timeline compared to your original plan.  Discuss what remains to be done, if anything.</a:t>
            </a:r>
          </a:p>
          <a:p>
            <a:pPr algn="l" eaLnBrk="1" fontAlgn="auto" hangingPunct="1">
              <a:spcAft>
                <a:spcPts val="0"/>
              </a:spcAft>
              <a:buFont typeface="Arial" pitchFamily="34" charset="0"/>
              <a:buChar char="•"/>
              <a:defRPr/>
            </a:pPr>
            <a:r>
              <a:rPr lang="en-US" sz="3000" dirty="0" smtClean="0"/>
              <a:t> Show at least some constructions photos.  If you had to deviate from the construction plan or came up with a unique way to build something, show us.</a:t>
            </a:r>
          </a:p>
          <a:p>
            <a:pPr algn="l" eaLnBrk="1" fontAlgn="auto" hangingPunct="1">
              <a:spcAft>
                <a:spcPts val="0"/>
              </a:spcAft>
              <a:buFont typeface="Arial" pitchFamily="34" charset="0"/>
              <a:buChar char="•"/>
              <a:defRPr/>
            </a:pPr>
            <a:r>
              <a:rPr lang="en-US" sz="3000" dirty="0" smtClean="0"/>
              <a:t> Talk about your paint job (or describe your painting plans if your rocket is not yet painted).</a:t>
            </a:r>
          </a:p>
          <a:p>
            <a:pPr algn="l" eaLnBrk="1" fontAlgn="auto" hangingPunct="1">
              <a:spcAft>
                <a:spcPts val="0"/>
              </a:spcAft>
              <a:defRPr/>
            </a:pPr>
            <a:endParaRPr lang="en-US" sz="1600" dirty="0" smtClean="0"/>
          </a:p>
          <a:p>
            <a:pPr algn="l" eaLnBrk="1" fontAlgn="auto" hangingPunct="1">
              <a:spcAft>
                <a:spcPts val="0"/>
              </a:spcAft>
              <a:buFont typeface="Arial" pitchFamily="34" charset="0"/>
              <a:buChar char="•"/>
              <a:defRPr/>
            </a:pPr>
            <a:r>
              <a:rPr lang="en-US" sz="2400" dirty="0" smtClean="0"/>
              <a:t> Note 1 – check-in time with a fully-flyable rocket, though possibly not yet fully painted, is 4 p.m. on Thursday, Oct. 6 – make an appointment</a:t>
            </a:r>
          </a:p>
          <a:p>
            <a:pPr algn="l" eaLnBrk="1" fontAlgn="auto" hangingPunct="1">
              <a:spcAft>
                <a:spcPts val="0"/>
              </a:spcAft>
              <a:buFont typeface="Arial" pitchFamily="34" charset="0"/>
              <a:buChar char="•"/>
              <a:defRPr/>
            </a:pPr>
            <a:r>
              <a:rPr lang="en-US" sz="2400" dirty="0" smtClean="0"/>
              <a:t> Note 2 – no more painting beyond midnight on Thurs., Oct. 6 – the paint needs at least 1 full day to dry before the launch on Sat., Oct. </a:t>
            </a:r>
            <a:r>
              <a:rPr lang="en-US" sz="2400" dirty="0"/>
              <a:t>8</a:t>
            </a:r>
            <a:r>
              <a:rPr lang="en-US" sz="24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smtClean="0"/>
              <a:t>Instrumentation</a:t>
            </a:r>
          </a:p>
        </p:txBody>
      </p:sp>
      <p:sp>
        <p:nvSpPr>
          <p:cNvPr id="3" name="Subtitle 2"/>
          <p:cNvSpPr>
            <a:spLocks noGrp="1"/>
          </p:cNvSpPr>
          <p:nvPr>
            <p:ph type="subTitle" idx="1"/>
          </p:nvPr>
        </p:nvSpPr>
        <p:spPr>
          <a:xfrm>
            <a:off x="381000" y="1066800"/>
            <a:ext cx="8382000" cy="5562600"/>
          </a:xfrm>
        </p:spPr>
        <p:txBody>
          <a:bodyPr rtlCol="0">
            <a:normAutofit/>
          </a:bodyPr>
          <a:lstStyle/>
          <a:p>
            <a:pPr algn="l" eaLnBrk="1" fontAlgn="auto" hangingPunct="1">
              <a:spcAft>
                <a:spcPts val="0"/>
              </a:spcAft>
              <a:buFont typeface="Arial" pitchFamily="34" charset="0"/>
              <a:buChar char="•"/>
              <a:defRPr/>
            </a:pPr>
            <a:r>
              <a:rPr lang="en-US" sz="2800" dirty="0" smtClean="0"/>
              <a:t> Talk about the instrumentation you will have on-board during the flight, why we are flying it, and where the items will be mounted in the rocket.</a:t>
            </a:r>
          </a:p>
          <a:p>
            <a:pPr lvl="1" algn="l" eaLnBrk="1" fontAlgn="auto" hangingPunct="1">
              <a:spcAft>
                <a:spcPts val="0"/>
              </a:spcAft>
              <a:buFont typeface="Arial" pitchFamily="34" charset="0"/>
              <a:buChar char="•"/>
              <a:defRPr/>
            </a:pPr>
            <a:r>
              <a:rPr lang="en-US" dirty="0" smtClean="0"/>
              <a:t> Altimeter Two</a:t>
            </a:r>
            <a:r>
              <a:rPr lang="en-US" sz="1800" dirty="0" smtClean="0"/>
              <a:t> (see documentation posted at this website)</a:t>
            </a:r>
          </a:p>
          <a:p>
            <a:pPr lvl="3" algn="l" eaLnBrk="1" fontAlgn="auto" hangingPunct="1">
              <a:spcAft>
                <a:spcPts val="0"/>
              </a:spcAft>
              <a:defRPr/>
            </a:pPr>
            <a:r>
              <a:rPr lang="en-US" dirty="0" smtClean="0">
                <a:hlinkClick r:id="rId2"/>
              </a:rPr>
              <a:t>http://www.apogeerockets.com/Electronics_Payloads/Electronics/Jolly_Logic_AltimeterTwo</a:t>
            </a:r>
            <a:endParaRPr lang="en-US" dirty="0" smtClean="0"/>
          </a:p>
          <a:p>
            <a:pPr lvl="1" algn="l" eaLnBrk="1" fontAlgn="auto" hangingPunct="1">
              <a:spcAft>
                <a:spcPts val="0"/>
              </a:spcAft>
              <a:buFont typeface="Arial" pitchFamily="34" charset="0"/>
              <a:buChar char="•"/>
              <a:defRPr/>
            </a:pPr>
            <a:r>
              <a:rPr lang="en-US" dirty="0" smtClean="0"/>
              <a:t> Radio beeper</a:t>
            </a:r>
            <a:r>
              <a:rPr lang="en-US" sz="1800" dirty="0" smtClean="0"/>
              <a:t> (here is where those came from)</a:t>
            </a:r>
          </a:p>
          <a:p>
            <a:pPr marL="1381125" lvl="1" algn="l" eaLnBrk="1" fontAlgn="auto" hangingPunct="1">
              <a:spcAft>
                <a:spcPts val="0"/>
              </a:spcAft>
              <a:defRPr/>
            </a:pPr>
            <a:r>
              <a:rPr lang="en-US" sz="2000" dirty="0">
                <a:hlinkClick r:id="rId3"/>
              </a:rPr>
              <a:t>http://www.com-spec.com/rocket/index.html </a:t>
            </a:r>
            <a:endParaRPr lang="en-US" sz="2000" dirty="0"/>
          </a:p>
          <a:p>
            <a:pPr marL="466725" lvl="1" algn="l" eaLnBrk="1" fontAlgn="auto" hangingPunct="1">
              <a:spcAft>
                <a:spcPts val="0"/>
              </a:spcAft>
              <a:buFont typeface="Arial" panose="020B0604020202020204" pitchFamily="34" charset="0"/>
              <a:buChar char="•"/>
              <a:defRPr/>
            </a:pPr>
            <a:r>
              <a:rPr lang="en-US" dirty="0" smtClean="0"/>
              <a:t> Personal </a:t>
            </a:r>
            <a:r>
              <a:rPr lang="en-US" dirty="0"/>
              <a:t>audio siren</a:t>
            </a:r>
          </a:p>
          <a:p>
            <a:pPr marL="1381125" lvl="1" algn="l" eaLnBrk="1" fontAlgn="auto" hangingPunct="1">
              <a:spcAft>
                <a:spcPts val="0"/>
              </a:spcAft>
              <a:defRPr/>
            </a:pPr>
            <a:endParaRPr lang="en-US" sz="2000" dirty="0" smtClean="0"/>
          </a:p>
          <a:p>
            <a:pPr marL="1381125" lvl="1" algn="l" eaLnBrk="1" fontAlgn="auto" hangingPunct="1">
              <a:spcAft>
                <a:spcPts val="0"/>
              </a:spcAft>
              <a:defRPr/>
            </a:pPr>
            <a:endParaRPr lang="en-US" sz="1800" dirty="0"/>
          </a:p>
          <a:p>
            <a:pPr marL="1381125" lvl="1" algn="l" eaLnBrk="1" fontAlgn="auto" hangingPunct="1">
              <a:spcAft>
                <a:spcPts val="0"/>
              </a:spcAft>
              <a:defRPr/>
            </a:pPr>
            <a:endParaRPr 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688975"/>
          </a:xfrm>
        </p:spPr>
        <p:txBody>
          <a:bodyPr rtlCol="0">
            <a:normAutofit fontScale="90000"/>
          </a:bodyPr>
          <a:lstStyle/>
          <a:p>
            <a:pPr eaLnBrk="1" fontAlgn="auto" hangingPunct="1">
              <a:spcAft>
                <a:spcPts val="0"/>
              </a:spcAft>
              <a:defRPr/>
            </a:pPr>
            <a:r>
              <a:rPr lang="en-US" dirty="0" smtClean="0"/>
              <a:t>Flight Trajectory Predictions</a:t>
            </a:r>
            <a:r>
              <a:rPr lang="en-US" sz="2000" dirty="0" smtClean="0"/>
              <a:t> (might be multiple slides)</a:t>
            </a:r>
          </a:p>
        </p:txBody>
      </p:sp>
      <p:sp>
        <p:nvSpPr>
          <p:cNvPr id="3" name="Subtitle 2"/>
          <p:cNvSpPr>
            <a:spLocks noGrp="1"/>
          </p:cNvSpPr>
          <p:nvPr>
            <p:ph type="subTitle" idx="1"/>
          </p:nvPr>
        </p:nvSpPr>
        <p:spPr>
          <a:xfrm>
            <a:off x="381000" y="1066800"/>
            <a:ext cx="8382000" cy="5562600"/>
          </a:xfrm>
        </p:spPr>
        <p:txBody>
          <a:bodyPr rtlCol="0">
            <a:normAutofit fontScale="92500"/>
          </a:bodyPr>
          <a:lstStyle/>
          <a:p>
            <a:pPr algn="l" eaLnBrk="1" fontAlgn="auto" hangingPunct="1">
              <a:spcAft>
                <a:spcPts val="0"/>
              </a:spcAft>
              <a:buFont typeface="Arial" pitchFamily="34" charset="0"/>
              <a:buChar char="•"/>
              <a:defRPr/>
            </a:pPr>
            <a:r>
              <a:rPr lang="en-US" sz="2800" dirty="0" smtClean="0"/>
              <a:t> Use </a:t>
            </a:r>
            <a:r>
              <a:rPr lang="en-US" sz="2800" dirty="0" err="1" smtClean="0"/>
              <a:t>OpenRocket</a:t>
            </a:r>
            <a:r>
              <a:rPr lang="en-US" sz="2800" dirty="0" smtClean="0"/>
              <a:t> to simulate what will happen if the rocket flies under various wind conditions with an </a:t>
            </a:r>
            <a:r>
              <a:rPr lang="en-US" sz="2800" dirty="0" err="1" smtClean="0"/>
              <a:t>AeroTech</a:t>
            </a:r>
            <a:r>
              <a:rPr lang="en-US" sz="2800" dirty="0" smtClean="0"/>
              <a:t> </a:t>
            </a:r>
            <a:r>
              <a:rPr lang="en-US" sz="2800" dirty="0" smtClean="0">
                <a:latin typeface="Times New Roman" panose="02020603050405020304" pitchFamily="18" charset="0"/>
                <a:cs typeface="Times New Roman" panose="02020603050405020304" pitchFamily="18" charset="0"/>
              </a:rPr>
              <a:t>I140W</a:t>
            </a:r>
            <a:r>
              <a:rPr lang="en-US" sz="2800" dirty="0" smtClean="0"/>
              <a:t> motor.  Identify key parameters of the flight like apogee height, downrange landing distance, etc, </a:t>
            </a:r>
            <a:r>
              <a:rPr lang="en-US" sz="2800" smtClean="0"/>
              <a:t>for </a:t>
            </a:r>
            <a:r>
              <a:rPr lang="en-US" sz="2800" smtClean="0"/>
              <a:t>2-3 </a:t>
            </a:r>
            <a:r>
              <a:rPr lang="en-US" sz="2800" dirty="0" smtClean="0"/>
              <a:t>mph winds (light) </a:t>
            </a:r>
            <a:r>
              <a:rPr lang="en-US" sz="2800" smtClean="0"/>
              <a:t>and </a:t>
            </a:r>
            <a:r>
              <a:rPr lang="en-US" sz="2800" smtClean="0"/>
              <a:t>10-12 </a:t>
            </a:r>
            <a:r>
              <a:rPr lang="en-US" sz="2800" dirty="0" smtClean="0"/>
              <a:t>mph wind (modest) at least.  Include at least one screenshot of a graph from </a:t>
            </a:r>
            <a:r>
              <a:rPr lang="en-US" sz="2800" dirty="0" err="1" smtClean="0"/>
              <a:t>OpenRocket</a:t>
            </a:r>
            <a:r>
              <a:rPr lang="en-US" sz="2800" dirty="0" smtClean="0"/>
              <a:t>.</a:t>
            </a:r>
          </a:p>
          <a:p>
            <a:pPr algn="l" eaLnBrk="1" fontAlgn="auto" hangingPunct="1">
              <a:spcAft>
                <a:spcPts val="0"/>
              </a:spcAft>
              <a:buFont typeface="Arial" pitchFamily="34" charset="0"/>
              <a:buChar char="•"/>
              <a:defRPr/>
            </a:pPr>
            <a:r>
              <a:rPr lang="en-US" sz="2800" dirty="0" smtClean="0"/>
              <a:t> The manufacturer delay time for this motor is 14 seconds, measured after motor burnout.  Talk about whether or not you want to use that value or grind down  the delay charge to make the delay time shorter.  If so, how much shorter and why?</a:t>
            </a:r>
          </a:p>
          <a:p>
            <a:pPr algn="l" eaLnBrk="1" fontAlgn="auto" hangingPunct="1">
              <a:spcAft>
                <a:spcPts val="0"/>
              </a:spcAft>
              <a:defRPr/>
            </a:pPr>
            <a:endParaRPr lang="en-US" sz="1300" dirty="0" smtClean="0"/>
          </a:p>
          <a:p>
            <a:pPr algn="l" eaLnBrk="1" fontAlgn="auto" hangingPunct="1">
              <a:spcAft>
                <a:spcPts val="0"/>
              </a:spcAft>
              <a:buFont typeface="Arial" pitchFamily="34" charset="0"/>
              <a:buChar char="•"/>
              <a:defRPr/>
            </a:pPr>
            <a:r>
              <a:rPr lang="en-US" sz="2200" dirty="0" smtClean="0"/>
              <a:t> Beware: Delay time is defined to be “how long </a:t>
            </a:r>
            <a:r>
              <a:rPr lang="en-US" sz="2200" u="sng" dirty="0" smtClean="0"/>
              <a:t>after motor burnout</a:t>
            </a:r>
            <a:r>
              <a:rPr lang="en-US" sz="2200" dirty="0" smtClean="0"/>
              <a:t>” NOT “how long </a:t>
            </a:r>
            <a:r>
              <a:rPr lang="en-US" sz="2200" u="sng" dirty="0" smtClean="0"/>
              <a:t>after launch</a:t>
            </a:r>
            <a:r>
              <a:rPr lang="en-US" sz="2200" dirty="0" smtClean="0"/>
              <a:t>” so be careful in drawing conclusions here.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smtClean="0"/>
              <a:t>Team Management</a:t>
            </a:r>
          </a:p>
        </p:txBody>
      </p:sp>
      <p:sp>
        <p:nvSpPr>
          <p:cNvPr id="3" name="Subtitle 2"/>
          <p:cNvSpPr>
            <a:spLocks noGrp="1"/>
          </p:cNvSpPr>
          <p:nvPr>
            <p:ph type="subTitle" idx="1"/>
          </p:nvPr>
        </p:nvSpPr>
        <p:spPr>
          <a:xfrm>
            <a:off x="381000" y="1066800"/>
            <a:ext cx="8382000" cy="4191000"/>
          </a:xfrm>
        </p:spPr>
        <p:txBody>
          <a:bodyPr rtlCol="0">
            <a:normAutofit/>
          </a:bodyPr>
          <a:lstStyle/>
          <a:p>
            <a:pPr algn="l" eaLnBrk="1" fontAlgn="auto" hangingPunct="1">
              <a:spcAft>
                <a:spcPts val="0"/>
              </a:spcAft>
              <a:buFont typeface="Arial" pitchFamily="34" charset="0"/>
              <a:buChar char="•"/>
              <a:defRPr/>
            </a:pPr>
            <a:r>
              <a:rPr lang="en-US" sz="2800" dirty="0" smtClean="0"/>
              <a:t>  Draw an organizational chart (“Org chart” – look up what one looks like; this is a </a:t>
            </a:r>
            <a:r>
              <a:rPr lang="en-US" sz="2800" u="sng" dirty="0" smtClean="0"/>
              <a:t>figure</a:t>
            </a:r>
            <a:r>
              <a:rPr lang="en-US" sz="2800" dirty="0" smtClean="0"/>
              <a:t>, not a list – fix your PDR slide if it wasn’t right).  Who is the “team lead” (AKA the “team contact”)?  Who is responsible for what?  Share the duties – you don’t need all team members to do everything.  Think all the way through the rocket build – for example, by now at least one person should be assigned as your </a:t>
            </a:r>
            <a:r>
              <a:rPr lang="en-US" sz="2800" dirty="0" err="1" smtClean="0"/>
              <a:t>OpenRocket</a:t>
            </a:r>
            <a:r>
              <a:rPr lang="en-US" sz="2800" dirty="0" smtClean="0"/>
              <a:t> (computer simulation) “guru.”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656</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Team Name Flight Readiness Review (this is a bare-bones template – reorder the slides and/or make it fancier if you wish, but be sure to address at least the items listed here) (you may re-use PDR slides, updating them as need be – go through those quickly; spend more time on new stuff) (speak for 8-10 minutes – don’t go long, but if you are short add more content)  (share the speaking time approximately equally, even if that means that not everyone does the same # of slides) (bring your rocket to show off, but don’t let it be distracting) (look at the posted oral presentation tips – follow them!)</vt:lpstr>
      <vt:lpstr>Introduction</vt:lpstr>
      <vt:lpstr>Parts List &amp; Kit Modifications</vt:lpstr>
      <vt:lpstr>Construction Timeline &amp; Photos</vt:lpstr>
      <vt:lpstr>Instrumentation</vt:lpstr>
      <vt:lpstr>Flight Trajectory Predictions (might be multiple slides)</vt:lpstr>
      <vt:lpstr>Team Management</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Name Conceptual Design Review (this is a bare-bones template – make it fancier if you wish)</dc:title>
  <dc:creator>flaten</dc:creator>
  <cp:lastModifiedBy>James Flaten</cp:lastModifiedBy>
  <cp:revision>37</cp:revision>
  <dcterms:created xsi:type="dcterms:W3CDTF">2008-09-25T17:44:39Z</dcterms:created>
  <dcterms:modified xsi:type="dcterms:W3CDTF">2016-09-27T05:31:33Z</dcterms:modified>
</cp:coreProperties>
</file>