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64" r:id="rId4"/>
    <p:sldId id="265" r:id="rId5"/>
    <p:sldId id="266" r:id="rId6"/>
    <p:sldId id="263" r:id="rId7"/>
    <p:sldId id="260" r:id="rId8"/>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81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5775" cy="463550"/>
          </a:xfrm>
          <a:prstGeom prst="rect">
            <a:avLst/>
          </a:prstGeom>
        </p:spPr>
        <p:txBody>
          <a:bodyPr vert="horz" lIns="92985" tIns="46493" rIns="92985" bIns="46493" rtlCol="0"/>
          <a:lstStyle>
            <a:lvl1pPr algn="l">
              <a:defRPr sz="1200"/>
            </a:lvl1pPr>
          </a:lstStyle>
          <a:p>
            <a:pPr>
              <a:defRPr/>
            </a:pPr>
            <a:endParaRPr lang="en-US"/>
          </a:p>
        </p:txBody>
      </p:sp>
      <p:sp>
        <p:nvSpPr>
          <p:cNvPr id="3" name="Date Placeholder 2"/>
          <p:cNvSpPr>
            <a:spLocks noGrp="1"/>
          </p:cNvSpPr>
          <p:nvPr>
            <p:ph type="dt" sz="quarter" idx="1"/>
          </p:nvPr>
        </p:nvSpPr>
        <p:spPr>
          <a:xfrm>
            <a:off x="3957638" y="0"/>
            <a:ext cx="3025775" cy="463550"/>
          </a:xfrm>
          <a:prstGeom prst="rect">
            <a:avLst/>
          </a:prstGeom>
        </p:spPr>
        <p:txBody>
          <a:bodyPr vert="horz" lIns="92985" tIns="46493" rIns="92985" bIns="46493" rtlCol="0"/>
          <a:lstStyle>
            <a:lvl1pPr algn="r">
              <a:defRPr sz="1200"/>
            </a:lvl1pPr>
          </a:lstStyle>
          <a:p>
            <a:pPr>
              <a:defRPr/>
            </a:pPr>
            <a:fld id="{BFEF48E7-AA86-4422-A2D9-D81F38FFB106}" type="datetimeFigureOut">
              <a:rPr lang="en-US"/>
              <a:pPr>
                <a:defRPr/>
              </a:pPr>
              <a:t>9/21/2018</a:t>
            </a:fld>
            <a:endParaRPr lang="en-US"/>
          </a:p>
        </p:txBody>
      </p:sp>
      <p:sp>
        <p:nvSpPr>
          <p:cNvPr id="4" name="Footer Placeholder 3"/>
          <p:cNvSpPr>
            <a:spLocks noGrp="1"/>
          </p:cNvSpPr>
          <p:nvPr>
            <p:ph type="ftr" sz="quarter" idx="2"/>
          </p:nvPr>
        </p:nvSpPr>
        <p:spPr>
          <a:xfrm>
            <a:off x="0" y="8818563"/>
            <a:ext cx="3025775" cy="463550"/>
          </a:xfrm>
          <a:prstGeom prst="rect">
            <a:avLst/>
          </a:prstGeom>
        </p:spPr>
        <p:txBody>
          <a:bodyPr vert="horz" lIns="92985" tIns="46493" rIns="92985" bIns="46493"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57638" y="8818563"/>
            <a:ext cx="3025775" cy="463550"/>
          </a:xfrm>
          <a:prstGeom prst="rect">
            <a:avLst/>
          </a:prstGeom>
        </p:spPr>
        <p:txBody>
          <a:bodyPr vert="horz" lIns="92985" tIns="46493" rIns="92985" bIns="46493" rtlCol="0" anchor="b"/>
          <a:lstStyle>
            <a:lvl1pPr algn="r">
              <a:defRPr sz="1200"/>
            </a:lvl1pPr>
          </a:lstStyle>
          <a:p>
            <a:pPr>
              <a:defRPr/>
            </a:pPr>
            <a:fld id="{CFFA8DB7-25B0-4145-A4EB-4D4C5E333113}" type="slidenum">
              <a:rPr lang="en-US"/>
              <a:pPr>
                <a:defRPr/>
              </a:pPr>
              <a:t>‹#›</a:t>
            </a:fld>
            <a:endParaRPr lang="en-US"/>
          </a:p>
        </p:txBody>
      </p:sp>
    </p:spTree>
    <p:extLst>
      <p:ext uri="{BB962C8B-B14F-4D97-AF65-F5344CB8AC3E}">
        <p14:creationId xmlns:p14="http://schemas.microsoft.com/office/powerpoint/2010/main" val="10949971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A6E7026-49FB-4C70-BF2F-4B1EE2686DE5}" type="datetimeFigureOut">
              <a:rPr lang="en-US"/>
              <a:pPr>
                <a:defRPr/>
              </a:pPr>
              <a:t>9/21/2018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EC62B1-8482-4000-84E3-C19088EB18E5}" type="slidenum">
              <a:rPr lang="en-US"/>
              <a:pPr>
                <a:defRPr/>
              </a:pPr>
              <a:t>‹#›</a:t>
            </a:fld>
            <a:endParaRPr lang="en-US"/>
          </a:p>
        </p:txBody>
      </p:sp>
    </p:spTree>
    <p:extLst>
      <p:ext uri="{BB962C8B-B14F-4D97-AF65-F5344CB8AC3E}">
        <p14:creationId xmlns:p14="http://schemas.microsoft.com/office/powerpoint/2010/main" val="337646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8790C5F-DCA7-4689-9ADC-9420E4AD0181}" type="datetimeFigureOut">
              <a:rPr lang="en-US"/>
              <a:pPr>
                <a:defRPr/>
              </a:pPr>
              <a:t>9/21/2018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D845F00-C2FD-4D3B-A1C4-E5D8A88D921E}" type="slidenum">
              <a:rPr lang="en-US"/>
              <a:pPr>
                <a:defRPr/>
              </a:pPr>
              <a:t>‹#›</a:t>
            </a:fld>
            <a:endParaRPr lang="en-US"/>
          </a:p>
        </p:txBody>
      </p:sp>
    </p:spTree>
    <p:extLst>
      <p:ext uri="{BB962C8B-B14F-4D97-AF65-F5344CB8AC3E}">
        <p14:creationId xmlns:p14="http://schemas.microsoft.com/office/powerpoint/2010/main" val="90401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A9FF90-A8C4-413C-A7A9-50C60B6D9D38}" type="datetimeFigureOut">
              <a:rPr lang="en-US"/>
              <a:pPr>
                <a:defRPr/>
              </a:pPr>
              <a:t>9/21/2018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DF5558-BF8B-4409-B378-860D4B69CF60}" type="slidenum">
              <a:rPr lang="en-US"/>
              <a:pPr>
                <a:defRPr/>
              </a:pPr>
              <a:t>‹#›</a:t>
            </a:fld>
            <a:endParaRPr lang="en-US"/>
          </a:p>
        </p:txBody>
      </p:sp>
    </p:spTree>
    <p:extLst>
      <p:ext uri="{BB962C8B-B14F-4D97-AF65-F5344CB8AC3E}">
        <p14:creationId xmlns:p14="http://schemas.microsoft.com/office/powerpoint/2010/main" val="3453330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F067A5-FCD8-4CDB-935F-B8C23DC894DC}" type="datetimeFigureOut">
              <a:rPr lang="en-US"/>
              <a:pPr>
                <a:defRPr/>
              </a:pPr>
              <a:t>9/21/2018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0ABD5A-EF0F-494A-A3ED-26C913E6A37C}" type="slidenum">
              <a:rPr lang="en-US"/>
              <a:pPr>
                <a:defRPr/>
              </a:pPr>
              <a:t>‹#›</a:t>
            </a:fld>
            <a:endParaRPr lang="en-US"/>
          </a:p>
        </p:txBody>
      </p:sp>
    </p:spTree>
    <p:extLst>
      <p:ext uri="{BB962C8B-B14F-4D97-AF65-F5344CB8AC3E}">
        <p14:creationId xmlns:p14="http://schemas.microsoft.com/office/powerpoint/2010/main" val="51851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E52831-5711-40B8-A770-188C6365BB00}" type="datetimeFigureOut">
              <a:rPr lang="en-US"/>
              <a:pPr>
                <a:defRPr/>
              </a:pPr>
              <a:t>9/21/2018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144D70-7B1D-4D64-BBC9-843CC317158C}" type="slidenum">
              <a:rPr lang="en-US"/>
              <a:pPr>
                <a:defRPr/>
              </a:pPr>
              <a:t>‹#›</a:t>
            </a:fld>
            <a:endParaRPr lang="en-US"/>
          </a:p>
        </p:txBody>
      </p:sp>
    </p:spTree>
    <p:extLst>
      <p:ext uri="{BB962C8B-B14F-4D97-AF65-F5344CB8AC3E}">
        <p14:creationId xmlns:p14="http://schemas.microsoft.com/office/powerpoint/2010/main" val="316078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4306E4E-E214-4259-9A55-A692A7B03D08}" type="datetimeFigureOut">
              <a:rPr lang="en-US"/>
              <a:pPr>
                <a:defRPr/>
              </a:pPr>
              <a:t>9/21/2018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F77756-46EA-4844-9F41-CC8366D15B6E}" type="slidenum">
              <a:rPr lang="en-US"/>
              <a:pPr>
                <a:defRPr/>
              </a:pPr>
              <a:t>‹#›</a:t>
            </a:fld>
            <a:endParaRPr lang="en-US"/>
          </a:p>
        </p:txBody>
      </p:sp>
    </p:spTree>
    <p:extLst>
      <p:ext uri="{BB962C8B-B14F-4D97-AF65-F5344CB8AC3E}">
        <p14:creationId xmlns:p14="http://schemas.microsoft.com/office/powerpoint/2010/main" val="32702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3E8D2A5-6D45-4B84-AA8E-74CBDCF67F29}" type="datetimeFigureOut">
              <a:rPr lang="en-US"/>
              <a:pPr>
                <a:defRPr/>
              </a:pPr>
              <a:t>9/21/2018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84A5BC-285B-406D-9BD6-6083B8132383}" type="slidenum">
              <a:rPr lang="en-US"/>
              <a:pPr>
                <a:defRPr/>
              </a:pPr>
              <a:t>‹#›</a:t>
            </a:fld>
            <a:endParaRPr lang="en-US"/>
          </a:p>
        </p:txBody>
      </p:sp>
    </p:spTree>
    <p:extLst>
      <p:ext uri="{BB962C8B-B14F-4D97-AF65-F5344CB8AC3E}">
        <p14:creationId xmlns:p14="http://schemas.microsoft.com/office/powerpoint/2010/main" val="3733226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3935E2-1F02-4B4D-9E1F-B7598D7B90D1}" type="datetimeFigureOut">
              <a:rPr lang="en-US"/>
              <a:pPr>
                <a:defRPr/>
              </a:pPr>
              <a:t>9/21/2018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784B8C-C115-44B2-B306-E322F46B23F0}" type="slidenum">
              <a:rPr lang="en-US"/>
              <a:pPr>
                <a:defRPr/>
              </a:pPr>
              <a:t>‹#›</a:t>
            </a:fld>
            <a:endParaRPr lang="en-US"/>
          </a:p>
        </p:txBody>
      </p:sp>
    </p:spTree>
    <p:extLst>
      <p:ext uri="{BB962C8B-B14F-4D97-AF65-F5344CB8AC3E}">
        <p14:creationId xmlns:p14="http://schemas.microsoft.com/office/powerpoint/2010/main" val="119104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6597BD-DBED-401F-AAAD-08FB1E1CFE19}" type="datetimeFigureOut">
              <a:rPr lang="en-US"/>
              <a:pPr>
                <a:defRPr/>
              </a:pPr>
              <a:t>9/21/2018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AAFBCB4-240F-4418-AB53-CC69A552F610}" type="slidenum">
              <a:rPr lang="en-US"/>
              <a:pPr>
                <a:defRPr/>
              </a:pPr>
              <a:t>‹#›</a:t>
            </a:fld>
            <a:endParaRPr lang="en-US"/>
          </a:p>
        </p:txBody>
      </p:sp>
    </p:spTree>
    <p:extLst>
      <p:ext uri="{BB962C8B-B14F-4D97-AF65-F5344CB8AC3E}">
        <p14:creationId xmlns:p14="http://schemas.microsoft.com/office/powerpoint/2010/main" val="407243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E9963E3-D058-40A0-B06F-272CAAD26E8F}" type="datetimeFigureOut">
              <a:rPr lang="en-US"/>
              <a:pPr>
                <a:defRPr/>
              </a:pPr>
              <a:t>9/21/2018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9FD59E-FA17-4F11-A249-E1C9A9990E10}" type="slidenum">
              <a:rPr lang="en-US"/>
              <a:pPr>
                <a:defRPr/>
              </a:pPr>
              <a:t>‹#›</a:t>
            </a:fld>
            <a:endParaRPr lang="en-US"/>
          </a:p>
        </p:txBody>
      </p:sp>
    </p:spTree>
    <p:extLst>
      <p:ext uri="{BB962C8B-B14F-4D97-AF65-F5344CB8AC3E}">
        <p14:creationId xmlns:p14="http://schemas.microsoft.com/office/powerpoint/2010/main" val="203271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24F7C2-59E5-4F63-A5B2-F95C9DD35402}" type="datetimeFigureOut">
              <a:rPr lang="en-US"/>
              <a:pPr>
                <a:defRPr/>
              </a:pPr>
              <a:t>9/21/2018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A83628-5ED8-4EAE-9DA5-BCD9D19A4E3E}" type="slidenum">
              <a:rPr lang="en-US"/>
              <a:pPr>
                <a:defRPr/>
              </a:pPr>
              <a:t>‹#›</a:t>
            </a:fld>
            <a:endParaRPr lang="en-US"/>
          </a:p>
        </p:txBody>
      </p:sp>
    </p:spTree>
    <p:extLst>
      <p:ext uri="{BB962C8B-B14F-4D97-AF65-F5344CB8AC3E}">
        <p14:creationId xmlns:p14="http://schemas.microsoft.com/office/powerpoint/2010/main" val="274356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4C1AD98-CD30-4075-9521-9FB0BD6FCA1F}" type="datetimeFigureOut">
              <a:rPr lang="en-US"/>
              <a:pPr>
                <a:defRPr/>
              </a:pPr>
              <a:t>9/21/2018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5FCD8A7-C2A5-41E0-8B52-9D89D447906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featherweightaltimeters.com/raven-altimeter.html" TargetMode="External"/><Relationship Id="rId2" Type="http://schemas.openxmlformats.org/officeDocument/2006/relationships/hyperlink" Target="https://www.jollylogic.com/products/altimeterthree/" TargetMode="External"/><Relationship Id="rId1" Type="http://schemas.openxmlformats.org/officeDocument/2006/relationships/slideLayout" Target="../slideLayouts/slideLayout1.xml"/><Relationship Id="rId5" Type="http://schemas.openxmlformats.org/officeDocument/2006/relationships/hyperlink" Target="https://www.mobius-actioncam.com/" TargetMode="External"/><Relationship Id="rId4" Type="http://schemas.openxmlformats.org/officeDocument/2006/relationships/hyperlink" Target="http://www.com-spec.com/rocket/index.html"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thrustcurve.org/motorsearch.jsp?id=178"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0"/>
            <a:ext cx="7772400" cy="3810000"/>
          </a:xfrm>
        </p:spPr>
        <p:txBody>
          <a:bodyPr/>
          <a:lstStyle/>
          <a:p>
            <a:pPr eaLnBrk="1" hangingPunct="1"/>
            <a:r>
              <a:rPr lang="en-US" altLang="en-US" dirty="0" smtClean="0"/>
              <a:t>Team Name</a:t>
            </a:r>
            <a:br>
              <a:rPr lang="en-US" altLang="en-US" dirty="0" smtClean="0"/>
            </a:br>
            <a:r>
              <a:rPr lang="en-US" altLang="en-US" dirty="0" smtClean="0"/>
              <a:t>Flight Readiness Review</a:t>
            </a:r>
            <a:br>
              <a:rPr lang="en-US" altLang="en-US" dirty="0" smtClean="0"/>
            </a:br>
            <a:r>
              <a:rPr lang="en-US" altLang="en-US" sz="1800" i="1" dirty="0" smtClean="0"/>
              <a:t>&gt; this is a bare-bones template – reorder the slides</a:t>
            </a:r>
            <a:br>
              <a:rPr lang="en-US" altLang="en-US" sz="1800" i="1" dirty="0" smtClean="0"/>
            </a:br>
            <a:r>
              <a:rPr lang="en-US" altLang="en-US" sz="1800" i="1" dirty="0" smtClean="0"/>
              <a:t>and/or make it fancier if you wish, but be sure to</a:t>
            </a:r>
            <a:br>
              <a:rPr lang="en-US" altLang="en-US" sz="1800" i="1" dirty="0" smtClean="0"/>
            </a:br>
            <a:r>
              <a:rPr lang="en-US" altLang="en-US" sz="1800" i="1" dirty="0" smtClean="0"/>
              <a:t>address at least the items listed here</a:t>
            </a:r>
            <a:br>
              <a:rPr lang="en-US" altLang="en-US" sz="1800" i="1" dirty="0" smtClean="0"/>
            </a:br>
            <a:r>
              <a:rPr lang="en-US" altLang="en-US" sz="1800" i="1" dirty="0" smtClean="0"/>
              <a:t>&gt; you won’t go through this all orally but having this</a:t>
            </a:r>
            <a:br>
              <a:rPr lang="en-US" altLang="en-US" sz="1800" i="1" dirty="0" smtClean="0"/>
            </a:br>
            <a:r>
              <a:rPr lang="en-US" altLang="en-US" sz="1800" i="1" dirty="0" smtClean="0"/>
              <a:t>written down will give us a starting point for our</a:t>
            </a:r>
            <a:br>
              <a:rPr lang="en-US" altLang="en-US" sz="1800" i="1" dirty="0" smtClean="0"/>
            </a:br>
            <a:r>
              <a:rPr lang="en-US" altLang="en-US" sz="1800" i="1" dirty="0" smtClean="0"/>
              <a:t>end-of-project </a:t>
            </a:r>
            <a:r>
              <a:rPr lang="en-US" altLang="en-US" sz="1800" i="1" dirty="0" smtClean="0"/>
              <a:t>safety check</a:t>
            </a:r>
            <a:r>
              <a:rPr lang="en-US" altLang="en-US" sz="1800" i="1" dirty="0" smtClean="0"/>
              <a:t> </a:t>
            </a:r>
            <a:r>
              <a:rPr lang="en-US" altLang="en-US" sz="1800" i="1" dirty="0" smtClean="0"/>
              <a:t>with </a:t>
            </a:r>
            <a:r>
              <a:rPr lang="en-US" altLang="en-US" sz="1800" i="1" dirty="0" smtClean="0"/>
              <a:t>your</a:t>
            </a:r>
            <a:r>
              <a:rPr lang="en-US" altLang="en-US" sz="1800" i="1" dirty="0" smtClean="0"/>
              <a:t> </a:t>
            </a:r>
            <a:r>
              <a:rPr lang="en-US" altLang="en-US" sz="1800" i="1" dirty="0" smtClean="0"/>
              <a:t>team</a:t>
            </a:r>
            <a:br>
              <a:rPr lang="en-US" altLang="en-US" sz="1800" i="1" dirty="0" smtClean="0"/>
            </a:br>
            <a:r>
              <a:rPr lang="en-US" altLang="en-US" sz="1800" i="1" dirty="0" smtClean="0"/>
              <a:t>&gt; at that </a:t>
            </a:r>
            <a:r>
              <a:rPr lang="en-US" altLang="en-US" sz="1800" i="1" dirty="0" smtClean="0"/>
              <a:t>discussion, </a:t>
            </a:r>
            <a:r>
              <a:rPr lang="en-US" altLang="en-US" sz="1800" i="1" dirty="0" smtClean="0"/>
              <a:t>have your finished rocket</a:t>
            </a:r>
            <a:br>
              <a:rPr lang="en-US" altLang="en-US" sz="1800" i="1" dirty="0" smtClean="0"/>
            </a:br>
            <a:r>
              <a:rPr lang="en-US" altLang="en-US" sz="1800" i="1" dirty="0" smtClean="0"/>
              <a:t>ready to show off, and be ready to answer questions</a:t>
            </a:r>
            <a:br>
              <a:rPr lang="en-US" altLang="en-US" sz="1800" i="1" dirty="0" smtClean="0"/>
            </a:br>
            <a:r>
              <a:rPr lang="en-US" altLang="en-US" sz="1800" i="1" dirty="0" smtClean="0"/>
              <a:t>about it, about your slides, about safety, etc.</a:t>
            </a:r>
          </a:p>
        </p:txBody>
      </p:sp>
      <p:sp>
        <p:nvSpPr>
          <p:cNvPr id="3" name="Subtitle 2"/>
          <p:cNvSpPr>
            <a:spLocks noGrp="1"/>
          </p:cNvSpPr>
          <p:nvPr>
            <p:ph type="subTitle" idx="1"/>
          </p:nvPr>
        </p:nvSpPr>
        <p:spPr>
          <a:xfrm>
            <a:off x="1371600" y="4800600"/>
            <a:ext cx="6400800" cy="1752600"/>
          </a:xfrm>
        </p:spPr>
        <p:txBody>
          <a:bodyPr rtlCol="0">
            <a:noAutofit/>
          </a:bodyPr>
          <a:lstStyle/>
          <a:p>
            <a:pPr eaLnBrk="1" fontAlgn="auto" hangingPunct="1">
              <a:spcAft>
                <a:spcPts val="0"/>
              </a:spcAft>
              <a:defRPr/>
            </a:pPr>
            <a:r>
              <a:rPr lang="en-US" dirty="0" smtClean="0"/>
              <a:t>Team Members </a:t>
            </a:r>
            <a:r>
              <a:rPr lang="en-US" dirty="0" smtClean="0"/>
              <a:t>(Full Names)</a:t>
            </a:r>
            <a:endParaRPr lang="en-US" dirty="0" smtClean="0"/>
          </a:p>
          <a:p>
            <a:pPr eaLnBrk="1" fontAlgn="auto" hangingPunct="1">
              <a:spcAft>
                <a:spcPts val="0"/>
              </a:spcAft>
              <a:defRPr/>
            </a:pPr>
            <a:r>
              <a:rPr lang="en-US" dirty="0" smtClean="0"/>
              <a:t>Institution</a:t>
            </a:r>
          </a:p>
          <a:p>
            <a:pPr eaLnBrk="1" fontAlgn="auto" hangingPunct="1">
              <a:spcAft>
                <a:spcPts val="0"/>
              </a:spcAft>
              <a:defRPr/>
            </a:pPr>
            <a:r>
              <a:rPr lang="en-US" dirty="0" smtClean="0"/>
              <a:t>Date</a:t>
            </a:r>
          </a:p>
        </p:txBody>
      </p:sp>
      <p:sp>
        <p:nvSpPr>
          <p:cNvPr id="2" name="TextBox 1"/>
          <p:cNvSpPr txBox="1"/>
          <p:nvPr/>
        </p:nvSpPr>
        <p:spPr>
          <a:xfrm>
            <a:off x="2414999" y="4038600"/>
            <a:ext cx="4314001" cy="646331"/>
          </a:xfrm>
          <a:prstGeom prst="rect">
            <a:avLst/>
          </a:prstGeom>
          <a:noFill/>
        </p:spPr>
        <p:txBody>
          <a:bodyPr wrap="none" rtlCol="0">
            <a:spAutoFit/>
          </a:bodyPr>
          <a:lstStyle/>
          <a:p>
            <a:pPr algn="ctr"/>
            <a:r>
              <a:rPr lang="en-US" dirty="0" smtClean="0"/>
              <a:t>Replace the instructional text above with</a:t>
            </a:r>
          </a:p>
          <a:p>
            <a:pPr algn="ctr"/>
            <a:r>
              <a:rPr lang="en-US" dirty="0" smtClean="0"/>
              <a:t>a photo of your team with your rocket.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Introduction and Diagram</a:t>
            </a:r>
          </a:p>
        </p:txBody>
      </p:sp>
      <p:sp>
        <p:nvSpPr>
          <p:cNvPr id="3" name="Subtitle 2"/>
          <p:cNvSpPr>
            <a:spLocks noGrp="1"/>
          </p:cNvSpPr>
          <p:nvPr>
            <p:ph type="subTitle" idx="1"/>
          </p:nvPr>
        </p:nvSpPr>
        <p:spPr>
          <a:xfrm>
            <a:off x="381000" y="1066800"/>
            <a:ext cx="8382000" cy="5562600"/>
          </a:xfrm>
        </p:spPr>
        <p:txBody>
          <a:bodyPr rtlCol="0">
            <a:normAutofit/>
          </a:bodyPr>
          <a:lstStyle/>
          <a:p>
            <a:pPr algn="l" eaLnBrk="1" fontAlgn="auto" hangingPunct="1">
              <a:spcAft>
                <a:spcPts val="0"/>
              </a:spcAft>
              <a:buFont typeface="Arial" pitchFamily="34" charset="0"/>
              <a:buChar char="•"/>
              <a:defRPr/>
            </a:pPr>
            <a:r>
              <a:rPr lang="en-US" sz="2800" dirty="0" smtClean="0"/>
              <a:t> Write a short </a:t>
            </a:r>
            <a:r>
              <a:rPr lang="en-US" sz="2800" dirty="0" smtClean="0"/>
              <a:t>statement to introduce </a:t>
            </a:r>
            <a:r>
              <a:rPr lang="en-US" sz="2800" dirty="0" smtClean="0"/>
              <a:t>your rocket to people who know something about high-power rocketry.</a:t>
            </a:r>
          </a:p>
          <a:p>
            <a:pPr algn="l" eaLnBrk="1" fontAlgn="auto" hangingPunct="1">
              <a:spcAft>
                <a:spcPts val="0"/>
              </a:spcAft>
              <a:buFont typeface="Arial" pitchFamily="34" charset="0"/>
              <a:buChar char="•"/>
              <a:defRPr/>
            </a:pPr>
            <a:r>
              <a:rPr lang="en-US" sz="2800" dirty="0"/>
              <a:t> </a:t>
            </a:r>
            <a:r>
              <a:rPr lang="en-US" sz="2800" dirty="0" smtClean="0"/>
              <a:t>Include at least one diagram from </a:t>
            </a:r>
            <a:r>
              <a:rPr lang="en-US" sz="2800" dirty="0" err="1" smtClean="0"/>
              <a:t>OpenRocket</a:t>
            </a:r>
            <a:r>
              <a:rPr lang="en-US" sz="2800" dirty="0" smtClean="0"/>
              <a:t> on which you have explicitly labeled all the parts.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Parts List &amp; Kit Modifications</a:t>
            </a:r>
          </a:p>
        </p:txBody>
      </p:sp>
      <p:sp>
        <p:nvSpPr>
          <p:cNvPr id="3" name="Subtitle 2"/>
          <p:cNvSpPr>
            <a:spLocks noGrp="1"/>
          </p:cNvSpPr>
          <p:nvPr>
            <p:ph type="subTitle" idx="1"/>
          </p:nvPr>
        </p:nvSpPr>
        <p:spPr>
          <a:xfrm>
            <a:off x="381000" y="1066800"/>
            <a:ext cx="8610600" cy="5562600"/>
          </a:xfrm>
        </p:spPr>
        <p:txBody>
          <a:bodyPr rtlCol="0">
            <a:normAutofit/>
          </a:bodyPr>
          <a:lstStyle/>
          <a:p>
            <a:pPr algn="l" eaLnBrk="1" fontAlgn="auto" hangingPunct="1">
              <a:spcAft>
                <a:spcPts val="0"/>
              </a:spcAft>
              <a:buFont typeface="Arial" pitchFamily="34" charset="0"/>
              <a:buChar char="•"/>
              <a:defRPr/>
            </a:pPr>
            <a:r>
              <a:rPr lang="en-US" sz="2800" dirty="0" smtClean="0"/>
              <a:t> Include a parts list </a:t>
            </a:r>
            <a:r>
              <a:rPr lang="en-US" sz="2800" dirty="0"/>
              <a:t>(</a:t>
            </a:r>
            <a:r>
              <a:rPr lang="en-US" sz="2800" dirty="0" smtClean="0"/>
              <a:t>for the record – we probably won’t talk through this, unless you have added custom parts)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Construction Timeline &amp; Photos</a:t>
            </a:r>
          </a:p>
        </p:txBody>
      </p:sp>
      <p:sp>
        <p:nvSpPr>
          <p:cNvPr id="3" name="Subtitle 2"/>
          <p:cNvSpPr>
            <a:spLocks noGrp="1"/>
          </p:cNvSpPr>
          <p:nvPr>
            <p:ph type="subTitle" idx="1"/>
          </p:nvPr>
        </p:nvSpPr>
        <p:spPr>
          <a:xfrm>
            <a:off x="381000" y="1066800"/>
            <a:ext cx="8382000" cy="5562600"/>
          </a:xfrm>
        </p:spPr>
        <p:txBody>
          <a:bodyPr rtlCol="0">
            <a:normAutofit fontScale="92500"/>
          </a:bodyPr>
          <a:lstStyle/>
          <a:p>
            <a:pPr algn="l" eaLnBrk="1" fontAlgn="auto" hangingPunct="1">
              <a:spcAft>
                <a:spcPts val="0"/>
              </a:spcAft>
              <a:buFont typeface="Arial" pitchFamily="34" charset="0"/>
              <a:buChar char="•"/>
              <a:defRPr/>
            </a:pPr>
            <a:r>
              <a:rPr lang="en-US" sz="3000" dirty="0" smtClean="0"/>
              <a:t> Explain the order in which the construction proceeded and the dates you completed major milestones.  In particular, comment on how the actual build timeline compared to your original schedule.  Discuss what remains to be done before flight, if anything.</a:t>
            </a:r>
          </a:p>
          <a:p>
            <a:pPr algn="l" eaLnBrk="1" fontAlgn="auto" hangingPunct="1">
              <a:spcAft>
                <a:spcPts val="0"/>
              </a:spcAft>
              <a:buFont typeface="Arial" pitchFamily="34" charset="0"/>
              <a:buChar char="•"/>
              <a:defRPr/>
            </a:pPr>
            <a:r>
              <a:rPr lang="en-US" sz="3000" dirty="0" smtClean="0"/>
              <a:t> Show construction photos, especially of things (like the motor mount assembly) which are no longer visible.  (Don’t forget to take those photos as you go along!)  If you had to deviate from the construction plan or came up with a unique way to build something, mention it.</a:t>
            </a:r>
          </a:p>
          <a:p>
            <a:pPr algn="l" eaLnBrk="1" fontAlgn="auto" hangingPunct="1">
              <a:spcAft>
                <a:spcPts val="0"/>
              </a:spcAft>
              <a:buFont typeface="Arial" pitchFamily="34" charset="0"/>
              <a:buChar char="•"/>
              <a:defRPr/>
            </a:pPr>
            <a:r>
              <a:rPr lang="en-US" sz="3000" dirty="0" smtClean="0"/>
              <a:t> Talk about your planned paint job </a:t>
            </a:r>
            <a:r>
              <a:rPr lang="en-US" sz="3000" dirty="0"/>
              <a:t>(</a:t>
            </a:r>
            <a:r>
              <a:rPr lang="en-US" sz="3000" dirty="0" smtClean="0"/>
              <a:t>assuming </a:t>
            </a:r>
            <a:r>
              <a:rPr lang="en-US" sz="3000" dirty="0" smtClean="0"/>
              <a:t>your rocket is not yet painted </a:t>
            </a:r>
            <a:r>
              <a:rPr lang="en-US" sz="3000" dirty="0" smtClean="0"/>
              <a:t>but</a:t>
            </a:r>
            <a:r>
              <a:rPr lang="en-US" sz="3000" dirty="0" smtClean="0"/>
              <a:t> </a:t>
            </a:r>
            <a:r>
              <a:rPr lang="en-US" sz="3000" dirty="0" smtClean="0"/>
              <a:t>that you plan to paint it).</a:t>
            </a: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Instrumentation</a:t>
            </a:r>
          </a:p>
        </p:txBody>
      </p:sp>
      <p:sp>
        <p:nvSpPr>
          <p:cNvPr id="3" name="Subtitle 2"/>
          <p:cNvSpPr>
            <a:spLocks noGrp="1"/>
          </p:cNvSpPr>
          <p:nvPr>
            <p:ph type="subTitle" idx="1"/>
          </p:nvPr>
        </p:nvSpPr>
        <p:spPr>
          <a:xfrm>
            <a:off x="381000" y="1066800"/>
            <a:ext cx="8382000" cy="5562600"/>
          </a:xfrm>
        </p:spPr>
        <p:txBody>
          <a:bodyPr rtlCol="0">
            <a:normAutofit/>
          </a:bodyPr>
          <a:lstStyle/>
          <a:p>
            <a:pPr algn="l" eaLnBrk="1" fontAlgn="auto" hangingPunct="1">
              <a:spcAft>
                <a:spcPts val="0"/>
              </a:spcAft>
              <a:buFont typeface="Arial" pitchFamily="34" charset="0"/>
              <a:buChar char="•"/>
              <a:defRPr/>
            </a:pPr>
            <a:r>
              <a:rPr lang="en-US" sz="2800" dirty="0" smtClean="0"/>
              <a:t> Talk about the instrumentation you will have on-board during the flight, why you are flying it, and where the items will be mounted in the rocket.</a:t>
            </a:r>
          </a:p>
          <a:p>
            <a:pPr lvl="1" algn="l" eaLnBrk="1" fontAlgn="auto" hangingPunct="1">
              <a:spcAft>
                <a:spcPts val="0"/>
              </a:spcAft>
              <a:buFont typeface="Arial" pitchFamily="34" charset="0"/>
              <a:buChar char="•"/>
              <a:defRPr/>
            </a:pPr>
            <a:r>
              <a:rPr lang="en-US" dirty="0" smtClean="0"/>
              <a:t> Altimeter </a:t>
            </a:r>
            <a:r>
              <a:rPr lang="en-US" dirty="0" smtClean="0"/>
              <a:t>Three</a:t>
            </a:r>
            <a:r>
              <a:rPr lang="en-US" sz="1800" dirty="0" smtClean="0"/>
              <a:t> </a:t>
            </a:r>
            <a:r>
              <a:rPr lang="en-US" sz="1800" dirty="0" smtClean="0"/>
              <a:t>(see documentation posted at this </a:t>
            </a:r>
            <a:r>
              <a:rPr lang="en-US" sz="1800" dirty="0" smtClean="0"/>
              <a:t>website)</a:t>
            </a:r>
          </a:p>
          <a:p>
            <a:pPr lvl="3" algn="l" eaLnBrk="1" fontAlgn="auto" hangingPunct="1">
              <a:spcAft>
                <a:spcPts val="0"/>
              </a:spcAft>
              <a:defRPr/>
            </a:pPr>
            <a:r>
              <a:rPr lang="en-US" i="1" dirty="0" smtClean="0">
                <a:hlinkClick r:id="rId2"/>
              </a:rPr>
              <a:t>https</a:t>
            </a:r>
            <a:r>
              <a:rPr lang="en-US" i="1" dirty="0">
                <a:hlinkClick r:id="rId2"/>
              </a:rPr>
              <a:t>://www.jollylogic.com/products/altimeterthree/</a:t>
            </a:r>
            <a:endParaRPr lang="en-US" i="1" dirty="0" smtClean="0"/>
          </a:p>
          <a:p>
            <a:pPr lvl="1" algn="l" eaLnBrk="1" fontAlgn="auto" hangingPunct="1">
              <a:spcAft>
                <a:spcPts val="0"/>
              </a:spcAft>
              <a:buFont typeface="Arial" pitchFamily="34" charset="0"/>
              <a:buChar char="•"/>
              <a:defRPr/>
            </a:pPr>
            <a:r>
              <a:rPr lang="en-US" dirty="0" smtClean="0"/>
              <a:t> Raven3 altimeter</a:t>
            </a:r>
            <a:r>
              <a:rPr lang="en-US" sz="1800" dirty="0" smtClean="0"/>
              <a:t> (see documentation posted at this website)</a:t>
            </a:r>
          </a:p>
          <a:p>
            <a:pPr lvl="3" algn="l" eaLnBrk="1" fontAlgn="auto" hangingPunct="1">
              <a:spcAft>
                <a:spcPts val="0"/>
              </a:spcAft>
              <a:defRPr/>
            </a:pPr>
            <a:r>
              <a:rPr lang="en-US" i="1" dirty="0" smtClean="0">
                <a:hlinkClick r:id="rId3"/>
              </a:rPr>
              <a:t>https</a:t>
            </a:r>
            <a:r>
              <a:rPr lang="en-US" i="1" dirty="0">
                <a:hlinkClick r:id="rId3"/>
              </a:rPr>
              <a:t>://www.featherweightaltimeters.com/raven-altimeter.html</a:t>
            </a:r>
            <a:endParaRPr lang="en-US" dirty="0" smtClean="0"/>
          </a:p>
          <a:p>
            <a:pPr lvl="1" algn="l" eaLnBrk="1" fontAlgn="auto" hangingPunct="1">
              <a:spcAft>
                <a:spcPts val="0"/>
              </a:spcAft>
              <a:buFont typeface="Arial" pitchFamily="34" charset="0"/>
              <a:buChar char="•"/>
              <a:defRPr/>
            </a:pPr>
            <a:r>
              <a:rPr lang="en-US" dirty="0" smtClean="0"/>
              <a:t>Radio beeper</a:t>
            </a:r>
            <a:r>
              <a:rPr lang="en-US" sz="1800" dirty="0" smtClean="0"/>
              <a:t> (here is where those came from)</a:t>
            </a:r>
          </a:p>
          <a:p>
            <a:pPr marL="1381125" lvl="1" algn="l" eaLnBrk="1" fontAlgn="auto" hangingPunct="1">
              <a:spcAft>
                <a:spcPts val="0"/>
              </a:spcAft>
              <a:defRPr/>
            </a:pPr>
            <a:r>
              <a:rPr lang="en-US" sz="2000" i="1" dirty="0" smtClean="0">
                <a:hlinkClick r:id="rId4"/>
              </a:rPr>
              <a:t>http</a:t>
            </a:r>
            <a:r>
              <a:rPr lang="en-US" sz="2000" i="1" dirty="0">
                <a:hlinkClick r:id="rId4"/>
              </a:rPr>
              <a:t>://www.com-spec.com/rcplane/index.html</a:t>
            </a:r>
            <a:r>
              <a:rPr lang="en-US" sz="2000" dirty="0">
                <a:hlinkClick r:id="rId4"/>
              </a:rPr>
              <a:t> </a:t>
            </a:r>
            <a:endParaRPr lang="en-US" sz="2000" dirty="0"/>
          </a:p>
          <a:p>
            <a:pPr marL="466725" lvl="1" algn="l" eaLnBrk="1" fontAlgn="auto" hangingPunct="1">
              <a:spcAft>
                <a:spcPts val="0"/>
              </a:spcAft>
              <a:buFont typeface="Arial" panose="020B0604020202020204" pitchFamily="34" charset="0"/>
              <a:buChar char="•"/>
              <a:defRPr/>
            </a:pPr>
            <a:r>
              <a:rPr lang="en-US" dirty="0" smtClean="0"/>
              <a:t> </a:t>
            </a:r>
            <a:r>
              <a:rPr lang="en-US" dirty="0" smtClean="0"/>
              <a:t>Mobius action camera</a:t>
            </a:r>
          </a:p>
          <a:p>
            <a:pPr marL="1381125" lvl="3" algn="l" eaLnBrk="1" fontAlgn="auto" hangingPunct="1">
              <a:spcAft>
                <a:spcPts val="0"/>
              </a:spcAft>
              <a:defRPr/>
            </a:pPr>
            <a:r>
              <a:rPr lang="en-US" i="1" dirty="0" smtClean="0">
                <a:hlinkClick r:id="rId5"/>
              </a:rPr>
              <a:t>https</a:t>
            </a:r>
            <a:r>
              <a:rPr lang="en-US" i="1" dirty="0">
                <a:hlinkClick r:id="rId5"/>
              </a:rPr>
              <a:t>://www.mobius-actioncam.com/</a:t>
            </a:r>
            <a:endParaRPr lang="en-US" i="1" dirty="0"/>
          </a:p>
          <a:p>
            <a:pPr marL="1381125" lvl="1" algn="l" eaLnBrk="1" fontAlgn="auto" hangingPunct="1">
              <a:spcAft>
                <a:spcPts val="0"/>
              </a:spcAft>
              <a:defRPr/>
            </a:pPr>
            <a:endParaRPr lang="en-US"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688975"/>
          </a:xfrm>
        </p:spPr>
        <p:txBody>
          <a:bodyPr rtlCol="0">
            <a:normAutofit fontScale="90000"/>
          </a:bodyPr>
          <a:lstStyle/>
          <a:p>
            <a:pPr eaLnBrk="1" fontAlgn="auto" hangingPunct="1">
              <a:spcAft>
                <a:spcPts val="0"/>
              </a:spcAft>
              <a:defRPr/>
            </a:pPr>
            <a:r>
              <a:rPr lang="en-US" dirty="0" smtClean="0"/>
              <a:t>Flight Trajectory Predictions</a:t>
            </a:r>
            <a:r>
              <a:rPr lang="en-US" sz="2000" dirty="0" smtClean="0"/>
              <a:t> (might be multiple slides)</a:t>
            </a:r>
          </a:p>
        </p:txBody>
      </p:sp>
      <p:sp>
        <p:nvSpPr>
          <p:cNvPr id="3" name="Subtitle 2"/>
          <p:cNvSpPr>
            <a:spLocks noGrp="1"/>
          </p:cNvSpPr>
          <p:nvPr>
            <p:ph type="subTitle" idx="1"/>
          </p:nvPr>
        </p:nvSpPr>
        <p:spPr>
          <a:xfrm>
            <a:off x="381000" y="1066800"/>
            <a:ext cx="8382000" cy="5562600"/>
          </a:xfrm>
        </p:spPr>
        <p:txBody>
          <a:bodyPr rtlCol="0">
            <a:normAutofit fontScale="92500" lnSpcReduction="20000"/>
          </a:bodyPr>
          <a:lstStyle/>
          <a:p>
            <a:pPr algn="l" eaLnBrk="1" fontAlgn="auto" hangingPunct="1">
              <a:spcAft>
                <a:spcPts val="0"/>
              </a:spcAft>
              <a:buFont typeface="Arial" pitchFamily="34" charset="0"/>
              <a:buChar char="•"/>
              <a:defRPr/>
            </a:pPr>
            <a:r>
              <a:rPr lang="en-US" sz="2800" dirty="0" smtClean="0"/>
              <a:t> Use </a:t>
            </a:r>
            <a:r>
              <a:rPr lang="en-US" sz="2800" dirty="0" err="1" smtClean="0"/>
              <a:t>OpenRocket</a:t>
            </a:r>
            <a:r>
              <a:rPr lang="en-US" sz="2800" dirty="0" smtClean="0"/>
              <a:t> to simulate what will happen if the rocket flies under various wind conditions with a “</a:t>
            </a:r>
            <a:r>
              <a:rPr lang="en-US" sz="2800" dirty="0" err="1" smtClean="0"/>
              <a:t>Cesaroni</a:t>
            </a:r>
            <a:r>
              <a:rPr lang="en-US" sz="2800" dirty="0" smtClean="0"/>
              <a:t> </a:t>
            </a:r>
            <a:r>
              <a:rPr lang="en-US" sz="2800" dirty="0" smtClean="0">
                <a:cs typeface="Times New Roman" panose="02020603050405020304" pitchFamily="18" charset="0"/>
              </a:rPr>
              <a:t>I-170 Classic”</a:t>
            </a:r>
            <a:r>
              <a:rPr lang="en-US" sz="2800" dirty="0" smtClean="0"/>
              <a:t> motor.  (for motor performance details, see </a:t>
            </a:r>
            <a:r>
              <a:rPr lang="en-US" sz="2800" dirty="0">
                <a:hlinkClick r:id="rId2"/>
              </a:rPr>
              <a:t>http://</a:t>
            </a:r>
            <a:r>
              <a:rPr lang="en-US" sz="2800" dirty="0" smtClean="0">
                <a:hlinkClick r:id="rId2"/>
              </a:rPr>
              <a:t>www.thrustcurve.org/motorsearch.jsp?id=178</a:t>
            </a:r>
            <a:r>
              <a:rPr lang="en-US" sz="2800" dirty="0" smtClean="0"/>
              <a:t>)</a:t>
            </a:r>
          </a:p>
          <a:p>
            <a:pPr algn="l" eaLnBrk="1" fontAlgn="auto" hangingPunct="1">
              <a:spcAft>
                <a:spcPts val="0"/>
              </a:spcAft>
              <a:buFont typeface="Arial" pitchFamily="34" charset="0"/>
              <a:buChar char="•"/>
              <a:defRPr/>
            </a:pPr>
            <a:r>
              <a:rPr lang="en-US" sz="2800" dirty="0" smtClean="0"/>
              <a:t> Identify key parameters of the flight like apogee height, downrange landing distance, etc, for 2-3 mph winds (light) and 10-12 mph wind (modest) at least.  Include at least one screenshot of a graph from </a:t>
            </a:r>
            <a:r>
              <a:rPr lang="en-US" sz="2800" dirty="0" err="1" smtClean="0"/>
              <a:t>OpenRocket</a:t>
            </a:r>
            <a:r>
              <a:rPr lang="en-US" sz="2800" dirty="0" smtClean="0"/>
              <a:t> showing altitude, velocity, and acceleration (at least).</a:t>
            </a:r>
            <a:endParaRPr lang="en-US" sz="2800" dirty="0" smtClean="0"/>
          </a:p>
          <a:p>
            <a:pPr algn="l" eaLnBrk="1" fontAlgn="auto" hangingPunct="1">
              <a:spcAft>
                <a:spcPts val="0"/>
              </a:spcAft>
              <a:buFont typeface="Arial" pitchFamily="34" charset="0"/>
              <a:buChar char="•"/>
              <a:defRPr/>
            </a:pPr>
            <a:r>
              <a:rPr lang="en-US" sz="2800" dirty="0" smtClean="0"/>
              <a:t> The manufacturer delay time for this motor is 14 seconds, measured after motor burnout.  Talk about whether or not you want to stick to that value or grind down  the delay grain to make this delay time shorter.  If so, how much shorter and why</a:t>
            </a:r>
            <a:r>
              <a:rPr lang="en-US" sz="2800" dirty="0" smtClean="0"/>
              <a:t>?*</a:t>
            </a:r>
            <a:endParaRPr lang="en-US" sz="2800" dirty="0" smtClean="0"/>
          </a:p>
          <a:p>
            <a:pPr algn="l" eaLnBrk="1" fontAlgn="auto" hangingPunct="1">
              <a:spcAft>
                <a:spcPts val="0"/>
              </a:spcAft>
              <a:defRPr/>
            </a:pPr>
            <a:endParaRPr lang="en-US" sz="1300" dirty="0" smtClean="0"/>
          </a:p>
          <a:p>
            <a:pPr algn="l" eaLnBrk="1" fontAlgn="auto" hangingPunct="1">
              <a:spcAft>
                <a:spcPts val="0"/>
              </a:spcAft>
              <a:defRPr/>
            </a:pPr>
            <a:r>
              <a:rPr lang="en-US" sz="2200" dirty="0" smtClean="0"/>
              <a:t>* </a:t>
            </a:r>
            <a:r>
              <a:rPr lang="en-US" sz="2200" dirty="0" smtClean="0"/>
              <a:t>Beware</a:t>
            </a:r>
            <a:r>
              <a:rPr lang="en-US" sz="2200" dirty="0" smtClean="0"/>
              <a:t>: Delay time is defined to be “how long </a:t>
            </a:r>
            <a:r>
              <a:rPr lang="en-US" sz="2200" u="sng" dirty="0" smtClean="0"/>
              <a:t>after motor burnout</a:t>
            </a:r>
            <a:r>
              <a:rPr lang="en-US" sz="2200" dirty="0" smtClean="0"/>
              <a:t>” NOT “how long </a:t>
            </a:r>
            <a:r>
              <a:rPr lang="en-US" sz="2200" u="sng" dirty="0" smtClean="0"/>
              <a:t>after launch</a:t>
            </a:r>
            <a:r>
              <a:rPr lang="en-US" sz="2200" dirty="0" smtClean="0"/>
              <a:t>” so be very careful in drawing conclusions here.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88975"/>
          </a:xfrm>
        </p:spPr>
        <p:txBody>
          <a:bodyPr rtlCol="0">
            <a:normAutofit fontScale="90000"/>
          </a:bodyPr>
          <a:lstStyle/>
          <a:p>
            <a:pPr eaLnBrk="1" fontAlgn="auto" hangingPunct="1">
              <a:spcAft>
                <a:spcPts val="0"/>
              </a:spcAft>
              <a:defRPr/>
            </a:pPr>
            <a:r>
              <a:rPr lang="en-US" dirty="0" smtClean="0"/>
              <a:t>Team Management</a:t>
            </a:r>
          </a:p>
        </p:txBody>
      </p:sp>
      <p:sp>
        <p:nvSpPr>
          <p:cNvPr id="3" name="Subtitle 2"/>
          <p:cNvSpPr>
            <a:spLocks noGrp="1"/>
          </p:cNvSpPr>
          <p:nvPr>
            <p:ph type="subTitle" idx="1"/>
          </p:nvPr>
        </p:nvSpPr>
        <p:spPr>
          <a:xfrm>
            <a:off x="381000" y="1066800"/>
            <a:ext cx="8382000" cy="4191000"/>
          </a:xfrm>
        </p:spPr>
        <p:txBody>
          <a:bodyPr rtlCol="0">
            <a:normAutofit/>
          </a:bodyPr>
          <a:lstStyle/>
          <a:p>
            <a:pPr algn="l" eaLnBrk="1" fontAlgn="auto" hangingPunct="1">
              <a:spcAft>
                <a:spcPts val="0"/>
              </a:spcAft>
              <a:buFont typeface="Arial" pitchFamily="34" charset="0"/>
              <a:buChar char="•"/>
              <a:defRPr/>
            </a:pPr>
            <a:r>
              <a:rPr lang="en-US" sz="2800" dirty="0" smtClean="0"/>
              <a:t>  Draw an organizational chart (“Org chart” – look up what one looks like; this is a </a:t>
            </a:r>
            <a:r>
              <a:rPr lang="en-US" sz="2800" u="sng" dirty="0" smtClean="0"/>
              <a:t>graphic</a:t>
            </a:r>
            <a:r>
              <a:rPr lang="en-US" sz="2800" dirty="0" smtClean="0"/>
              <a:t>, not just a text list).  Who is the “team lead” (AKA the “team contact”)?  Who is responsible for what?  Share the duties – you don’t need all team members to do everything.  Include duties all the way through the rocket build and the flight (and even post-flight data analysis, if planned).  For example, who </a:t>
            </a:r>
            <a:r>
              <a:rPr lang="en-US" sz="2800" dirty="0" smtClean="0"/>
              <a:t>is your</a:t>
            </a:r>
            <a:r>
              <a:rPr lang="en-US" sz="2800" dirty="0" smtClean="0"/>
              <a:t> </a:t>
            </a:r>
            <a:r>
              <a:rPr lang="en-US" sz="2800" dirty="0" err="1" smtClean="0"/>
              <a:t>OpenRocket</a:t>
            </a:r>
            <a:r>
              <a:rPr lang="en-US" sz="2800" dirty="0" smtClean="0"/>
              <a:t> (computer simulation) </a:t>
            </a:r>
            <a:r>
              <a:rPr lang="en-US" sz="2800" dirty="0" smtClean="0"/>
              <a:t>guru</a:t>
            </a:r>
            <a:r>
              <a:rPr lang="en-US" sz="2800" dirty="0" smtClean="0"/>
              <a:t>?</a:t>
            </a:r>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584</Words>
  <Application>Microsoft Office PowerPoint</Application>
  <PresentationFormat>On-screen Show (4:3)</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Team Name Flight Readiness Review &gt; this is a bare-bones template – reorder the slides and/or make it fancier if you wish, but be sure to address at least the items listed here &gt; you won’t go through this all orally but having this written down will give us a starting point for our end-of-project safety check with your team &gt; at that discussion, have your finished rocket ready to show off, and be ready to answer questions about it, about your slides, about safety, etc.</vt:lpstr>
      <vt:lpstr>Introduction and Diagram</vt:lpstr>
      <vt:lpstr>Parts List &amp; Kit Modifications</vt:lpstr>
      <vt:lpstr>Construction Timeline &amp; Photos</vt:lpstr>
      <vt:lpstr>Instrumentation</vt:lpstr>
      <vt:lpstr>Flight Trajectory Predictions (might be multiple slides)</vt:lpstr>
      <vt:lpstr>Team Management</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Name Conceptual Design Review (this is a bare-bones template – make it fancier if you wish)</dc:title>
  <dc:creator>flaten</dc:creator>
  <cp:lastModifiedBy>James A Flaten</cp:lastModifiedBy>
  <cp:revision>46</cp:revision>
  <dcterms:created xsi:type="dcterms:W3CDTF">2008-09-25T17:44:39Z</dcterms:created>
  <dcterms:modified xsi:type="dcterms:W3CDTF">2018-09-21T19:56:59Z</dcterms:modified>
</cp:coreProperties>
</file>